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84" r:id="rId3"/>
    <p:sldId id="367" r:id="rId4"/>
    <p:sldId id="389" r:id="rId5"/>
    <p:sldId id="368" r:id="rId6"/>
    <p:sldId id="373" r:id="rId7"/>
    <p:sldId id="386" r:id="rId8"/>
    <p:sldId id="387" r:id="rId9"/>
    <p:sldId id="388" r:id="rId10"/>
    <p:sldId id="3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72" d="100"/>
          <a:sy n="72" d="100"/>
        </p:scale>
        <p:origin x="-186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1A220-B83F-4F74-86DC-A81FED86CBA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1E8342-BD5A-4F28-948B-F678E9CF5257}">
      <dgm:prSet phldrT="[Text]"/>
      <dgm:spPr/>
      <dgm:t>
        <a:bodyPr/>
        <a:lstStyle/>
        <a:p>
          <a:r>
            <a:rPr lang="en-US" dirty="0" smtClean="0"/>
            <a:t>Connotation</a:t>
          </a:r>
          <a:endParaRPr lang="en-US" dirty="0"/>
        </a:p>
      </dgm:t>
    </dgm:pt>
    <dgm:pt modelId="{36251C7D-A6FF-4402-9FEB-6892E93E175A}" type="parTrans" cxnId="{4477D8CF-7A67-4436-A625-BFAAB96E6C6C}">
      <dgm:prSet/>
      <dgm:spPr/>
      <dgm:t>
        <a:bodyPr/>
        <a:lstStyle/>
        <a:p>
          <a:endParaRPr lang="en-US"/>
        </a:p>
      </dgm:t>
    </dgm:pt>
    <dgm:pt modelId="{443220FF-5FDB-4BC1-8E27-3769A5A34973}" type="sibTrans" cxnId="{4477D8CF-7A67-4436-A625-BFAAB96E6C6C}">
      <dgm:prSet/>
      <dgm:spPr/>
      <dgm:t>
        <a:bodyPr/>
        <a:lstStyle/>
        <a:p>
          <a:endParaRPr lang="en-US"/>
        </a:p>
      </dgm:t>
    </dgm:pt>
    <dgm:pt modelId="{3B66036D-267A-4B5E-A4EB-E792DF2ECD33}">
      <dgm:prSet phldrT="[Text]"/>
      <dgm:spPr/>
      <dgm:t>
        <a:bodyPr/>
        <a:lstStyle/>
        <a:p>
          <a:r>
            <a:rPr lang="en-US" dirty="0" smtClean="0"/>
            <a:t>memories</a:t>
          </a:r>
          <a:endParaRPr lang="en-US" dirty="0"/>
        </a:p>
      </dgm:t>
    </dgm:pt>
    <dgm:pt modelId="{9F89F453-DF8D-4FCA-9F2A-1A616A65BE20}" type="parTrans" cxnId="{7F0ABF82-CADB-4319-803F-CBA43DCFCFC4}">
      <dgm:prSet/>
      <dgm:spPr/>
      <dgm:t>
        <a:bodyPr/>
        <a:lstStyle/>
        <a:p>
          <a:endParaRPr lang="en-US"/>
        </a:p>
      </dgm:t>
    </dgm:pt>
    <dgm:pt modelId="{AB2FBA79-B484-4191-B005-75352CA1823F}" type="sibTrans" cxnId="{7F0ABF82-CADB-4319-803F-CBA43DCFCFC4}">
      <dgm:prSet/>
      <dgm:spPr/>
      <dgm:t>
        <a:bodyPr/>
        <a:lstStyle/>
        <a:p>
          <a:endParaRPr lang="en-US"/>
        </a:p>
      </dgm:t>
    </dgm:pt>
    <dgm:pt modelId="{A5FF506C-A63B-461D-9420-B64604BDAF5A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F238003D-371A-42C9-AD85-9B64E4ABE6B2}" type="parTrans" cxnId="{FAC43022-0A54-4EAA-8358-B82480277568}">
      <dgm:prSet/>
      <dgm:spPr/>
      <dgm:t>
        <a:bodyPr/>
        <a:lstStyle/>
        <a:p>
          <a:endParaRPr lang="en-US"/>
        </a:p>
      </dgm:t>
    </dgm:pt>
    <dgm:pt modelId="{013A29CF-E25A-4B57-8439-FA32F3AEF1D0}" type="sibTrans" cxnId="{FAC43022-0A54-4EAA-8358-B82480277568}">
      <dgm:prSet/>
      <dgm:spPr/>
      <dgm:t>
        <a:bodyPr/>
        <a:lstStyle/>
        <a:p>
          <a:endParaRPr lang="en-US"/>
        </a:p>
      </dgm:t>
    </dgm:pt>
    <dgm:pt modelId="{481D72C3-4A6C-439E-8586-51E589A2B3C4}">
      <dgm:prSet phldrT="[Text]"/>
      <dgm:spPr/>
      <dgm:t>
        <a:bodyPr/>
        <a:lstStyle/>
        <a:p>
          <a:r>
            <a:rPr lang="en-US" dirty="0" smtClean="0"/>
            <a:t>images</a:t>
          </a:r>
          <a:endParaRPr lang="en-US" dirty="0"/>
        </a:p>
      </dgm:t>
    </dgm:pt>
    <dgm:pt modelId="{E403CBCE-0425-47A5-821D-FD3A6B3A793F}" type="parTrans" cxnId="{4B394DA3-B544-4169-937C-76C77C8E193C}">
      <dgm:prSet/>
      <dgm:spPr/>
      <dgm:t>
        <a:bodyPr/>
        <a:lstStyle/>
        <a:p>
          <a:endParaRPr lang="en-US"/>
        </a:p>
      </dgm:t>
    </dgm:pt>
    <dgm:pt modelId="{190DF260-BC34-4E4F-AD0C-6EDE4C919163}" type="sibTrans" cxnId="{4B394DA3-B544-4169-937C-76C77C8E193C}">
      <dgm:prSet/>
      <dgm:spPr/>
      <dgm:t>
        <a:bodyPr/>
        <a:lstStyle/>
        <a:p>
          <a:endParaRPr lang="en-US"/>
        </a:p>
      </dgm:t>
    </dgm:pt>
    <dgm:pt modelId="{0C878D36-8A29-40A2-B33D-B1E843B96913}" type="pres">
      <dgm:prSet presAssocID="{45C1A220-B83F-4F74-86DC-A81FED86CB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DBF35B-AA12-48DB-BE6A-2A93B2B27775}" type="pres">
      <dgm:prSet presAssocID="{311E8342-BD5A-4F28-948B-F678E9CF5257}" presName="centerShape" presStyleLbl="node0" presStyleIdx="0" presStyleCnt="1" custScaleX="144014" custScaleY="147616"/>
      <dgm:spPr/>
      <dgm:t>
        <a:bodyPr/>
        <a:lstStyle/>
        <a:p>
          <a:endParaRPr lang="en-US"/>
        </a:p>
      </dgm:t>
    </dgm:pt>
    <dgm:pt modelId="{484F8937-5F37-417F-B0DA-E4CBA5E84BAA}" type="pres">
      <dgm:prSet presAssocID="{9F89F453-DF8D-4FCA-9F2A-1A616A65BE2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6309374-EE9F-43F0-B16F-55C99826F9AC}" type="pres">
      <dgm:prSet presAssocID="{3B66036D-267A-4B5E-A4EB-E792DF2ECD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CF55D-6905-4E7D-9006-0E140863F08B}" type="pres">
      <dgm:prSet presAssocID="{F238003D-371A-42C9-AD85-9B64E4ABE6B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39BCDE6-2270-4AD4-997E-816BE76E8257}" type="pres">
      <dgm:prSet presAssocID="{A5FF506C-A63B-461D-9420-B64604BDAF5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2F24B-BA4B-493D-A085-DCCCA98C8638}" type="pres">
      <dgm:prSet presAssocID="{E403CBCE-0425-47A5-821D-FD3A6B3A793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FF85C22-7E26-4B3F-BD36-2C6D263A5F44}" type="pres">
      <dgm:prSet presAssocID="{481D72C3-4A6C-439E-8586-51E589A2B3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822CFB-3F34-41A7-A757-FA28E9A0FFBC}" type="presOf" srcId="{E403CBCE-0425-47A5-821D-FD3A6B3A793F}" destId="{C242F24B-BA4B-493D-A085-DCCCA98C8638}" srcOrd="0" destOrd="0" presId="urn:microsoft.com/office/officeart/2005/8/layout/radial4"/>
    <dgm:cxn modelId="{AD8058B0-E4A8-46EF-92BA-9191944F9BA3}" type="presOf" srcId="{A5FF506C-A63B-461D-9420-B64604BDAF5A}" destId="{339BCDE6-2270-4AD4-997E-816BE76E8257}" srcOrd="0" destOrd="0" presId="urn:microsoft.com/office/officeart/2005/8/layout/radial4"/>
    <dgm:cxn modelId="{DFED0AF2-34F6-4D32-A63A-D7B198D9C9CA}" type="presOf" srcId="{F238003D-371A-42C9-AD85-9B64E4ABE6B2}" destId="{65DCF55D-6905-4E7D-9006-0E140863F08B}" srcOrd="0" destOrd="0" presId="urn:microsoft.com/office/officeart/2005/8/layout/radial4"/>
    <dgm:cxn modelId="{52F9BEB7-0DD0-4C03-8FB6-7BC34EC70067}" type="presOf" srcId="{9F89F453-DF8D-4FCA-9F2A-1A616A65BE20}" destId="{484F8937-5F37-417F-B0DA-E4CBA5E84BAA}" srcOrd="0" destOrd="0" presId="urn:microsoft.com/office/officeart/2005/8/layout/radial4"/>
    <dgm:cxn modelId="{4B394DA3-B544-4169-937C-76C77C8E193C}" srcId="{311E8342-BD5A-4F28-948B-F678E9CF5257}" destId="{481D72C3-4A6C-439E-8586-51E589A2B3C4}" srcOrd="2" destOrd="0" parTransId="{E403CBCE-0425-47A5-821D-FD3A6B3A793F}" sibTransId="{190DF260-BC34-4E4F-AD0C-6EDE4C919163}"/>
    <dgm:cxn modelId="{7F0ABF82-CADB-4319-803F-CBA43DCFCFC4}" srcId="{311E8342-BD5A-4F28-948B-F678E9CF5257}" destId="{3B66036D-267A-4B5E-A4EB-E792DF2ECD33}" srcOrd="0" destOrd="0" parTransId="{9F89F453-DF8D-4FCA-9F2A-1A616A65BE20}" sibTransId="{AB2FBA79-B484-4191-B005-75352CA1823F}"/>
    <dgm:cxn modelId="{4477D8CF-7A67-4436-A625-BFAAB96E6C6C}" srcId="{45C1A220-B83F-4F74-86DC-A81FED86CBAC}" destId="{311E8342-BD5A-4F28-948B-F678E9CF5257}" srcOrd="0" destOrd="0" parTransId="{36251C7D-A6FF-4402-9FEB-6892E93E175A}" sibTransId="{443220FF-5FDB-4BC1-8E27-3769A5A34973}"/>
    <dgm:cxn modelId="{04F4C9D6-323A-4BB0-8E73-64AA4F00A213}" type="presOf" srcId="{481D72C3-4A6C-439E-8586-51E589A2B3C4}" destId="{0FF85C22-7E26-4B3F-BD36-2C6D263A5F44}" srcOrd="0" destOrd="0" presId="urn:microsoft.com/office/officeart/2005/8/layout/radial4"/>
    <dgm:cxn modelId="{EC022C8D-333C-4F40-929A-EB87B2EB1CD4}" type="presOf" srcId="{45C1A220-B83F-4F74-86DC-A81FED86CBAC}" destId="{0C878D36-8A29-40A2-B33D-B1E843B96913}" srcOrd="0" destOrd="0" presId="urn:microsoft.com/office/officeart/2005/8/layout/radial4"/>
    <dgm:cxn modelId="{C56E10EF-0F2C-4B0D-B294-615DFC26D850}" type="presOf" srcId="{3B66036D-267A-4B5E-A4EB-E792DF2ECD33}" destId="{76309374-EE9F-43F0-B16F-55C99826F9AC}" srcOrd="0" destOrd="0" presId="urn:microsoft.com/office/officeart/2005/8/layout/radial4"/>
    <dgm:cxn modelId="{AA8BE5E6-063A-44B2-926C-D6B32E731E9E}" type="presOf" srcId="{311E8342-BD5A-4F28-948B-F678E9CF5257}" destId="{2BDBF35B-AA12-48DB-BE6A-2A93B2B27775}" srcOrd="0" destOrd="0" presId="urn:microsoft.com/office/officeart/2005/8/layout/radial4"/>
    <dgm:cxn modelId="{FAC43022-0A54-4EAA-8358-B82480277568}" srcId="{311E8342-BD5A-4F28-948B-F678E9CF5257}" destId="{A5FF506C-A63B-461D-9420-B64604BDAF5A}" srcOrd="1" destOrd="0" parTransId="{F238003D-371A-42C9-AD85-9B64E4ABE6B2}" sibTransId="{013A29CF-E25A-4B57-8439-FA32F3AEF1D0}"/>
    <dgm:cxn modelId="{7485EE2B-E1F5-46BB-91EC-1147133D1A2F}" type="presParOf" srcId="{0C878D36-8A29-40A2-B33D-B1E843B96913}" destId="{2BDBF35B-AA12-48DB-BE6A-2A93B2B27775}" srcOrd="0" destOrd="0" presId="urn:microsoft.com/office/officeart/2005/8/layout/radial4"/>
    <dgm:cxn modelId="{34C02FDF-76D0-47F5-AC4C-6F3F63B8A24F}" type="presParOf" srcId="{0C878D36-8A29-40A2-B33D-B1E843B96913}" destId="{484F8937-5F37-417F-B0DA-E4CBA5E84BAA}" srcOrd="1" destOrd="0" presId="urn:microsoft.com/office/officeart/2005/8/layout/radial4"/>
    <dgm:cxn modelId="{D96A019E-4F43-467E-ADF2-57CB3FD6C37E}" type="presParOf" srcId="{0C878D36-8A29-40A2-B33D-B1E843B96913}" destId="{76309374-EE9F-43F0-B16F-55C99826F9AC}" srcOrd="2" destOrd="0" presId="urn:microsoft.com/office/officeart/2005/8/layout/radial4"/>
    <dgm:cxn modelId="{25D17196-4768-4A22-9E3F-F06F7CF8C176}" type="presParOf" srcId="{0C878D36-8A29-40A2-B33D-B1E843B96913}" destId="{65DCF55D-6905-4E7D-9006-0E140863F08B}" srcOrd="3" destOrd="0" presId="urn:microsoft.com/office/officeart/2005/8/layout/radial4"/>
    <dgm:cxn modelId="{53FA465C-AFCC-44BC-8DE9-85F9CAD4E29B}" type="presParOf" srcId="{0C878D36-8A29-40A2-B33D-B1E843B96913}" destId="{339BCDE6-2270-4AD4-997E-816BE76E8257}" srcOrd="4" destOrd="0" presId="urn:microsoft.com/office/officeart/2005/8/layout/radial4"/>
    <dgm:cxn modelId="{326C7CF2-DC4B-40D9-AF26-EFCD81E641A0}" type="presParOf" srcId="{0C878D36-8A29-40A2-B33D-B1E843B96913}" destId="{C242F24B-BA4B-493D-A085-DCCCA98C8638}" srcOrd="5" destOrd="0" presId="urn:microsoft.com/office/officeart/2005/8/layout/radial4"/>
    <dgm:cxn modelId="{16B77303-1FA4-4102-B852-C638909FF4E0}" type="presParOf" srcId="{0C878D36-8A29-40A2-B33D-B1E843B96913}" destId="{0FF85C22-7E26-4B3F-BD36-2C6D263A5F44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19/05/2019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Connotation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DR. FEBRIYANTINA ISTIARA, </a:t>
            </a:r>
            <a:r>
              <a:rPr lang="en-US" b="1" dirty="0" err="1" smtClean="0">
                <a:solidFill>
                  <a:schemeClr val="bg1"/>
                </a:solidFill>
              </a:rPr>
              <a:t>M.Pd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112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 Black" pitchFamily="34" charset="0"/>
                <a:cs typeface="Arial" charset="0"/>
              </a:rPr>
              <a:t>Connotation</a:t>
            </a:r>
            <a:endParaRPr lang="en-US" sz="3200" b="1" dirty="0" smtClean="0">
              <a:latin typeface="Arial Black" pitchFamily="34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algn="just" eaLnBrk="1" fontAlgn="auto" hangingPunct="1"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Connotation</a:t>
            </a:r>
            <a:r>
              <a:rPr lang="en-US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gives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reader or listener a distinct impression or feeling, calling on emotion rather than fact.</a:t>
            </a:r>
          </a:p>
          <a:p>
            <a:pPr lvl="0" algn="just" eaLnBrk="1" fontAlgn="auto" hangingPunct="1">
              <a:spcBef>
                <a:spcPts val="2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Through their connotations, words set a tone and can reveal hidden opinions,  attitudes, or judgments.</a:t>
            </a:r>
          </a:p>
          <a:p>
            <a:pPr algn="just">
              <a:tabLst>
                <a:tab pos="4691063" algn="l"/>
              </a:tabLst>
            </a:pPr>
            <a:endParaRPr lang="id-ID" sz="2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-10886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Connotation vs. Denotation</a:t>
            </a:r>
            <a:endParaRPr lang="en-US" sz="4800" dirty="0" smtClean="0"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b="1" dirty="0" smtClean="0"/>
              <a:t>Denotation: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exact, literal meaning of 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word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5938"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“The family sat together in front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of a 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warm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fire.”</a:t>
            </a:r>
          </a:p>
          <a:p>
            <a:pPr marL="515938" algn="just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3975"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denotative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or literal interpretation of 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warm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= nearly hot (actual temperature) 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Lesson Objectives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For students to understand the significance of connotations by employing a rich, connotative word in a poem of their own making.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For students to be able to incorporate the different connotations of words in a close reading of a poem.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None/>
            </a:pPr>
            <a:r>
              <a:rPr lang="en-US" altLang="en-US" sz="2800" b="1" dirty="0" smtClean="0"/>
              <a:t>Connotation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is the emotional and </a:t>
            </a:r>
            <a:r>
              <a:rPr lang="en-US" altLang="en-US" sz="2800" dirty="0" smtClean="0"/>
              <a:t>imaginative</a:t>
            </a:r>
          </a:p>
          <a:p>
            <a:pPr algn="just">
              <a:buNone/>
            </a:pPr>
            <a:r>
              <a:rPr lang="en-US" altLang="en-US" sz="2800" dirty="0" smtClean="0"/>
              <a:t>association </a:t>
            </a:r>
            <a:r>
              <a:rPr lang="en-US" altLang="en-US" sz="2800" dirty="0" smtClean="0"/>
              <a:t>surrounding a word.</a:t>
            </a:r>
          </a:p>
          <a:p>
            <a:pPr algn="just">
              <a:buNone/>
            </a:pPr>
            <a:r>
              <a:rPr lang="en-US" altLang="en-US" sz="2800" b="1" dirty="0" smtClean="0"/>
              <a:t>Denotation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is the strict dictionary meaning of a word.</a:t>
            </a:r>
          </a:p>
          <a:p>
            <a:pPr algn="just"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“You may live in a house, but we live in a home.”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If you were to look up the words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</a:rPr>
              <a:t>house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</a:rPr>
              <a:t>home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in a dictionary, you would find that both words have approximately the same meaning- "a dwelling place."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066800" y="2514600"/>
            <a:ext cx="1828800" cy="1066800"/>
          </a:xfrm>
          <a:prstGeom prst="cloudCallout">
            <a:avLst>
              <a:gd name="adj1" fmla="val 67899"/>
              <a:gd name="adj2" fmla="val 60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house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8100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 smtClean="0">
                <a:latin typeface="Arial" pitchFamily="34" charset="0"/>
                <a:cs typeface="Arial" pitchFamily="34" charset="0"/>
              </a:rPr>
              <a:t>However, the speaker in the sentence above suggests that </a:t>
            </a:r>
            <a:r>
              <a:rPr lang="en-US" altLang="en-US" i="1" dirty="0" smtClean="0">
                <a:latin typeface="Arial" pitchFamily="34" charset="0"/>
                <a:cs typeface="Arial" pitchFamily="34" charset="0"/>
              </a:rPr>
              <a:t>home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has an additional meaning. 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124200" y="4495800"/>
            <a:ext cx="1752600" cy="1371600"/>
          </a:xfrm>
          <a:prstGeom prst="cloudCallout">
            <a:avLst>
              <a:gd name="adj1" fmla="val 37220"/>
              <a:gd name="adj2" fmla="val 73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home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Connotation and denotation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Aside from the strict dictionary definition, or </a:t>
            </a:r>
            <a:r>
              <a:rPr lang="en-US" altLang="en-US" b="1" i="1" dirty="0" smtClean="0"/>
              <a:t>denotation</a:t>
            </a:r>
            <a:r>
              <a:rPr lang="en-US" altLang="en-US" dirty="0" smtClean="0"/>
              <a:t>, many people associate such things as comfort, love, security, or privacy with a home but do not necessarily make the same associations with a house. </a:t>
            </a:r>
          </a:p>
        </p:txBody>
      </p:sp>
      <p:pic>
        <p:nvPicPr>
          <p:cNvPr id="11268" name="Picture 2" descr="C:\Users\Owner\AppData\Local\Microsoft\Windows\Temporary Internet Files\Content.IE5\4E9599HD\MC90038388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57672" y="2954725"/>
            <a:ext cx="1819656" cy="1816913"/>
          </a:xfrm>
        </p:spPr>
      </p:pic>
      <p:sp>
        <p:nvSpPr>
          <p:cNvPr id="6" name="Cloud Callout 5"/>
          <p:cNvSpPr/>
          <p:nvPr/>
        </p:nvSpPr>
        <p:spPr>
          <a:xfrm>
            <a:off x="7620000" y="762000"/>
            <a:ext cx="1143000" cy="1219200"/>
          </a:xfrm>
          <a:prstGeom prst="cloudCallout">
            <a:avLst>
              <a:gd name="adj1" fmla="val -90692"/>
              <a:gd name="adj2" fmla="val 115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love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7391400" y="3048000"/>
            <a:ext cx="1524000" cy="1219200"/>
          </a:xfrm>
          <a:prstGeom prst="cloudCallout">
            <a:avLst>
              <a:gd name="adj1" fmla="val -58016"/>
              <a:gd name="adj2" fmla="val 66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security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4953000" y="1524000"/>
            <a:ext cx="1676400" cy="1219200"/>
          </a:xfrm>
          <a:prstGeom prst="cloudCallout">
            <a:avLst>
              <a:gd name="adj1" fmla="val 35505"/>
              <a:gd name="adj2" fmla="val 73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comfort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4343400" y="4648200"/>
            <a:ext cx="1676400" cy="1219200"/>
          </a:xfrm>
          <a:prstGeom prst="cloudCallout">
            <a:avLst>
              <a:gd name="adj1" fmla="val 94097"/>
              <a:gd name="adj2" fmla="val -45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privacy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7315200" y="4953000"/>
            <a:ext cx="1524000" cy="1219200"/>
          </a:xfrm>
          <a:prstGeom prst="cloudCallout">
            <a:avLst>
              <a:gd name="adj1" fmla="val -81678"/>
              <a:gd name="adj2" fmla="val -69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security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6400800" y="4114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b="1">
                <a:latin typeface="Perpetua" pitchFamily="18" charset="0"/>
              </a:rPr>
              <a:t>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 to brainstorm….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first thing that comes to your mind when you think of:</a:t>
            </a:r>
          </a:p>
          <a:p>
            <a:pPr eaLnBrk="1" hangingPunct="1"/>
            <a:r>
              <a:rPr lang="en-US" altLang="en-US" smtClean="0"/>
              <a:t>a home? </a:t>
            </a:r>
          </a:p>
          <a:p>
            <a:pPr eaLnBrk="1" hangingPunct="1"/>
            <a:r>
              <a:rPr lang="en-US" altLang="en-US" smtClean="0"/>
              <a:t>of a house?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you think that real-estate advertisers use the word home more frequently than house?</a:t>
            </a:r>
          </a:p>
        </p:txBody>
      </p:sp>
      <p:pic>
        <p:nvPicPr>
          <p:cNvPr id="12293" name="Picture 4" descr="pic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6413" y="3429000"/>
            <a:ext cx="38735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Connotation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u="sng" smtClean="0"/>
              <a:t>The various feelings, images, and memories that surround a word make up its </a:t>
            </a:r>
            <a:r>
              <a:rPr lang="en-US" altLang="en-US" b="1" i="1" u="sng" smtClean="0"/>
              <a:t>connotation</a:t>
            </a:r>
            <a:r>
              <a:rPr lang="en-US" altLang="en-US" u="sng" smtClean="0"/>
              <a:t>. </a:t>
            </a:r>
          </a:p>
          <a:p>
            <a:pPr eaLnBrk="1" hangingPunct="1"/>
            <a:r>
              <a:rPr lang="en-US" altLang="en-US" smtClean="0"/>
              <a:t>Although both house and home have the same denotation, or dictionary meaning, home also has many </a:t>
            </a:r>
            <a:r>
              <a:rPr lang="en-US" altLang="en-US" b="1" i="1" smtClean="0"/>
              <a:t>connotations</a:t>
            </a:r>
            <a:endParaRPr lang="en-US" altLang="en-US" smtClean="0"/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4724400" y="457200"/>
          <a:ext cx="4191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344</Words>
  <Application>Microsoft Office PowerPoint</Application>
  <PresentationFormat>On-screen Show (4:3)</PresentationFormat>
  <Paragraphs>58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Connotation</vt:lpstr>
      <vt:lpstr>Connotation vs. Denotation</vt:lpstr>
      <vt:lpstr>Lesson Objectives</vt:lpstr>
      <vt:lpstr>Slide 5</vt:lpstr>
      <vt:lpstr>“You may live in a house, but we live in a home.” </vt:lpstr>
      <vt:lpstr>Connotation and denotation</vt:lpstr>
      <vt:lpstr>Questions to brainstorm….</vt:lpstr>
      <vt:lpstr>Connotation</vt:lpstr>
      <vt:lpstr>THANK YOU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251</cp:revision>
  <dcterms:created xsi:type="dcterms:W3CDTF">2010-08-24T06:47:44Z</dcterms:created>
  <dcterms:modified xsi:type="dcterms:W3CDTF">2019-05-19T09:04:26Z</dcterms:modified>
</cp:coreProperties>
</file>