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316" r:id="rId3"/>
    <p:sldId id="335" r:id="rId4"/>
    <p:sldId id="396" r:id="rId5"/>
    <p:sldId id="397" r:id="rId6"/>
    <p:sldId id="398" r:id="rId7"/>
    <p:sldId id="399" r:id="rId8"/>
    <p:sldId id="395" r:id="rId9"/>
    <p:sldId id="392" r:id="rId10"/>
    <p:sldId id="391" r:id="rId11"/>
    <p:sldId id="364" r:id="rId12"/>
    <p:sldId id="388" r:id="rId13"/>
    <p:sldId id="367" r:id="rId14"/>
    <p:sldId id="384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66" autoAdjust="0"/>
    <p:restoredTop sz="92969" autoAdjust="0"/>
  </p:normalViewPr>
  <p:slideViewPr>
    <p:cSldViewPr>
      <p:cViewPr>
        <p:scale>
          <a:sx n="87" d="100"/>
          <a:sy n="87" d="100"/>
        </p:scale>
        <p:origin x="-2556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7A7411F-5962-43D2-8BDF-DBE29F4535E2}" type="datetimeFigureOut">
              <a:rPr lang="id-ID"/>
              <a:pPr>
                <a:defRPr/>
              </a:pPr>
              <a:t>15/05/2019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63707B7-A839-446A-9626-7F48954E6744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9622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1B828C-7986-422A-BFC4-ECED16743913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717A49-E459-4135-B415-47D14107CA01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3CE223-8EA8-4B88-8B34-4E4C22DA1FFF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717A49-E459-4135-B415-47D14107CA01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1946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066D63E-8121-48CD-8ED3-DE299A5E0FE9}" type="slidenum">
              <a:rPr lang="id-ID" altLang="en-US" smtClean="0">
                <a:latin typeface="Calibri" pitchFamily="34" charset="0"/>
              </a:rPr>
              <a:pPr/>
              <a:t>3</a:t>
            </a:fld>
            <a:endParaRPr lang="id-ID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2048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5DCE18E-8DBD-489A-BD95-A611953C9F0E}" type="slidenum">
              <a:rPr lang="id-ID" altLang="en-US" smtClean="0">
                <a:latin typeface="Calibri" pitchFamily="34" charset="0"/>
              </a:rPr>
              <a:pPr/>
              <a:t>4</a:t>
            </a:fld>
            <a:endParaRPr lang="id-ID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2355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F68EBB6-E7EC-4C8D-A422-A67A0620CA4E}" type="slidenum">
              <a:rPr lang="id-ID" altLang="en-US" smtClean="0">
                <a:latin typeface="Calibri" pitchFamily="34" charset="0"/>
              </a:rPr>
              <a:pPr/>
              <a:t>5</a:t>
            </a:fld>
            <a:endParaRPr lang="id-ID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2458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A7F0E17-E3D7-4DCA-AC4D-05225CB450C5}" type="slidenum">
              <a:rPr lang="id-ID" altLang="en-US" smtClean="0">
                <a:latin typeface="Calibri" pitchFamily="34" charset="0"/>
              </a:rPr>
              <a:pPr/>
              <a:t>6</a:t>
            </a:fld>
            <a:endParaRPr lang="id-ID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717A49-E459-4135-B415-47D14107CA01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85799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3CE223-8EA8-4B88-8B34-4E4C22DA1FFF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44581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8058AF-B767-4EAA-A63B-C79171D26B66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76942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E8F0D3-E769-4A4B-BB25-D5A18FE1931D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id-ID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5D95F-5A60-4647-90B4-4AFF87F539DD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FAC3-0F19-412E-969C-BD194A574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12288-0F77-4C6A-BF8B-D755D3F4BACF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AF6AB-0AFC-410A-A00E-37016E640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A2D8B-6010-4AA9-8A3F-28DD6CC616FA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9E929-AF45-43C0-BB8E-CD8E9B14E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7938"/>
            <a:ext cx="9144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  <a:prstGeom prst="rect">
            <a:avLst/>
          </a:prstGeo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4BE28D7-1570-419B-AB9A-79F9EDBE69CA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3733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F78FA-53DA-4C19-8544-485CE105EB33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A1A0B-BFAE-4606-BBE7-7740C78141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03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862A3-2013-438F-9049-7E56A3DD6830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FF70C-E240-41E1-AEB9-8C22D945C7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36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C3A71-D019-4897-914A-43B3D80389AA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EC88-8680-43F0-93AA-6D7E5E1652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17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494FC-3B95-4709-98B0-68F0CBCA4BC1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ED7F9-53C1-4998-A51B-F181F0D6F5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85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20611-488E-4775-99CA-66F08B3CD9F2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D8136-5618-47C1-BB6B-1A11DCB11D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74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F9DD1-48A0-45EA-BB4C-ADBA667B1D3A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B13AB-4301-4195-B635-009CBFB1F5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32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FB05B-3B90-4014-AE71-08619DCDC0D6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24B19-98E3-4287-8921-7C43E1AFF0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3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F78FA-53DA-4C19-8544-485CE105EB33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A1A0B-BFAE-4606-BBE7-7740C7814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A1A67-7B74-4A67-97CE-7B00FC7E03EE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2A012-C078-44F7-AC23-A0E89DC6CB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36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12288-0F77-4C6A-BF8B-D755D3F4BACF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AF6AB-0AFC-410A-A00E-37016E6409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44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A2D8B-6010-4AA9-8A3F-28DD6CC616FA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9E929-AF45-43C0-BB8E-CD8E9B14EA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271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862A3-2013-438F-9049-7E56A3DD6830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FF70C-E240-41E1-AEB9-8C22D945C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C3A71-D019-4897-914A-43B3D80389AA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EC88-8680-43F0-93AA-6D7E5E165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494FC-3B95-4709-98B0-68F0CBCA4BC1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ED7F9-53C1-4998-A51B-F181F0D6F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20611-488E-4775-99CA-66F08B3CD9F2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D8136-5618-47C1-BB6B-1A11DCB11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F9DD1-48A0-45EA-BB4C-ADBA667B1D3A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B13AB-4301-4195-B635-009CBFB1F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FB05B-3B90-4014-AE71-08619DCDC0D6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24B19-98E3-4287-8921-7C43E1AFF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A1A67-7B74-4A67-97CE-7B00FC7E03EE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2A012-C078-44F7-AC23-A0E89DC6C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BE28D7-1570-419B-AB9A-79F9EDBE69CA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F2C22BE-CED9-405A-917A-3BB819EFD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F2C22BE-CED9-405A-917A-3BB819EFD2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3725863"/>
            <a:ext cx="56388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ADVANCED WRITING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SESSION </a:t>
            </a:r>
            <a:r>
              <a:rPr lang="en-US" b="1" dirty="0" smtClean="0">
                <a:solidFill>
                  <a:schemeClr val="bg1"/>
                </a:solidFill>
              </a:rPr>
              <a:t>1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SRI LESTARI, </a:t>
            </a:r>
            <a:r>
              <a:rPr lang="en-US" sz="1400" b="1" dirty="0" err="1" smtClean="0">
                <a:solidFill>
                  <a:schemeClr val="bg1"/>
                </a:solidFill>
              </a:rPr>
              <a:t>S.Pd</a:t>
            </a:r>
            <a:r>
              <a:rPr lang="en-US" sz="1400" b="1" dirty="0" smtClean="0">
                <a:solidFill>
                  <a:schemeClr val="bg1"/>
                </a:solidFill>
              </a:rPr>
              <a:t>, M.A.</a:t>
            </a:r>
            <a:endParaRPr lang="en-US" sz="1400" b="1" dirty="0">
              <a:solidFill>
                <a:schemeClr val="bg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ENGLISH EDUCATION DEPT. FKIP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6" descr="SUB#LIST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-4763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5105400" cy="46196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Sessions after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midterm test</a:t>
            </a:r>
            <a:endParaRPr lang="en-US" sz="2400" b="1" dirty="0">
              <a:ln w="18415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09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Summarizing &amp; Synthesizing literature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14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Presenting a research proposal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10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Citation and Referencing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11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Organizing a literature review &amp; Drafting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12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Structuring a methodology chapter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13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Editing, proofreading and lay outing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08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Selecting relevant </a:t>
            </a:r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theories for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lit.rev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latin typeface="Arial" charset="0"/>
                <a:cs typeface="Arial" charset="0"/>
              </a:rPr>
              <a:t>REFERENCES</a:t>
            </a: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400" dirty="0"/>
              <a:t>Bowker, </a:t>
            </a:r>
            <a:r>
              <a:rPr lang="en-US" sz="2400" dirty="0" err="1"/>
              <a:t>Natilene</a:t>
            </a:r>
            <a:r>
              <a:rPr lang="en-US" sz="2400" dirty="0"/>
              <a:t>. (2007). </a:t>
            </a:r>
            <a:r>
              <a:rPr lang="en-US" sz="2400" i="1" dirty="0"/>
              <a:t>Academic Writing: A Guide to Tertiary Level Writing</a:t>
            </a:r>
            <a:r>
              <a:rPr lang="en-US" sz="2400" dirty="0"/>
              <a:t>. NZ: Student Learning Development Series of Massey University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 err="1"/>
              <a:t>Wallwork</a:t>
            </a:r>
            <a:r>
              <a:rPr lang="en-US" sz="2400" dirty="0"/>
              <a:t>, Adrian. (2013). </a:t>
            </a:r>
            <a:r>
              <a:rPr lang="en-US" sz="2400" i="1" dirty="0"/>
              <a:t>English for Academic Research: Writing Exercises</a:t>
            </a:r>
            <a:r>
              <a:rPr lang="en-US" sz="2400" dirty="0"/>
              <a:t>. New York: Springer</a:t>
            </a:r>
            <a:r>
              <a:rPr lang="en-US" sz="2400" dirty="0" smtClean="0"/>
              <a:t>.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Swales J M and Feak C B (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2012) 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Academic Writing for Graduate Students,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edition, University of Michigan Press. USA</a:t>
            </a:r>
          </a:p>
          <a:p>
            <a:r>
              <a:rPr lang="en-GB" sz="2400" dirty="0"/>
              <a:t>Bailey, S.(2006). </a:t>
            </a:r>
            <a:r>
              <a:rPr lang="en-GB" sz="2400" i="1" dirty="0"/>
              <a:t>Academic Writing. A handbook for International Students</a:t>
            </a:r>
            <a:r>
              <a:rPr lang="en-GB" sz="2400" dirty="0"/>
              <a:t>. Oxon and New York: R</a:t>
            </a:r>
            <a:r>
              <a:rPr lang="id-ID" sz="2400" dirty="0" err="1"/>
              <a:t>o</a:t>
            </a:r>
            <a:r>
              <a:rPr lang="en-GB" sz="2400" dirty="0" err="1" smtClean="0"/>
              <a:t>utledge</a:t>
            </a:r>
            <a:endParaRPr lang="en-GB" sz="2400" dirty="0"/>
          </a:p>
          <a:p>
            <a:r>
              <a:rPr lang="en-GB" sz="2400" dirty="0"/>
              <a:t>Jordan, R.R.(1999</a:t>
            </a:r>
            <a:r>
              <a:rPr lang="en-GB" sz="2400" i="1" dirty="0"/>
              <a:t>). Academic Writing Course. Study Skills in English.</a:t>
            </a:r>
            <a:r>
              <a:rPr lang="en-GB" sz="2400" dirty="0"/>
              <a:t> Edinburgh: Pearson Education Limited</a:t>
            </a:r>
            <a:r>
              <a:rPr lang="en-GB" sz="2400" dirty="0" smtClean="0"/>
              <a:t>.</a:t>
            </a:r>
            <a:endParaRPr lang="en-US" sz="2400" dirty="0"/>
          </a:p>
          <a:p>
            <a:endParaRPr lang="id-ID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0491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5" y="-10886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latin typeface="Arial" charset="0"/>
                <a:cs typeface="Arial" charset="0"/>
              </a:rPr>
              <a:t>CLASS REGULATION </a:t>
            </a:r>
          </a:p>
        </p:txBody>
      </p:sp>
      <p:sp>
        <p:nvSpPr>
          <p:cNvPr id="819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endParaRPr lang="en-US" sz="2400" dirty="0" smtClean="0"/>
          </a:p>
          <a:p>
            <a:r>
              <a:rPr lang="id-ID" sz="2200" dirty="0" err="1" smtClean="0">
                <a:latin typeface="Arial" charset="0"/>
                <a:cs typeface="Arial" charset="0"/>
              </a:rPr>
              <a:t>Attendance</a:t>
            </a:r>
            <a:r>
              <a:rPr lang="id-ID" sz="2200" dirty="0" smtClean="0">
                <a:latin typeface="Arial" charset="0"/>
                <a:cs typeface="Arial" charset="0"/>
              </a:rPr>
              <a:t>: 15% </a:t>
            </a:r>
            <a:r>
              <a:rPr lang="id-ID" sz="2200" dirty="0" err="1" smtClean="0">
                <a:latin typeface="Arial" charset="0"/>
                <a:cs typeface="Arial" charset="0"/>
              </a:rPr>
              <a:t>late</a:t>
            </a:r>
            <a:r>
              <a:rPr lang="id-ID" sz="2200" dirty="0" smtClean="0">
                <a:latin typeface="Arial" charset="0"/>
                <a:cs typeface="Arial" charset="0"/>
              </a:rPr>
              <a:t>, </a:t>
            </a:r>
            <a:r>
              <a:rPr lang="id-ID" sz="2200" dirty="0" err="1" smtClean="0">
                <a:latin typeface="Arial" charset="0"/>
                <a:cs typeface="Arial" charset="0"/>
              </a:rPr>
              <a:t>more</a:t>
            </a:r>
            <a:r>
              <a:rPr lang="id-ID" sz="2200" dirty="0" smtClean="0">
                <a:latin typeface="Arial" charset="0"/>
                <a:cs typeface="Arial" charset="0"/>
              </a:rPr>
              <a:t> </a:t>
            </a:r>
            <a:r>
              <a:rPr lang="id-ID" sz="2200" dirty="0" smtClean="0">
                <a:latin typeface="Arial" charset="0"/>
                <a:cs typeface="Arial" charset="0"/>
                <a:sym typeface="Wingdings"/>
              </a:rPr>
              <a:t> </a:t>
            </a:r>
            <a:r>
              <a:rPr lang="id-ID" sz="2200" dirty="0" err="1" smtClean="0">
                <a:latin typeface="Arial" charset="0"/>
                <a:cs typeface="Arial" charset="0"/>
                <a:sym typeface="Wingdings"/>
              </a:rPr>
              <a:t>absent</a:t>
            </a:r>
            <a:endParaRPr lang="id-ID" sz="2200" dirty="0" smtClean="0">
              <a:latin typeface="Arial" charset="0"/>
              <a:cs typeface="Arial" charset="0"/>
            </a:endParaRPr>
          </a:p>
          <a:p>
            <a:r>
              <a:rPr lang="id-ID" sz="2200" dirty="0" err="1" smtClean="0">
                <a:latin typeface="Arial" charset="0"/>
                <a:cs typeface="Arial" charset="0"/>
              </a:rPr>
              <a:t>Permission</a:t>
            </a:r>
            <a:r>
              <a:rPr lang="id-ID" sz="2200" dirty="0" smtClean="0">
                <a:latin typeface="Arial" charset="0"/>
                <a:cs typeface="Arial" charset="0"/>
              </a:rPr>
              <a:t>: </a:t>
            </a:r>
            <a:r>
              <a:rPr lang="id-ID" sz="2200" dirty="0" err="1" smtClean="0">
                <a:latin typeface="Arial" charset="0"/>
                <a:cs typeface="Arial" charset="0"/>
              </a:rPr>
              <a:t>letter</a:t>
            </a:r>
            <a:endParaRPr lang="id-ID" sz="2200" dirty="0" smtClean="0">
              <a:latin typeface="Arial" charset="0"/>
              <a:cs typeface="Arial" charset="0"/>
            </a:endParaRPr>
          </a:p>
          <a:p>
            <a:r>
              <a:rPr lang="id-ID" sz="2200" dirty="0" err="1" smtClean="0">
                <a:latin typeface="Arial" charset="0"/>
                <a:cs typeface="Arial" charset="0"/>
              </a:rPr>
              <a:t>Communication</a:t>
            </a:r>
            <a:r>
              <a:rPr lang="id-ID" sz="2200" dirty="0" smtClean="0">
                <a:latin typeface="Arial" charset="0"/>
                <a:cs typeface="Arial" charset="0"/>
              </a:rPr>
              <a:t>: in </a:t>
            </a:r>
            <a:r>
              <a:rPr lang="id-ID" sz="2200" dirty="0" err="1" smtClean="0">
                <a:latin typeface="Arial" charset="0"/>
                <a:cs typeface="Arial" charset="0"/>
              </a:rPr>
              <a:t>English</a:t>
            </a:r>
            <a:r>
              <a:rPr lang="id-ID" sz="2200" dirty="0" smtClean="0">
                <a:latin typeface="Arial" charset="0"/>
                <a:cs typeface="Arial" charset="0"/>
              </a:rPr>
              <a:t>, </a:t>
            </a:r>
            <a:r>
              <a:rPr lang="id-ID" sz="2200" dirty="0" err="1" smtClean="0">
                <a:latin typeface="Arial" charset="0"/>
                <a:cs typeface="Arial" charset="0"/>
              </a:rPr>
              <a:t>chatting</a:t>
            </a:r>
            <a:r>
              <a:rPr lang="id-ID" sz="2200" dirty="0" smtClean="0">
                <a:latin typeface="Arial" charset="0"/>
                <a:cs typeface="Arial" charset="0"/>
              </a:rPr>
              <a:t> </a:t>
            </a:r>
            <a:r>
              <a:rPr lang="id-ID" sz="2200" dirty="0" err="1" smtClean="0">
                <a:latin typeface="Arial" charset="0"/>
                <a:cs typeface="Arial" charset="0"/>
              </a:rPr>
              <a:t>etiquette</a:t>
            </a:r>
            <a:r>
              <a:rPr lang="id-ID" sz="2200" dirty="0" smtClean="0">
                <a:latin typeface="Arial" charset="0"/>
                <a:cs typeface="Arial" charset="0"/>
              </a:rPr>
              <a:t>; via </a:t>
            </a:r>
            <a:r>
              <a:rPr lang="id-ID" sz="2200" dirty="0" err="1" smtClean="0">
                <a:latin typeface="Arial" charset="0"/>
                <a:cs typeface="Arial" charset="0"/>
              </a:rPr>
              <a:t>phone</a:t>
            </a:r>
            <a:r>
              <a:rPr lang="id-ID" sz="2200" dirty="0" smtClean="0">
                <a:latin typeface="Arial" charset="0"/>
                <a:cs typeface="Arial" charset="0"/>
              </a:rPr>
              <a:t> </a:t>
            </a:r>
            <a:r>
              <a:rPr lang="id-ID" sz="2200" dirty="0" err="1" smtClean="0">
                <a:latin typeface="Arial" charset="0"/>
                <a:cs typeface="Arial" charset="0"/>
              </a:rPr>
              <a:t>and</a:t>
            </a:r>
            <a:r>
              <a:rPr lang="id-ID" sz="2200" dirty="0" smtClean="0">
                <a:latin typeface="Arial" charset="0"/>
                <a:cs typeface="Arial" charset="0"/>
              </a:rPr>
              <a:t> </a:t>
            </a:r>
            <a:r>
              <a:rPr lang="id-ID" sz="2200" dirty="0" err="1" smtClean="0">
                <a:latin typeface="Arial" charset="0"/>
                <a:cs typeface="Arial" charset="0"/>
              </a:rPr>
              <a:t>e-mail</a:t>
            </a:r>
            <a:r>
              <a:rPr lang="id-ID" sz="2200" dirty="0" smtClean="0">
                <a:latin typeface="Arial" charset="0"/>
                <a:cs typeface="Arial" charset="0"/>
              </a:rPr>
              <a:t>; Google </a:t>
            </a:r>
            <a:r>
              <a:rPr lang="id-ID" sz="2200" dirty="0" err="1" smtClean="0">
                <a:latin typeface="Arial" charset="0"/>
                <a:cs typeface="Arial" charset="0"/>
              </a:rPr>
              <a:t>classroom</a:t>
            </a:r>
            <a:r>
              <a:rPr lang="id-ID" sz="2200" dirty="0" smtClean="0">
                <a:latin typeface="Arial" charset="0"/>
                <a:cs typeface="Arial" charset="0"/>
              </a:rPr>
              <a:t> (</a:t>
            </a:r>
            <a:r>
              <a:rPr lang="id-ID" sz="2200" dirty="0" err="1" smtClean="0">
                <a:latin typeface="Arial" charset="0"/>
                <a:cs typeface="Arial" charset="0"/>
              </a:rPr>
              <a:t>see</a:t>
            </a:r>
            <a:r>
              <a:rPr lang="id-ID" sz="2200" dirty="0" smtClean="0">
                <a:latin typeface="Arial" charset="0"/>
                <a:cs typeface="Arial" charset="0"/>
              </a:rPr>
              <a:t> Code)</a:t>
            </a:r>
          </a:p>
          <a:p>
            <a:r>
              <a:rPr lang="id-ID" sz="2200" dirty="0" smtClean="0">
                <a:latin typeface="Arial" charset="0"/>
                <a:cs typeface="Arial" charset="0"/>
              </a:rPr>
              <a:t>M</a:t>
            </a:r>
            <a:r>
              <a:rPr lang="en-US" sz="2200" dirty="0" smtClean="0">
                <a:latin typeface="Arial" charset="0"/>
                <a:cs typeface="Arial" charset="0"/>
              </a:rPr>
              <a:t>a</a:t>
            </a:r>
            <a:r>
              <a:rPr lang="id-ID" sz="2200" dirty="0" err="1" smtClean="0">
                <a:latin typeface="Arial" charset="0"/>
                <a:cs typeface="Arial" charset="0"/>
              </a:rPr>
              <a:t>nner</a:t>
            </a:r>
            <a:r>
              <a:rPr lang="id-ID" sz="2200" dirty="0" smtClean="0">
                <a:latin typeface="Arial" charset="0"/>
                <a:cs typeface="Arial" charset="0"/>
              </a:rPr>
              <a:t> </a:t>
            </a:r>
            <a:r>
              <a:rPr lang="id-ID" sz="2200" dirty="0" err="1" smtClean="0">
                <a:latin typeface="Arial" charset="0"/>
                <a:cs typeface="Arial" charset="0"/>
              </a:rPr>
              <a:t>that</a:t>
            </a:r>
            <a:r>
              <a:rPr lang="id-ID" sz="2200" dirty="0" smtClean="0">
                <a:latin typeface="Arial" charset="0"/>
                <a:cs typeface="Arial" charset="0"/>
              </a:rPr>
              <a:t> </a:t>
            </a:r>
            <a:r>
              <a:rPr lang="id-ID" sz="2200" dirty="0" err="1" smtClean="0">
                <a:latin typeface="Arial" charset="0"/>
                <a:cs typeface="Arial" charset="0"/>
              </a:rPr>
              <a:t>matters</a:t>
            </a:r>
            <a:endParaRPr lang="id-ID" sz="2200" dirty="0" smtClean="0">
              <a:latin typeface="Arial" charset="0"/>
              <a:cs typeface="Arial" charset="0"/>
            </a:endParaRPr>
          </a:p>
          <a:p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latin typeface="Arial" charset="0"/>
                <a:cs typeface="Arial" charset="0"/>
              </a:rPr>
              <a:t>DISCUSSION</a:t>
            </a: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tabLst>
                <a:tab pos="4691063" algn="l"/>
              </a:tabLst>
            </a:pPr>
            <a:r>
              <a:rPr lang="id-ID" sz="2800" b="1" dirty="0" err="1" smtClean="0">
                <a:latin typeface="Arial" pitchFamily="34" charset="0"/>
                <a:cs typeface="Arial" pitchFamily="34" charset="0"/>
              </a:rPr>
              <a:t>What</a:t>
            </a:r>
            <a:r>
              <a:rPr lang="id-ID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800" b="1" dirty="0" err="1" smtClean="0">
                <a:latin typeface="Arial" pitchFamily="34" charset="0"/>
                <a:cs typeface="Arial" pitchFamily="34" charset="0"/>
              </a:rPr>
              <a:t>kind</a:t>
            </a:r>
            <a:r>
              <a:rPr lang="id-ID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800" b="1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id-ID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800" b="1" dirty="0" err="1" smtClean="0">
                <a:latin typeface="Arial" pitchFamily="34" charset="0"/>
                <a:cs typeface="Arial" pitchFamily="34" charset="0"/>
              </a:rPr>
              <a:t>writing</a:t>
            </a:r>
            <a:r>
              <a:rPr lang="id-ID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800" b="1" dirty="0" err="1" smtClean="0">
                <a:latin typeface="Arial" pitchFamily="34" charset="0"/>
                <a:cs typeface="Arial" pitchFamily="34" charset="0"/>
              </a:rPr>
              <a:t>do</a:t>
            </a:r>
            <a:r>
              <a:rPr lang="id-ID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800" b="1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id-ID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800" b="1" dirty="0" err="1" smtClean="0">
                <a:latin typeface="Arial" pitchFamily="34" charset="0"/>
                <a:cs typeface="Arial" pitchFamily="34" charset="0"/>
              </a:rPr>
              <a:t>know</a:t>
            </a:r>
            <a:r>
              <a:rPr lang="id-ID" sz="2800" b="1" dirty="0" smtClean="0">
                <a:latin typeface="Arial" pitchFamily="34" charset="0"/>
                <a:cs typeface="Arial" pitchFamily="34" charset="0"/>
              </a:rPr>
              <a:t>? </a:t>
            </a:r>
          </a:p>
          <a:p>
            <a:pPr>
              <a:tabLst>
                <a:tab pos="4691063" algn="l"/>
              </a:tabLst>
            </a:pPr>
            <a:r>
              <a:rPr lang="id-ID" sz="2800" b="1" dirty="0" err="1" smtClean="0">
                <a:latin typeface="Arial" pitchFamily="34" charset="0"/>
                <a:cs typeface="Arial" pitchFamily="34" charset="0"/>
              </a:rPr>
              <a:t>What</a:t>
            </a:r>
            <a:r>
              <a:rPr lang="id-ID" sz="2800" b="1" dirty="0" smtClean="0">
                <a:latin typeface="Arial" pitchFamily="34" charset="0"/>
                <a:cs typeface="Arial" pitchFamily="34" charset="0"/>
              </a:rPr>
              <a:t> are </a:t>
            </a:r>
            <a:r>
              <a:rPr lang="id-ID" sz="2800" b="1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id-ID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800" b="1" dirty="0" err="1" smtClean="0">
                <a:latin typeface="Arial" pitchFamily="34" charset="0"/>
                <a:cs typeface="Arial" pitchFamily="34" charset="0"/>
              </a:rPr>
              <a:t>hoping</a:t>
            </a:r>
            <a:r>
              <a:rPr lang="id-ID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800" b="1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id-ID" sz="2800" b="1" dirty="0" smtClean="0">
                <a:latin typeface="Arial" pitchFamily="34" charset="0"/>
                <a:cs typeface="Arial" pitchFamily="34" charset="0"/>
              </a:rPr>
              <a:t> gain </a:t>
            </a:r>
            <a:r>
              <a:rPr lang="id-ID" sz="2800" b="1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id-ID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800" b="1" dirty="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id-ID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800" b="1" dirty="0" err="1" smtClean="0">
                <a:latin typeface="Arial" pitchFamily="34" charset="0"/>
                <a:cs typeface="Arial" pitchFamily="34" charset="0"/>
              </a:rPr>
              <a:t>course</a:t>
            </a:r>
            <a:r>
              <a:rPr lang="id-ID" sz="28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lvl="1">
              <a:tabLst>
                <a:tab pos="4691063" algn="l"/>
              </a:tabLst>
            </a:pPr>
            <a:r>
              <a:rPr lang="en-GB" sz="2400" dirty="0" smtClean="0"/>
              <a:t>Write down two or three priority areas</a:t>
            </a:r>
            <a:endParaRPr lang="id-ID" sz="2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1600200"/>
            <a:ext cx="9144000" cy="48006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r="1299"/>
          <a:stretch>
            <a:fillRect/>
          </a:stretch>
        </p:blipFill>
        <p:spPr bwMode="auto">
          <a:xfrm>
            <a:off x="420688" y="1600200"/>
            <a:ext cx="80375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8" r="546"/>
          <a:stretch>
            <a:fillRect/>
          </a:stretch>
        </p:blipFill>
        <p:spPr bwMode="auto">
          <a:xfrm>
            <a:off x="452438" y="3429000"/>
            <a:ext cx="8234362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1"/>
          <p:cNvSpPr txBox="1">
            <a:spLocks noChangeArrowheads="1"/>
          </p:cNvSpPr>
          <p:nvPr/>
        </p:nvSpPr>
        <p:spPr bwMode="auto">
          <a:xfrm>
            <a:off x="533400" y="969963"/>
            <a:ext cx="480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VISI FKIP</a:t>
            </a: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542925" y="2895600"/>
            <a:ext cx="480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MISI FKIP</a:t>
            </a:r>
          </a:p>
        </p:txBody>
      </p:sp>
    </p:spTree>
    <p:extLst>
      <p:ext uri="{BB962C8B-B14F-4D97-AF65-F5344CB8AC3E}">
        <p14:creationId xmlns:p14="http://schemas.microsoft.com/office/powerpoint/2010/main" val="26136067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" t="8929" r="291" b="10715"/>
          <a:stretch>
            <a:fillRect/>
          </a:stretch>
        </p:blipFill>
        <p:spPr bwMode="auto">
          <a:xfrm>
            <a:off x="223838" y="1714500"/>
            <a:ext cx="86963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533400" y="969963"/>
            <a:ext cx="480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TUJUAN FKIP</a:t>
            </a:r>
          </a:p>
        </p:txBody>
      </p:sp>
    </p:spTree>
    <p:extLst>
      <p:ext uri="{BB962C8B-B14F-4D97-AF65-F5344CB8AC3E}">
        <p14:creationId xmlns:p14="http://schemas.microsoft.com/office/powerpoint/2010/main" val="36932783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92" b="17834"/>
          <a:stretch>
            <a:fillRect/>
          </a:stretch>
        </p:blipFill>
        <p:spPr>
          <a:xfrm>
            <a:off x="274638" y="1066800"/>
            <a:ext cx="8594725" cy="1143000"/>
          </a:xfrm>
        </p:spPr>
      </p:pic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2497138"/>
            <a:ext cx="8326437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2847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113" y="1371600"/>
            <a:ext cx="8359775" cy="4114800"/>
          </a:xfrm>
        </p:spPr>
      </p:pic>
    </p:spTree>
    <p:extLst>
      <p:ext uri="{BB962C8B-B14F-4D97-AF65-F5344CB8AC3E}">
        <p14:creationId xmlns:p14="http://schemas.microsoft.com/office/powerpoint/2010/main" val="17512583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latin typeface="Arial" charset="0"/>
                <a:cs typeface="Arial" charset="0"/>
              </a:rPr>
              <a:t>LEARNING OBJECTIVE</a:t>
            </a: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tabLst>
                <a:tab pos="4691063" algn="l"/>
              </a:tabLst>
            </a:pPr>
            <a:r>
              <a:rPr lang="en-US" sz="2800" dirty="0"/>
              <a:t>This course aims at improving students’ </a:t>
            </a:r>
            <a:r>
              <a:rPr lang="en-US" sz="2800" dirty="0" smtClean="0"/>
              <a:t>writing </a:t>
            </a:r>
            <a:r>
              <a:rPr lang="en-US" sz="2800" dirty="0"/>
              <a:t>skills in developing a research paper, thesis, and dissertation. In terms of low-level of a manuscript, it most frequently does not refer to the grammar or vocabulary issues but the readability. The factors supporting the readability will be examined in this course.  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tabLst>
                <a:tab pos="4691063" algn="l"/>
              </a:tabLst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tabLst>
                <a:tab pos="4691063" algn="l"/>
              </a:tabLst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Students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are able to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compose a research proposal</a:t>
            </a:r>
            <a:endParaRPr lang="id-ID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3962400" y="4343400"/>
            <a:ext cx="9906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719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5" y="-10886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latin typeface="Arial" charset="0"/>
                <a:cs typeface="Arial" charset="0"/>
              </a:rPr>
              <a:t>COURSE OUTLINE 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536872"/>
              </p:ext>
            </p:extLst>
          </p:nvPr>
        </p:nvGraphicFramePr>
        <p:xfrm>
          <a:off x="457200" y="1524000"/>
          <a:ext cx="8229600" cy="415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2438400"/>
                <a:gridCol w="5257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Component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Subject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Advance Writing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Credits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 allocation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 minutes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Prerequisite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Basic Reading Comprehension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Sessions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 (exclude Midterm and Final exam)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Discussion; Presentation;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Assessment &amp; Scoring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smtClean="0"/>
                        <a:t>Attendance</a:t>
                      </a:r>
                      <a:r>
                        <a:rPr lang="en-US" baseline="0" dirty="0" smtClean="0"/>
                        <a:t> &amp; Participation =10%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Assignment &amp; Formative = 30%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Midterm Test = 30%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Final Exam = 30%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G-class Code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64zhf3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7295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UB#LIST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5105400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Sessions before midterm test</a:t>
            </a:r>
            <a:endParaRPr lang="en-US" sz="2400" b="1" dirty="0">
              <a:ln w="18415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Basic Concept of Academic Writing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07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Composing an introduction draft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03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Introduction to a research report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04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Planning  your argument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05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Developing your arguments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06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Organizing introduction sections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01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Introduction to Academic Writing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8840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 PPT UEU New Version (add link)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2580</TotalTime>
  <Words>351</Words>
  <Application>Microsoft Office PowerPoint</Application>
  <PresentationFormat>On-screen Show (4:3)</PresentationFormat>
  <Paragraphs>90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Template PPT UEU New Version (add link)1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LEARNING OBJECTIVE</vt:lpstr>
      <vt:lpstr>COURSE OUTLINE </vt:lpstr>
      <vt:lpstr>PowerPoint Presentation</vt:lpstr>
      <vt:lpstr>PowerPoint Presentation</vt:lpstr>
      <vt:lpstr>REFERENCES</vt:lpstr>
      <vt:lpstr>CLASS REGULATION </vt:lpstr>
      <vt:lpstr>DISCUSSION</vt:lpstr>
    </vt:vector>
  </TitlesOfParts>
  <Company>signDesign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BPISTI2008</cp:lastModifiedBy>
  <cp:revision>283</cp:revision>
  <dcterms:created xsi:type="dcterms:W3CDTF">2010-08-24T06:47:44Z</dcterms:created>
  <dcterms:modified xsi:type="dcterms:W3CDTF">2019-05-15T09:49:05Z</dcterms:modified>
</cp:coreProperties>
</file>