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7" r:id="rId3"/>
    <p:sldId id="281" r:id="rId4"/>
    <p:sldId id="285" r:id="rId5"/>
    <p:sldId id="297" r:id="rId6"/>
    <p:sldId id="299" r:id="rId7"/>
    <p:sldId id="304" r:id="rId8"/>
    <p:sldId id="302" r:id="rId9"/>
    <p:sldId id="305" r:id="rId10"/>
    <p:sldId id="300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2" r:id="rId19"/>
    <p:sldId id="314" r:id="rId20"/>
    <p:sldId id="315" r:id="rId21"/>
    <p:sldId id="265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566"/>
    <p:restoredTop sz="92969"/>
  </p:normalViewPr>
  <p:slideViewPr>
    <p:cSldViewPr snapToGrid="0">
      <p:cViewPr>
        <p:scale>
          <a:sx n="52" d="100"/>
          <a:sy n="52" d="100"/>
        </p:scale>
        <p:origin x="126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39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" name="Google Shape;96;p14" descr="SUB#LIST copy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8022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www.ucl.ac.uk/ioe-writing-cent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200400" y="3725863"/>
            <a:ext cx="56388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sym typeface="Arial"/>
              </a:rPr>
              <a:t>SESSION </a:t>
            </a:r>
            <a:r>
              <a:rPr lang="en-GB" sz="2000" b="1" smtClean="0">
                <a:solidFill>
                  <a:schemeClr val="lt1"/>
                </a:solidFill>
              </a:rPr>
              <a:t>10: </a:t>
            </a:r>
            <a:endParaRPr lang="en-GB" sz="2000" b="1" dirty="0" smtClean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lt1"/>
                </a:solidFill>
              </a:rPr>
              <a:t>CITING, QUOTING, REFERENCING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</a:rPr>
              <a:t>SRI LESTARI, MA</a:t>
            </a:r>
            <a:endParaRPr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</a:rPr>
              <a:t>ENGLISH EDUCATION DEPARTMENT</a:t>
            </a:r>
            <a:endParaRPr sz="1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064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CITING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4525963"/>
          </a:xfrm>
        </p:spPr>
        <p:txBody>
          <a:bodyPr/>
          <a:lstStyle/>
          <a:p>
            <a:r>
              <a:rPr lang="en-US" sz="2400" i="1" dirty="0"/>
              <a:t>In the case of secondary citations, that is when a source you are using cites someone else’s work – </a:t>
            </a:r>
            <a:r>
              <a:rPr lang="en-US" sz="2400" i="1" dirty="0" smtClean="0"/>
              <a:t>which is </a:t>
            </a:r>
            <a:r>
              <a:rPr lang="en-US" sz="2400" i="1" dirty="0"/>
              <a:t>the work you want to include, but you do not have access to the original document – it is important </a:t>
            </a:r>
            <a:r>
              <a:rPr lang="en-US" sz="2400" i="1" dirty="0" smtClean="0"/>
              <a:t>to acknowledge </a:t>
            </a:r>
            <a:r>
              <a:rPr lang="en-US" sz="2400" i="1" dirty="0"/>
              <a:t>both the original source and the source you have access to. When documenting both </a:t>
            </a:r>
            <a:r>
              <a:rPr lang="en-US" sz="2400" i="1" dirty="0" smtClean="0"/>
              <a:t>sources in </a:t>
            </a:r>
            <a:r>
              <a:rPr lang="en-US" sz="2400" i="1" dirty="0"/>
              <a:t>brackets, use “as cited in” before the secondary source</a:t>
            </a:r>
            <a:r>
              <a:rPr lang="en-US" sz="2400" i="1" dirty="0" smtClean="0"/>
              <a:t>. For example:</a:t>
            </a:r>
          </a:p>
          <a:p>
            <a:pPr lvl="1"/>
            <a:r>
              <a:rPr lang="en-US" sz="2400" dirty="0" err="1"/>
              <a:t>Riechter’s</a:t>
            </a:r>
            <a:r>
              <a:rPr lang="en-US" sz="2400" dirty="0"/>
              <a:t> (1984, as cited in Smith, 2003) study highlights how business models offer a framework </a:t>
            </a:r>
            <a:r>
              <a:rPr lang="en-US" sz="2400" dirty="0" smtClean="0"/>
              <a:t>for understanding </a:t>
            </a:r>
            <a:r>
              <a:rPr lang="en-US" sz="2400" dirty="0"/>
              <a:t>commercial mechanisms.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12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22"/>
            <a:ext cx="8229600" cy="1143000"/>
          </a:xfrm>
        </p:spPr>
        <p:txBody>
          <a:bodyPr/>
          <a:lstStyle/>
          <a:p>
            <a:r>
              <a:rPr lang="en-US" b="1" smtClean="0"/>
              <a:t>QUOTING</a:t>
            </a:r>
            <a:endParaRPr lang="en-US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quotation is an exact copy of </a:t>
            </a:r>
            <a:r>
              <a:rPr lang="en-US" sz="2800" dirty="0" smtClean="0"/>
              <a:t>the words </a:t>
            </a:r>
            <a:r>
              <a:rPr lang="en-US" sz="2800" dirty="0"/>
              <a:t>that someone else has written or said. These words are placed within </a:t>
            </a:r>
            <a:r>
              <a:rPr lang="en-US" sz="2800" b="1" dirty="0"/>
              <a:t>quotation marks “ ”</a:t>
            </a:r>
            <a:r>
              <a:rPr lang="en-US" sz="2800" dirty="0"/>
              <a:t>, which </a:t>
            </a:r>
            <a:r>
              <a:rPr lang="en-US" sz="2800" dirty="0" smtClean="0"/>
              <a:t>are also </a:t>
            </a:r>
            <a:r>
              <a:rPr lang="en-US" sz="2800" dirty="0"/>
              <a:t>referred to as speech marks.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addition to documenting </a:t>
            </a:r>
            <a:r>
              <a:rPr lang="en-US" sz="2800" b="1" dirty="0"/>
              <a:t>the author’s surname and year of </a:t>
            </a:r>
            <a:r>
              <a:rPr lang="en-US" sz="2800" b="1" dirty="0" smtClean="0"/>
              <a:t>publication</a:t>
            </a:r>
            <a:r>
              <a:rPr lang="en-US" sz="2800" dirty="0" smtClean="0"/>
              <a:t>, as </a:t>
            </a:r>
            <a:r>
              <a:rPr lang="en-US" sz="2800" dirty="0"/>
              <a:t>with all citations of others’ work in accordance with APA referencing, you also need to include </a:t>
            </a:r>
            <a:r>
              <a:rPr lang="en-US" sz="2800" b="1" dirty="0"/>
              <a:t>the </a:t>
            </a:r>
            <a:r>
              <a:rPr lang="en-US" sz="2800" b="1" dirty="0" smtClean="0"/>
              <a:t>page number</a:t>
            </a:r>
            <a:r>
              <a:rPr lang="en-US" sz="2800" dirty="0" smtClean="0"/>
              <a:t> </a:t>
            </a:r>
            <a:r>
              <a:rPr lang="en-US" sz="2800" dirty="0"/>
              <a:t>where the quotation was located.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9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494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1427202"/>
            <a:ext cx="8699157" cy="50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206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QUOTATION TIPS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Type the exact wording, spelling, and punctuation of the original source, including American </a:t>
            </a:r>
            <a:r>
              <a:rPr lang="en-US" sz="2400" dirty="0" smtClean="0"/>
              <a:t>spelling</a:t>
            </a:r>
          </a:p>
          <a:p>
            <a:r>
              <a:rPr lang="en-US" sz="2400" dirty="0"/>
              <a:t>If you need to remove details from a quotation, replace the words removed with three dots, referred to </a:t>
            </a:r>
            <a:r>
              <a:rPr lang="en-US" sz="2400" dirty="0" smtClean="0"/>
              <a:t>as ellipses. For example:</a:t>
            </a:r>
          </a:p>
          <a:p>
            <a:pPr lvl="1"/>
            <a:r>
              <a:rPr lang="en-US" sz="2400" dirty="0"/>
              <a:t>Jones (2001, p. 115) stated that “the ‘placebo effect’ … disappeared when all the relevant </a:t>
            </a:r>
            <a:r>
              <a:rPr lang="en-US" sz="2400" dirty="0" smtClean="0"/>
              <a:t>behaviors were </a:t>
            </a:r>
            <a:r>
              <a:rPr lang="en-US" sz="2400" dirty="0"/>
              <a:t>studied</a:t>
            </a:r>
            <a:r>
              <a:rPr lang="en-US" sz="2400" dirty="0" smtClean="0"/>
              <a:t>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7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206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QUOTATION TIPS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quotations of 40 or more words, indent the whole quotation (by about 5 spaces) as a block of text, </a:t>
            </a:r>
            <a:r>
              <a:rPr lang="en-US" sz="2400" dirty="0" smtClean="0"/>
              <a:t>and remove </a:t>
            </a:r>
            <a:r>
              <a:rPr lang="en-US" sz="2400" dirty="0"/>
              <a:t>the quotation </a:t>
            </a:r>
            <a:r>
              <a:rPr lang="en-US" sz="2400" dirty="0" smtClean="0"/>
              <a:t>marks. For example: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6354"/>
            <a:ext cx="8229600" cy="22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6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206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QUOTATION TIPS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secondary quotations, or quotations that are cited in another source, providing that the original is </a:t>
            </a:r>
            <a:r>
              <a:rPr lang="en-US" sz="2400" dirty="0" smtClean="0"/>
              <a:t>not available</a:t>
            </a:r>
            <a:r>
              <a:rPr lang="en-US" sz="2400" dirty="0"/>
              <a:t>, both sources must be mentioned. When documenting both sources in brackets, use “as cited </a:t>
            </a:r>
            <a:r>
              <a:rPr lang="en-US" sz="2400" dirty="0" smtClean="0"/>
              <a:t>in” before </a:t>
            </a:r>
            <a:r>
              <a:rPr lang="en-US" sz="2400" dirty="0"/>
              <a:t>the secondary source.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8" y="3706001"/>
            <a:ext cx="8044249" cy="2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22"/>
            <a:ext cx="8229600" cy="1143000"/>
          </a:xfrm>
        </p:spPr>
        <p:txBody>
          <a:bodyPr/>
          <a:lstStyle/>
          <a:p>
            <a:r>
              <a:rPr lang="en-US" sz="4000" b="1" smtClean="0"/>
              <a:t>REFERENCING</a:t>
            </a:r>
            <a:endParaRPr lang="en-US" sz="40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 smtClean="0"/>
              <a:t>detailed list </a:t>
            </a:r>
            <a:r>
              <a:rPr lang="en-US" sz="2800" dirty="0"/>
              <a:t>of these sources </a:t>
            </a:r>
            <a:r>
              <a:rPr lang="en-US" sz="2800" b="1" dirty="0"/>
              <a:t>at the end</a:t>
            </a:r>
            <a:r>
              <a:rPr lang="en-US" sz="2800" dirty="0"/>
              <a:t> of your assignment.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you are using APA conventions, then this is referred </a:t>
            </a:r>
            <a:r>
              <a:rPr lang="en-US" sz="2800" dirty="0" smtClean="0"/>
              <a:t>to as </a:t>
            </a:r>
            <a:r>
              <a:rPr lang="en-US" sz="2800" dirty="0"/>
              <a:t>a Reference List and is headed up </a:t>
            </a:r>
            <a:r>
              <a:rPr lang="en-US" sz="2800" b="1" dirty="0"/>
              <a:t>References. </a:t>
            </a:r>
            <a:endParaRPr lang="en-US" sz="2800" b="1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some disciplines, you may also be asked to include </a:t>
            </a:r>
            <a:r>
              <a:rPr lang="en-US" sz="2800" b="1" dirty="0" smtClean="0"/>
              <a:t>a Bibliography</a:t>
            </a:r>
            <a:r>
              <a:rPr lang="en-US" sz="2800" dirty="0"/>
              <a:t>, which is a list of sources you used to develop ideas around the assignment topic, but which </a:t>
            </a:r>
            <a:r>
              <a:rPr lang="en-US" sz="2800" dirty="0" smtClean="0"/>
              <a:t>you did </a:t>
            </a:r>
            <a:r>
              <a:rPr lang="en-US" sz="2800" dirty="0"/>
              <a:t>not actually cite or include in the body of your 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2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50"/>
            <a:ext cx="8229600" cy="1143000"/>
          </a:xfrm>
        </p:spPr>
        <p:txBody>
          <a:bodyPr/>
          <a:lstStyle/>
          <a:p>
            <a:r>
              <a:rPr lang="en-US" sz="4000" b="1" smtClean="0"/>
              <a:t>FORMATTING THE REFERENCE LIST</a:t>
            </a:r>
            <a:endParaRPr lang="en-US" sz="40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References are in </a:t>
            </a:r>
            <a:r>
              <a:rPr lang="en-US" sz="2400" b="1" dirty="0"/>
              <a:t>alphabetical order </a:t>
            </a:r>
            <a:r>
              <a:rPr lang="en-US" sz="2400" dirty="0"/>
              <a:t>according to the </a:t>
            </a:r>
            <a:r>
              <a:rPr lang="en-US" sz="2400" dirty="0" smtClean="0"/>
              <a:t>first </a:t>
            </a:r>
            <a:r>
              <a:rPr lang="en-US" sz="2400" b="1" dirty="0"/>
              <a:t>author’s surname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two or more publications by the </a:t>
            </a:r>
            <a:r>
              <a:rPr lang="en-US" sz="2400" dirty="0" smtClean="0"/>
              <a:t>same author</a:t>
            </a:r>
            <a:r>
              <a:rPr lang="en-US" sz="2400" dirty="0"/>
              <a:t>, list the </a:t>
            </a:r>
            <a:r>
              <a:rPr lang="en-US" sz="2400" b="1" dirty="0"/>
              <a:t>earliest dated publication </a:t>
            </a:r>
            <a:r>
              <a:rPr lang="en-US" sz="2400" b="1" dirty="0" smtClean="0"/>
              <a:t>first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second line of each reference (and thereafter) is </a:t>
            </a:r>
            <a:r>
              <a:rPr lang="en-US" sz="2400" b="1" dirty="0"/>
              <a:t>indented by about 5 spaces</a:t>
            </a:r>
            <a:r>
              <a:rPr lang="en-US" sz="2400" dirty="0"/>
              <a:t>. This can be </a:t>
            </a:r>
            <a:r>
              <a:rPr lang="en-US" sz="2400" dirty="0" smtClean="0"/>
              <a:t>formatted automatically </a:t>
            </a:r>
            <a:r>
              <a:rPr lang="en-US" sz="2400" dirty="0"/>
              <a:t>by using the “Hanging” feature under “Indentation” within the “Indents and Spacing” </a:t>
            </a:r>
            <a:r>
              <a:rPr lang="en-US" sz="2400" dirty="0" smtClean="0"/>
              <a:t>section within </a:t>
            </a:r>
            <a:r>
              <a:rPr lang="en-US" sz="2400" dirty="0"/>
              <a:t>the “Paragraph” option of the “Format” column of the menu bar, found in most Microsoft </a:t>
            </a:r>
            <a:r>
              <a:rPr lang="en-US" sz="2400" dirty="0" smtClean="0"/>
              <a:t>Word </a:t>
            </a:r>
            <a:r>
              <a:rPr lang="en-US" sz="2400" dirty="0" err="1" smtClean="0"/>
              <a:t>programmes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36"/>
            <a:ext cx="8229600" cy="1143000"/>
          </a:xfrm>
        </p:spPr>
        <p:txBody>
          <a:bodyPr/>
          <a:lstStyle/>
          <a:p>
            <a:r>
              <a:rPr lang="en-US" smtClean="0"/>
              <a:t>DETAILS IN REFERENCE LIST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Referencing a book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Referencing a chapter within an edited book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193318"/>
            <a:ext cx="4843162" cy="16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36"/>
            <a:ext cx="8229600" cy="1143000"/>
          </a:xfrm>
        </p:spPr>
        <p:txBody>
          <a:bodyPr/>
          <a:lstStyle/>
          <a:p>
            <a:r>
              <a:rPr lang="en-US" smtClean="0"/>
              <a:t>DETAILS IN REFERENCE LIST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Referencing a chapter within an edited book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360828"/>
            <a:ext cx="7835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124200" y="262255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3F3F3F"/>
                </a:solidFill>
              </a:rPr>
              <a:t>INTENDED LEARNING OUTCOMES</a:t>
            </a:r>
            <a:endParaRPr sz="18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633355" y="3733800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02.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3697356" y="4446751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4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3636816" y="4202668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647207" y="4648200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3647207" y="3103117"/>
            <a:ext cx="5105400" cy="52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0" u="none" strike="noStrike" cap="none" dirty="0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rgbClr val="FFFFFF"/>
                </a:solidFill>
                <a:latin typeface="+mn-lt"/>
                <a:sym typeface="Arial"/>
              </a:rPr>
              <a:t>01. </a:t>
            </a:r>
            <a:r>
              <a:rPr lang="en-GB" sz="1800" b="1" dirty="0" smtClean="0">
                <a:solidFill>
                  <a:srgbClr val="FFFFFF"/>
                </a:solidFill>
                <a:latin typeface="+mn-lt"/>
              </a:rPr>
              <a:t>To avoid plagiarism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cap="none" dirty="0">
              <a:solidFill>
                <a:srgbClr val="FFFFFF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FFFFFF"/>
              </a:solidFill>
              <a:latin typeface="+mn-lt"/>
              <a:sym typeface="Arial"/>
            </a:endParaRPr>
          </a:p>
        </p:txBody>
      </p:sp>
      <p:cxnSp>
        <p:nvCxnSpPr>
          <p:cNvPr id="12" name="Google Shape;101;p14"/>
          <p:cNvCxnSpPr/>
          <p:nvPr/>
        </p:nvCxnSpPr>
        <p:spPr>
          <a:xfrm>
            <a:off x="3756991" y="3830523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09;p14"/>
          <p:cNvSpPr/>
          <p:nvPr/>
        </p:nvSpPr>
        <p:spPr>
          <a:xfrm>
            <a:off x="3799607" y="3808967"/>
            <a:ext cx="5105400" cy="52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2100" b="1" dirty="0" smtClean="0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 smtClean="0">
                <a:solidFill>
                  <a:srgbClr val="FFFFFF"/>
                </a:solidFill>
                <a:latin typeface="+mn-lt"/>
                <a:sym typeface="Arial"/>
              </a:rPr>
              <a:t> </a:t>
            </a:r>
            <a:r>
              <a:rPr lang="en-GB" sz="1800" b="1" dirty="0" smtClean="0">
                <a:solidFill>
                  <a:srgbClr val="FFFFFF"/>
                </a:solidFill>
                <a:latin typeface="+mn-lt"/>
              </a:rPr>
              <a:t>To cite, quote and reference correctly and effectively</a:t>
            </a:r>
            <a:endParaRPr lang="en-GB" sz="1800" b="1" i="0" u="none" strike="noStrike" cap="none" dirty="0">
              <a:solidFill>
                <a:srgbClr val="FFFFFF"/>
              </a:solidFill>
              <a:latin typeface="+mn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FFFFFF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10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Referencing a journal article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514600"/>
            <a:ext cx="6756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Bowker, </a:t>
            </a:r>
            <a:r>
              <a:rPr lang="en-GB" sz="2800" dirty="0" err="1"/>
              <a:t>Natilene</a:t>
            </a:r>
            <a:r>
              <a:rPr lang="en-GB" sz="2800" dirty="0"/>
              <a:t>. (2007). </a:t>
            </a:r>
            <a:r>
              <a:rPr lang="en-GB" sz="2800" i="1" dirty="0"/>
              <a:t>Academic Writing: A Guide to Tertiary Level Writing</a:t>
            </a:r>
            <a:r>
              <a:rPr lang="en-GB" sz="2800" dirty="0"/>
              <a:t>. NZ: Student Learning Development Series of Massey </a:t>
            </a:r>
            <a:r>
              <a:rPr lang="en-GB" sz="2800"/>
              <a:t>University</a:t>
            </a:r>
            <a:r>
              <a:rPr lang="en-GB" sz="2800" smtClean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GB" sz="2800" dirty="0" smtClean="0"/>
          </a:p>
          <a:p>
            <a:pPr marL="342900">
              <a:spcBef>
                <a:spcPts val="0"/>
              </a:spcBef>
              <a:buSzPts val="2800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UCL Institute of Education (2016)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Writing Centre Online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[Online] Available at: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https://www.ucl.ac.uk/ioe-writing-centre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(last accessed on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May 2019)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94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CITING, QUOTING, REFERENCING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techniques of demonstrating </a:t>
            </a:r>
            <a:r>
              <a:rPr lang="en-US" dirty="0"/>
              <a:t>evidence of your literature exploration by including </a:t>
            </a:r>
            <a:r>
              <a:rPr lang="en-US" dirty="0" smtClean="0"/>
              <a:t>these authors </a:t>
            </a:r>
            <a:r>
              <a:rPr lang="en-US" dirty="0"/>
              <a:t>in your writing and mentioning their points of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52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CITING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2389"/>
            <a:ext cx="8229600" cy="4728411"/>
          </a:xfrm>
        </p:spPr>
        <p:txBody>
          <a:bodyPr/>
          <a:lstStyle/>
          <a:p>
            <a:pPr indent="-457200">
              <a:spcBef>
                <a:spcPts val="0"/>
              </a:spcBef>
              <a:buClrTx/>
              <a:buSzTx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8B2CFB2-4BF8-408E-847B-4C23E84BBE6B}"/>
              </a:ext>
            </a:extLst>
          </p:cNvPr>
          <p:cNvSpPr txBox="1">
            <a:spLocks/>
          </p:cNvSpPr>
          <p:nvPr/>
        </p:nvSpPr>
        <p:spPr>
          <a:xfrm>
            <a:off x="501318" y="1729372"/>
            <a:ext cx="8305800" cy="45029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/>
            <a:r>
              <a:rPr lang="en-GB" dirty="0" smtClean="0"/>
              <a:t>Convention for citing author or referencing system: APA, Harvard, MLA, Chicago</a:t>
            </a:r>
          </a:p>
          <a:p>
            <a:pPr indent="-457200"/>
            <a:r>
              <a:rPr lang="en-GB" dirty="0" smtClean="0"/>
              <a:t>APA (American Psychological Association) </a:t>
            </a:r>
            <a:r>
              <a:rPr lang="en-GB" dirty="0" smtClean="0">
                <a:sym typeface="Wingdings"/>
              </a:rPr>
              <a:t> an author-date pattern for citing ; can be in the body of the sentence, or in brackets at the end of the sentence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06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br>
              <a:rPr lang="en-US" sz="4000" dirty="0" smtClean="0"/>
            </a:b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8229600" cy="45259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 algn="r">
              <a:buNone/>
            </a:pPr>
            <a:r>
              <a:rPr lang="en-US" sz="1800" dirty="0" smtClean="0"/>
              <a:t>Sources: </a:t>
            </a:r>
            <a:r>
              <a:rPr lang="en-US" sz="1800" dirty="0" err="1" smtClean="0"/>
              <a:t>Natilene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680"/>
            <a:ext cx="9144000" cy="37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34"/>
            <a:ext cx="8229600" cy="1143000"/>
          </a:xfrm>
        </p:spPr>
        <p:txBody>
          <a:bodyPr/>
          <a:lstStyle/>
          <a:p>
            <a:pPr algn="l"/>
            <a:r>
              <a:rPr lang="en-US" sz="2800" b="1" i="1" dirty="0" smtClean="0"/>
              <a:t>VARIETY OF VERBS WHEN INTRODUCING AUTHORS</a:t>
            </a:r>
            <a:endParaRPr lang="en-US" sz="2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2400" i="1" dirty="0" smtClean="0"/>
              <a:t>Anderson (2013) states </a:t>
            </a:r>
            <a:r>
              <a:rPr lang="mr-IN" sz="2400" i="1" dirty="0" smtClean="0"/>
              <a:t>…</a:t>
            </a:r>
            <a:endParaRPr lang="en-GB" sz="2400" i="1" dirty="0" smtClean="0"/>
          </a:p>
          <a:p>
            <a:pPr marL="114300" indent="0">
              <a:buNone/>
            </a:pPr>
            <a:r>
              <a:rPr lang="en-GB" sz="2400" i="1" dirty="0" smtClean="0"/>
              <a:t>McDonald(2018) says </a:t>
            </a:r>
            <a:r>
              <a:rPr lang="mr-IN" sz="2400" i="1" dirty="0" smtClean="0"/>
              <a:t>…</a:t>
            </a:r>
            <a:endParaRPr lang="en-GB" sz="2400" i="1" dirty="0" smtClean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248"/>
              </p:ext>
            </p:extLst>
          </p:nvPr>
        </p:nvGraphicFramePr>
        <p:xfrm>
          <a:off x="889686" y="2978670"/>
          <a:ext cx="7797114" cy="222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9038"/>
                <a:gridCol w="2599038"/>
                <a:gridCol w="25990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describe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conclude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believe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 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maintain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suggest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highlight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mention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point out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summarize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observe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identify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3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34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CITING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GB" sz="2800" i="1" dirty="0" smtClean="0"/>
              <a:t>If there are two or more authors with the same surname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264"/>
            <a:ext cx="9144000" cy="25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7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34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CITING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4525963"/>
          </a:xfrm>
        </p:spPr>
        <p:txBody>
          <a:bodyPr/>
          <a:lstStyle/>
          <a:p>
            <a:r>
              <a:rPr lang="en-US" sz="2400" i="1" dirty="0" smtClean="0"/>
              <a:t>If </a:t>
            </a:r>
            <a:r>
              <a:rPr lang="en-US" sz="2400" i="1" dirty="0"/>
              <a:t>there are two or more publications written by the same author in the same </a:t>
            </a:r>
            <a:r>
              <a:rPr lang="en-US" sz="2400" i="1" dirty="0" smtClean="0"/>
              <a:t>year. Example:</a:t>
            </a:r>
          </a:p>
          <a:p>
            <a:pPr lvl="1"/>
            <a:r>
              <a:rPr lang="en-US" sz="2000" dirty="0" smtClean="0"/>
              <a:t>McMillan (1992a) illustrates cross-cultural awareness in organizations, 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pPr lvl="1"/>
            <a:r>
              <a:rPr lang="en-GB" sz="2000" dirty="0" smtClean="0"/>
              <a:t>McMillan (1992b) argues for the significance of gender in 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pPr lvl="1"/>
            <a:endParaRPr lang="en-US" sz="2000" dirty="0" smtClean="0"/>
          </a:p>
          <a:p>
            <a:r>
              <a:rPr lang="en-US" sz="2400" i="1" dirty="0"/>
              <a:t>When stating the same author twice in a single paragraph, the year only needs mentioning the </a:t>
            </a:r>
            <a:r>
              <a:rPr lang="en-US" sz="2400" i="1" dirty="0" smtClean="0"/>
              <a:t>first time in </a:t>
            </a:r>
            <a:r>
              <a:rPr lang="en-US" sz="2400" i="1" dirty="0"/>
              <a:t>the </a:t>
            </a:r>
            <a:r>
              <a:rPr lang="en-US" sz="2400" i="1" dirty="0" smtClean="0"/>
              <a:t>paragraph. Example:</a:t>
            </a:r>
          </a:p>
          <a:p>
            <a:pPr lvl="1"/>
            <a:r>
              <a:rPr lang="en-US" sz="2000" dirty="0"/>
              <a:t>The notion of anger has been debated for centuries (Wilkinson, 1976). Indeed, Wilkinson points out that….</a:t>
            </a:r>
          </a:p>
          <a:p>
            <a:pPr lvl="1"/>
            <a:endParaRPr lang="en-US" sz="2000" dirty="0"/>
          </a:p>
          <a:p>
            <a:pPr marL="114300" indent="0">
              <a:buNone/>
            </a:pPr>
            <a:r>
              <a:rPr lang="en-US" sz="2400" i="1" dirty="0"/>
              <a:t/>
            </a:r>
            <a:br>
              <a:rPr lang="en-US" sz="2400" i="1" dirty="0"/>
            </a:br>
            <a:endParaRPr lang="en-GB" sz="2400" i="1" dirty="0" smtClean="0"/>
          </a:p>
          <a:p>
            <a:pPr marL="11430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3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34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CITING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4525963"/>
          </a:xfrm>
        </p:spPr>
        <p:txBody>
          <a:bodyPr/>
          <a:lstStyle/>
          <a:p>
            <a:r>
              <a:rPr lang="en-US" sz="2400" i="1" dirty="0"/>
              <a:t>When citing a publication written by three to </a:t>
            </a:r>
            <a:r>
              <a:rPr lang="en-US" sz="2400" i="1" dirty="0" smtClean="0"/>
              <a:t>five </a:t>
            </a:r>
            <a:r>
              <a:rPr lang="en-US" sz="2400" i="1" dirty="0"/>
              <a:t>authors, for the </a:t>
            </a:r>
            <a:r>
              <a:rPr lang="en-US" sz="2400" i="1" dirty="0" smtClean="0"/>
              <a:t>first </a:t>
            </a:r>
            <a:r>
              <a:rPr lang="en-US" sz="2400" i="1" dirty="0"/>
              <a:t>text citation, include all names. </a:t>
            </a:r>
            <a:r>
              <a:rPr lang="en-US" sz="2400" i="1" dirty="0" smtClean="0"/>
              <a:t>On subsequent </a:t>
            </a:r>
            <a:r>
              <a:rPr lang="en-US" sz="2400" i="1" dirty="0"/>
              <a:t>citations, state the </a:t>
            </a:r>
            <a:r>
              <a:rPr lang="en-US" sz="2400" i="1" dirty="0" smtClean="0"/>
              <a:t>first </a:t>
            </a:r>
            <a:r>
              <a:rPr lang="en-US" sz="2400" i="1" dirty="0"/>
              <a:t>author followed by “et al.”, which is a Latin abbreviation for “et </a:t>
            </a:r>
            <a:r>
              <a:rPr lang="en-US" sz="2400" i="1" dirty="0" err="1"/>
              <a:t>als</a:t>
            </a:r>
            <a:r>
              <a:rPr lang="en-US" sz="2400" i="1" dirty="0" smtClean="0"/>
              <a:t>”, meaning </a:t>
            </a:r>
            <a:r>
              <a:rPr lang="en-US" sz="2400" i="1" dirty="0"/>
              <a:t>“and others</a:t>
            </a:r>
            <a:r>
              <a:rPr lang="en-US" sz="2400" i="1" dirty="0" smtClean="0"/>
              <a:t>”.</a:t>
            </a:r>
          </a:p>
          <a:p>
            <a:pPr lvl="1"/>
            <a:r>
              <a:rPr lang="en-US" i="1" dirty="0"/>
              <a:t>In the body of a </a:t>
            </a:r>
            <a:r>
              <a:rPr lang="en-US" i="1" dirty="0" smtClean="0"/>
              <a:t>sentence:</a:t>
            </a:r>
            <a:r>
              <a:rPr lang="en-US" i="1" dirty="0"/>
              <a:t> </a:t>
            </a:r>
            <a:r>
              <a:rPr lang="en-US" dirty="0" smtClean="0"/>
              <a:t>According </a:t>
            </a:r>
            <a:r>
              <a:rPr lang="en-US" dirty="0"/>
              <a:t>to Slater et al. (1978, p. 120), it is important to establish the grounds of the argument.</a:t>
            </a:r>
          </a:p>
          <a:p>
            <a:pPr lvl="1"/>
            <a:r>
              <a:rPr lang="en-US" i="1" dirty="0"/>
              <a:t>In </a:t>
            </a:r>
            <a:r>
              <a:rPr lang="en-US" i="1" dirty="0" smtClean="0"/>
              <a:t>brackets:</a:t>
            </a:r>
            <a:r>
              <a:rPr lang="en-US" dirty="0" smtClean="0"/>
              <a:t> It </a:t>
            </a:r>
            <a:r>
              <a:rPr lang="en-US" dirty="0"/>
              <a:t>is important to establish the grounds of the argument (Slater et al. 1978, p. 120).</a:t>
            </a:r>
          </a:p>
          <a:p>
            <a:pPr lvl="1"/>
            <a:endParaRPr lang="en-US" sz="2000" dirty="0"/>
          </a:p>
          <a:p>
            <a:pPr marL="114300" indent="0">
              <a:buNone/>
            </a:pPr>
            <a:r>
              <a:rPr lang="en-US" sz="2400" i="1" dirty="0"/>
              <a:t/>
            </a:r>
            <a:br>
              <a:rPr lang="en-US" sz="2400" i="1" dirty="0"/>
            </a:br>
            <a:endParaRPr lang="en-GB" sz="2400" i="1" dirty="0" smtClean="0"/>
          </a:p>
          <a:p>
            <a:pPr marL="11430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64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914</Words>
  <Application>Microsoft Macintosh PowerPoint</Application>
  <PresentationFormat>On-screen Show (4:3)</PresentationFormat>
  <Paragraphs>109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CITING, QUOTING, REFERENCING</vt:lpstr>
      <vt:lpstr>CITING</vt:lpstr>
      <vt:lpstr>EXAMPLE </vt:lpstr>
      <vt:lpstr>VARIETY OF VERBS WHEN INTRODUCING AUTHORS</vt:lpstr>
      <vt:lpstr>CITING</vt:lpstr>
      <vt:lpstr>CITING</vt:lpstr>
      <vt:lpstr>CITING</vt:lpstr>
      <vt:lpstr>CITING</vt:lpstr>
      <vt:lpstr>QUOTING</vt:lpstr>
      <vt:lpstr>EXAMPLE</vt:lpstr>
      <vt:lpstr>QUOTATION TIPS</vt:lpstr>
      <vt:lpstr>QUOTATION TIPS</vt:lpstr>
      <vt:lpstr>QUOTATION TIPS</vt:lpstr>
      <vt:lpstr>REFERENCING</vt:lpstr>
      <vt:lpstr>FORMATTING THE REFERENCE LIST</vt:lpstr>
      <vt:lpstr>DETAILS IN REFERENCE LIST</vt:lpstr>
      <vt:lpstr>DETAILS IN REFERENCE LIST</vt:lpstr>
      <vt:lpstr>PowerPoint Presentation</vt:lpstr>
      <vt:lpstr>REFERENCES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85</cp:revision>
  <dcterms:modified xsi:type="dcterms:W3CDTF">2019-06-24T08:12:01Z</dcterms:modified>
</cp:coreProperties>
</file>