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7" r:id="rId3"/>
    <p:sldId id="281" r:id="rId4"/>
    <p:sldId id="285" r:id="rId5"/>
    <p:sldId id="297" r:id="rId6"/>
    <p:sldId id="316" r:id="rId7"/>
    <p:sldId id="317" r:id="rId8"/>
    <p:sldId id="26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0566"/>
    <p:restoredTop sz="92969"/>
  </p:normalViewPr>
  <p:slideViewPr>
    <p:cSldViewPr snapToGrid="0">
      <p:cViewPr>
        <p:scale>
          <a:sx n="52" d="100"/>
          <a:sy n="52" d="100"/>
        </p:scale>
        <p:origin x="1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 smtClean="0">
                <a:solidFill>
                  <a:schemeClr val="lt1"/>
                </a:solidFill>
              </a:rPr>
              <a:t>11: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DRAFTING A LITERATURE REVIEW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structure a literature review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draft a literature review section</a:t>
            </a: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HOW TO STRUCTURE LR PARAGRAPHS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75886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first sentence of the first paragraph </a:t>
            </a:r>
            <a:r>
              <a:rPr lang="en-US" sz="2400" dirty="0" smtClean="0"/>
              <a:t>introduces the main topic</a:t>
            </a:r>
          </a:p>
          <a:p>
            <a:r>
              <a:rPr lang="en-US" sz="2400" b="1" dirty="0" smtClean="0"/>
              <a:t>The rest of the paragraph</a:t>
            </a:r>
            <a:r>
              <a:rPr lang="en-US" sz="2400" dirty="0" smtClean="0"/>
              <a:t> briefly reviews a major study on the topic. </a:t>
            </a:r>
          </a:p>
          <a:p>
            <a:r>
              <a:rPr lang="en-US" sz="2400" dirty="0" smtClean="0"/>
              <a:t>The implications of this study are summarized </a:t>
            </a:r>
            <a:r>
              <a:rPr lang="en-US" sz="2400" b="1" dirty="0" smtClean="0"/>
              <a:t>at the end of the paragraph.</a:t>
            </a:r>
          </a:p>
          <a:p>
            <a:r>
              <a:rPr lang="en-US" sz="2400" b="1" dirty="0" smtClean="0"/>
              <a:t>The first sentence of the second paragraph </a:t>
            </a:r>
            <a:r>
              <a:rPr lang="en-US" sz="2400" dirty="0" smtClean="0"/>
              <a:t>then moves on to the next major study</a:t>
            </a:r>
          </a:p>
          <a:p>
            <a:r>
              <a:rPr lang="en-US" sz="2400" b="1" dirty="0" smtClean="0"/>
              <a:t>The </a:t>
            </a:r>
            <a:r>
              <a:rPr lang="en-US" sz="2400" b="1" dirty="0"/>
              <a:t>first sentence of the third paragraph</a:t>
            </a:r>
            <a:r>
              <a:rPr lang="en-US" sz="2400" dirty="0"/>
              <a:t> summarizes the findings of the first </a:t>
            </a:r>
            <a:r>
              <a:rPr lang="en-US" sz="2400" dirty="0" smtClean="0"/>
              <a:t>two paragraphs </a:t>
            </a:r>
            <a:r>
              <a:rPr lang="en-US" sz="2400" dirty="0"/>
              <a:t>in order to introduce some more recent findings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376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LR PARAGRAPH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None/>
            </a:pPr>
            <a:r>
              <a:rPr lang="en-US" dirty="0" smtClean="0"/>
              <a:t>Each paragraph consists of</a:t>
            </a:r>
          </a:p>
          <a:p>
            <a:pPr marL="571500" lvl="1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smtClean="0"/>
              <a:t>introduction </a:t>
            </a:r>
            <a:r>
              <a:rPr lang="en-US" b="1" dirty="0"/>
              <a:t>to topic</a:t>
            </a:r>
          </a:p>
          <a:p>
            <a:pPr marL="571500" lvl="1" indent="0">
              <a:buNone/>
            </a:pPr>
            <a:r>
              <a:rPr lang="en-US" b="1" dirty="0"/>
              <a:t>2. support from the literature</a:t>
            </a:r>
          </a:p>
          <a:p>
            <a:pPr marL="571500" lvl="1" indent="0">
              <a:buNone/>
            </a:pPr>
            <a:r>
              <a:rPr lang="en-US" b="1" dirty="0"/>
              <a:t>3. mini summary</a:t>
            </a:r>
          </a:p>
          <a:p>
            <a:pPr marL="571500" lvl="1" indent="0">
              <a:buNone/>
            </a:pPr>
            <a:r>
              <a:rPr lang="en-US" b="1" dirty="0"/>
              <a:t>4. introduction to next topic.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so on.</a:t>
            </a:r>
          </a:p>
          <a:p>
            <a:pPr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060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TENSES 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198"/>
            <a:ext cx="8229600" cy="4525963"/>
          </a:xfrm>
        </p:spPr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present simple  (S1) or present perfect  (S2)</a:t>
            </a:r>
            <a:r>
              <a:rPr lang="en-US" dirty="0"/>
              <a:t> are generally used to </a:t>
            </a:r>
            <a:r>
              <a:rPr lang="en-US" dirty="0" smtClean="0"/>
              <a:t>introduce the </a:t>
            </a:r>
            <a:r>
              <a:rPr lang="en-US" dirty="0"/>
              <a:t>literature review.</a:t>
            </a:r>
          </a:p>
          <a:p>
            <a:pPr lvl="1"/>
            <a:r>
              <a:rPr lang="en-US" sz="2400" i="1" dirty="0"/>
              <a:t>S1. In the literature there are several examples of new strategies to perform these tests, </a:t>
            </a:r>
            <a:r>
              <a:rPr lang="en-US" sz="2400" i="1" dirty="0" smtClean="0"/>
              <a:t>which all </a:t>
            </a:r>
            <a:r>
              <a:rPr lang="en-US" sz="2400" i="1" dirty="0"/>
              <a:t>entail setting new parameters [Peters 1997, Grace 2004, </a:t>
            </a:r>
            <a:r>
              <a:rPr lang="en-US" sz="2400" i="1" dirty="0" err="1"/>
              <a:t>Gatto</a:t>
            </a:r>
            <a:r>
              <a:rPr lang="en-US" sz="2400" i="1" dirty="0"/>
              <a:t> 2005].</a:t>
            </a:r>
          </a:p>
          <a:p>
            <a:pPr lvl="1"/>
            <a:r>
              <a:rPr lang="en-US" sz="2400" i="1" dirty="0"/>
              <a:t>S2. Many different approaches have been proposed to solve this issue.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 algn="r">
              <a:buNone/>
            </a:pPr>
            <a:r>
              <a:rPr lang="en-US" sz="1800" dirty="0" smtClean="0"/>
              <a:t>Sources: </a:t>
            </a:r>
            <a:r>
              <a:rPr lang="en-US" sz="1800" dirty="0" err="1" smtClean="0"/>
              <a:t>Natilene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763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060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TENSES 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198"/>
            <a:ext cx="8229600" cy="4525963"/>
          </a:xfrm>
        </p:spPr>
        <p:txBody>
          <a:bodyPr/>
          <a:lstStyle/>
          <a:p>
            <a:r>
              <a:rPr lang="en-US" dirty="0"/>
              <a:t>You must use</a:t>
            </a:r>
            <a:r>
              <a:rPr lang="en-US" b="1" dirty="0"/>
              <a:t> the past simple</a:t>
            </a:r>
            <a:r>
              <a:rPr lang="en-US" dirty="0"/>
              <a:t> </a:t>
            </a:r>
            <a:r>
              <a:rPr lang="en-US" dirty="0" smtClean="0"/>
              <a:t>when: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year of publication is stated within the main sentence (i.e. not just in brackets)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mention specific pieces of research (e.g. you talk about initial approaches and </a:t>
            </a:r>
            <a:r>
              <a:rPr lang="en-US" dirty="0" smtClean="0"/>
              <a:t>methods that </a:t>
            </a:r>
            <a:r>
              <a:rPr lang="en-US" dirty="0"/>
              <a:t>have subsequently probably been abandoned)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state the exact date when something was written, proved etc.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 algn="r">
              <a:buNone/>
            </a:pPr>
            <a:r>
              <a:rPr lang="en-US" sz="1800" dirty="0" smtClean="0"/>
              <a:t>Sources: </a:t>
            </a:r>
            <a:r>
              <a:rPr lang="en-US" sz="1800" dirty="0" err="1" smtClean="0"/>
              <a:t>Natilene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30554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20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INDIVIDUAL EXERCISE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a research topic (you may use the previous title you have)</a:t>
            </a:r>
          </a:p>
          <a:p>
            <a:r>
              <a:rPr lang="en-US" dirty="0" smtClean="0"/>
              <a:t>Survey the literature sources which are relevant to your topic</a:t>
            </a:r>
          </a:p>
          <a:p>
            <a:r>
              <a:rPr lang="en-US" dirty="0" smtClean="0"/>
              <a:t>Write the result of your survey into three paragraphs of a Literature Review section. (follow the structure above)</a:t>
            </a:r>
          </a:p>
          <a:p>
            <a:r>
              <a:rPr lang="en-US" dirty="0" smtClean="0"/>
              <a:t>Cite, quote and reference 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</a:t>
            </a:r>
            <a:r>
              <a:rPr lang="en-GB" sz="2800"/>
              <a:t>University</a:t>
            </a:r>
            <a:r>
              <a:rPr lang="en-GB" sz="2800" smtClean="0"/>
              <a:t>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Wallwork, Adrian. (2013). </a:t>
            </a:r>
            <a:r>
              <a:rPr lang="en-GB" sz="2800" i="1" dirty="0"/>
              <a:t>English for Writing Research Papers</a:t>
            </a:r>
            <a:r>
              <a:rPr lang="en-GB" sz="2800" dirty="0"/>
              <a:t>. New York: Springer.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288</Words>
  <Application>Microsoft Macintosh PowerPoint</Application>
  <PresentationFormat>On-screen Show (4:3)</PresentationFormat>
  <Paragraphs>65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PowerPoint Presentation</vt:lpstr>
      <vt:lpstr>HOW TO STRUCTURE LR PARAGRAPHS</vt:lpstr>
      <vt:lpstr>LR PARAGRAPH</vt:lpstr>
      <vt:lpstr>TENSES </vt:lpstr>
      <vt:lpstr>TENSES </vt:lpstr>
      <vt:lpstr>INDIVIDUAL 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87</cp:revision>
  <dcterms:modified xsi:type="dcterms:W3CDTF">2019-05-27T13:00:30Z</dcterms:modified>
</cp:coreProperties>
</file>