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7" r:id="rId3"/>
    <p:sldId id="281" r:id="rId4"/>
    <p:sldId id="320" r:id="rId5"/>
    <p:sldId id="318" r:id="rId6"/>
    <p:sldId id="297" r:id="rId7"/>
    <p:sldId id="319" r:id="rId8"/>
    <p:sldId id="317" r:id="rId9"/>
    <p:sldId id="2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0579"/>
    <p:restoredTop sz="92969"/>
  </p:normalViewPr>
  <p:slideViewPr>
    <p:cSldViewPr snapToGrid="0">
      <p:cViewPr>
        <p:scale>
          <a:sx n="52" d="100"/>
          <a:sy n="52" d="100"/>
        </p:scale>
        <p:origin x="12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E7046-E472-A84D-9207-568A19F7A925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8CA483-1FEE-AC49-8D37-BB17AD7F2DA2}">
      <dgm:prSet phldrT="[Text]" custT="1"/>
      <dgm:spPr/>
      <dgm:t>
        <a:bodyPr/>
        <a:lstStyle/>
        <a:p>
          <a:r>
            <a:rPr lang="en-US" sz="2400" b="1" dirty="0" smtClean="0"/>
            <a:t>EDITING</a:t>
          </a:r>
          <a:endParaRPr lang="en-US" sz="2400" b="1" dirty="0"/>
        </a:p>
      </dgm:t>
    </dgm:pt>
    <dgm:pt modelId="{81787ED5-F3A1-864F-913E-125903DBA1CF}" type="parTrans" cxnId="{64F7B6B4-3E50-AC42-A3CF-EE2E343846C2}">
      <dgm:prSet/>
      <dgm:spPr/>
      <dgm:t>
        <a:bodyPr/>
        <a:lstStyle/>
        <a:p>
          <a:endParaRPr lang="en-US"/>
        </a:p>
      </dgm:t>
    </dgm:pt>
    <dgm:pt modelId="{B1E34F34-7449-CB48-B2AD-DE0C4766A400}" type="sibTrans" cxnId="{64F7B6B4-3E50-AC42-A3CF-EE2E343846C2}">
      <dgm:prSet/>
      <dgm:spPr/>
      <dgm:t>
        <a:bodyPr/>
        <a:lstStyle/>
        <a:p>
          <a:endParaRPr lang="en-US"/>
        </a:p>
      </dgm:t>
    </dgm:pt>
    <dgm:pt modelId="{B16C0DAB-60D8-3549-8FBB-05E62F0DEFBE}">
      <dgm:prSet phldrT="[Text]"/>
      <dgm:spPr/>
      <dgm:t>
        <a:bodyPr/>
        <a:lstStyle/>
        <a:p>
          <a:r>
            <a:rPr lang="en-US" dirty="0" smtClean="0"/>
            <a:t>Re-read your manuscript for a coherent text</a:t>
          </a:r>
          <a:endParaRPr lang="en-US" dirty="0"/>
        </a:p>
      </dgm:t>
    </dgm:pt>
    <dgm:pt modelId="{19E3EF41-B4B4-B547-9782-222C49F4AEF5}" type="parTrans" cxnId="{F3FEC216-F955-BA48-99A3-39CD645077F5}">
      <dgm:prSet/>
      <dgm:spPr/>
      <dgm:t>
        <a:bodyPr/>
        <a:lstStyle/>
        <a:p>
          <a:endParaRPr lang="en-US"/>
        </a:p>
      </dgm:t>
    </dgm:pt>
    <dgm:pt modelId="{D2CF8E25-3398-F647-A291-1058821910A7}" type="sibTrans" cxnId="{F3FEC216-F955-BA48-99A3-39CD645077F5}">
      <dgm:prSet/>
      <dgm:spPr/>
      <dgm:t>
        <a:bodyPr/>
        <a:lstStyle/>
        <a:p>
          <a:endParaRPr lang="en-US"/>
        </a:p>
      </dgm:t>
    </dgm:pt>
    <dgm:pt modelId="{88C9ABB8-F13F-A644-B949-1EFA9AADCAF8}">
      <dgm:prSet phldrT="[Text]"/>
      <dgm:spPr/>
      <dgm:t>
        <a:bodyPr/>
        <a:lstStyle/>
        <a:p>
          <a:r>
            <a:rPr lang="en-US" dirty="0" smtClean="0"/>
            <a:t>Re-write your writing into logical and clear paragraphs</a:t>
          </a:r>
          <a:endParaRPr lang="en-US" dirty="0"/>
        </a:p>
      </dgm:t>
    </dgm:pt>
    <dgm:pt modelId="{E188B79A-5215-F346-954D-DC7255E33329}" type="parTrans" cxnId="{EE17241B-3693-134A-81B0-18C455AF6B9A}">
      <dgm:prSet/>
      <dgm:spPr/>
      <dgm:t>
        <a:bodyPr/>
        <a:lstStyle/>
        <a:p>
          <a:endParaRPr lang="en-US"/>
        </a:p>
      </dgm:t>
    </dgm:pt>
    <dgm:pt modelId="{66DC6D0D-3B01-854B-BE02-2194394200B9}" type="sibTrans" cxnId="{EE17241B-3693-134A-81B0-18C455AF6B9A}">
      <dgm:prSet/>
      <dgm:spPr/>
      <dgm:t>
        <a:bodyPr/>
        <a:lstStyle/>
        <a:p>
          <a:endParaRPr lang="en-US"/>
        </a:p>
      </dgm:t>
    </dgm:pt>
    <dgm:pt modelId="{1B780E16-F452-A744-8550-976530A9ADA7}">
      <dgm:prSet phldrT="[Text]" custT="1"/>
      <dgm:spPr/>
      <dgm:t>
        <a:bodyPr/>
        <a:lstStyle/>
        <a:p>
          <a:r>
            <a:rPr lang="en-US" sz="2400" b="1" dirty="0" smtClean="0"/>
            <a:t>PROOF-READING</a:t>
          </a:r>
          <a:endParaRPr lang="en-US" sz="2400" b="1" dirty="0"/>
        </a:p>
      </dgm:t>
    </dgm:pt>
    <dgm:pt modelId="{06DF7DEE-6DC6-F540-9265-C1F2142E9412}" type="parTrans" cxnId="{246E67C6-8A1F-1E42-9838-2DEAC0B7EB26}">
      <dgm:prSet/>
      <dgm:spPr/>
      <dgm:t>
        <a:bodyPr/>
        <a:lstStyle/>
        <a:p>
          <a:endParaRPr lang="en-US"/>
        </a:p>
      </dgm:t>
    </dgm:pt>
    <dgm:pt modelId="{A5F26D4E-5E74-E241-8A37-E1A77EA60A17}" type="sibTrans" cxnId="{246E67C6-8A1F-1E42-9838-2DEAC0B7EB26}">
      <dgm:prSet/>
      <dgm:spPr/>
      <dgm:t>
        <a:bodyPr/>
        <a:lstStyle/>
        <a:p>
          <a:endParaRPr lang="en-US"/>
        </a:p>
      </dgm:t>
    </dgm:pt>
    <dgm:pt modelId="{56EAD3DC-D94A-DF40-8DEE-A1667596B4E5}">
      <dgm:prSet phldrT="[Text]"/>
      <dgm:spPr/>
      <dgm:t>
        <a:bodyPr/>
        <a:lstStyle/>
        <a:p>
          <a:r>
            <a:rPr lang="en-US" dirty="0" smtClean="0"/>
            <a:t>Check for simple errors (spelling, punctuation, style, grammar, format, etc.)</a:t>
          </a:r>
          <a:endParaRPr lang="en-US" dirty="0"/>
        </a:p>
      </dgm:t>
    </dgm:pt>
    <dgm:pt modelId="{00133A36-4940-734F-86F4-10CCF80AE00B}" type="parTrans" cxnId="{755C3F98-B861-A040-ADE7-27BD9012DAD8}">
      <dgm:prSet/>
      <dgm:spPr/>
      <dgm:t>
        <a:bodyPr/>
        <a:lstStyle/>
        <a:p>
          <a:endParaRPr lang="en-US"/>
        </a:p>
      </dgm:t>
    </dgm:pt>
    <dgm:pt modelId="{8EB603D4-F9F5-3E43-AFC5-125FCC086381}" type="sibTrans" cxnId="{755C3F98-B861-A040-ADE7-27BD9012DAD8}">
      <dgm:prSet/>
      <dgm:spPr/>
      <dgm:t>
        <a:bodyPr/>
        <a:lstStyle/>
        <a:p>
          <a:endParaRPr lang="en-US"/>
        </a:p>
      </dgm:t>
    </dgm:pt>
    <dgm:pt modelId="{E304373B-4737-4149-AA13-1A761E675669}">
      <dgm:prSet phldrT="[Text]" phldr="1"/>
      <dgm:spPr/>
      <dgm:t>
        <a:bodyPr/>
        <a:lstStyle/>
        <a:p>
          <a:endParaRPr lang="en-US" dirty="0"/>
        </a:p>
      </dgm:t>
    </dgm:pt>
    <dgm:pt modelId="{3077B817-2639-0F45-A822-590D1FE5E20E}" type="parTrans" cxnId="{C96067EE-B07A-5149-8AC0-69532FE029EF}">
      <dgm:prSet/>
      <dgm:spPr/>
      <dgm:t>
        <a:bodyPr/>
        <a:lstStyle/>
        <a:p>
          <a:endParaRPr lang="en-US"/>
        </a:p>
      </dgm:t>
    </dgm:pt>
    <dgm:pt modelId="{65CE8816-A95D-5043-8789-1668023AEA6F}" type="sibTrans" cxnId="{C96067EE-B07A-5149-8AC0-69532FE029EF}">
      <dgm:prSet/>
      <dgm:spPr/>
      <dgm:t>
        <a:bodyPr/>
        <a:lstStyle/>
        <a:p>
          <a:endParaRPr lang="en-US"/>
        </a:p>
      </dgm:t>
    </dgm:pt>
    <dgm:pt modelId="{12FD1454-F687-B546-830C-C1E586B3F4E8}" type="pres">
      <dgm:prSet presAssocID="{F18E7046-E472-A84D-9207-568A19F7A925}" presName="Name0" presStyleCnt="0">
        <dgm:presLayoutVars>
          <dgm:dir/>
          <dgm:animLvl val="lvl"/>
          <dgm:resizeHandles val="exact"/>
        </dgm:presLayoutVars>
      </dgm:prSet>
      <dgm:spPr/>
    </dgm:pt>
    <dgm:pt modelId="{A87BD770-AEF6-C64E-B7BF-4C9EE1764D02}" type="pres">
      <dgm:prSet presAssocID="{BB8CA483-1FEE-AC49-8D37-BB17AD7F2DA2}" presName="linNode" presStyleCnt="0"/>
      <dgm:spPr/>
    </dgm:pt>
    <dgm:pt modelId="{53191154-54C0-EF49-B1BE-649754846E6E}" type="pres">
      <dgm:prSet presAssocID="{BB8CA483-1FEE-AC49-8D37-BB17AD7F2DA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DCCAC82-978F-5348-9EF3-1C4BB87D6981}" type="pres">
      <dgm:prSet presAssocID="{BB8CA483-1FEE-AC49-8D37-BB17AD7F2DA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B9F5D-1CD2-434A-9DA7-6152F91FCFAA}" type="pres">
      <dgm:prSet presAssocID="{B1E34F34-7449-CB48-B2AD-DE0C4766A400}" presName="sp" presStyleCnt="0"/>
      <dgm:spPr/>
    </dgm:pt>
    <dgm:pt modelId="{E1D8AD7A-FF47-E747-A311-A4849A6D73EC}" type="pres">
      <dgm:prSet presAssocID="{1B780E16-F452-A744-8550-976530A9ADA7}" presName="linNode" presStyleCnt="0"/>
      <dgm:spPr/>
    </dgm:pt>
    <dgm:pt modelId="{B1EC9872-CBDB-4240-AAF7-C78AF93303B0}" type="pres">
      <dgm:prSet presAssocID="{1B780E16-F452-A744-8550-976530A9ADA7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46E4263-A0D7-1747-B6C6-20D7DFE488FF}" type="pres">
      <dgm:prSet presAssocID="{1B780E16-F452-A744-8550-976530A9ADA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6B744D-E7E4-BF45-89ED-29EE683C7AAC}" type="presOf" srcId="{88C9ABB8-F13F-A644-B949-1EFA9AADCAF8}" destId="{7DCCAC82-978F-5348-9EF3-1C4BB87D6981}" srcOrd="0" destOrd="1" presId="urn:microsoft.com/office/officeart/2005/8/layout/vList5"/>
    <dgm:cxn modelId="{64F7B6B4-3E50-AC42-A3CF-EE2E343846C2}" srcId="{F18E7046-E472-A84D-9207-568A19F7A925}" destId="{BB8CA483-1FEE-AC49-8D37-BB17AD7F2DA2}" srcOrd="0" destOrd="0" parTransId="{81787ED5-F3A1-864F-913E-125903DBA1CF}" sibTransId="{B1E34F34-7449-CB48-B2AD-DE0C4766A400}"/>
    <dgm:cxn modelId="{2CFABB4A-5C3A-2747-BF9D-9038D4211BAE}" type="presOf" srcId="{F18E7046-E472-A84D-9207-568A19F7A925}" destId="{12FD1454-F687-B546-830C-C1E586B3F4E8}" srcOrd="0" destOrd="0" presId="urn:microsoft.com/office/officeart/2005/8/layout/vList5"/>
    <dgm:cxn modelId="{4C66CBB8-4BF2-C345-BF20-E143ED47171E}" type="presOf" srcId="{56EAD3DC-D94A-DF40-8DEE-A1667596B4E5}" destId="{B46E4263-A0D7-1747-B6C6-20D7DFE488FF}" srcOrd="0" destOrd="0" presId="urn:microsoft.com/office/officeart/2005/8/layout/vList5"/>
    <dgm:cxn modelId="{14759F40-B602-374C-8CC7-720057DD6DD5}" type="presOf" srcId="{BB8CA483-1FEE-AC49-8D37-BB17AD7F2DA2}" destId="{53191154-54C0-EF49-B1BE-649754846E6E}" srcOrd="0" destOrd="0" presId="urn:microsoft.com/office/officeart/2005/8/layout/vList5"/>
    <dgm:cxn modelId="{4BF85458-D522-BC40-B40A-5C6A0B93919F}" type="presOf" srcId="{E304373B-4737-4149-AA13-1A761E675669}" destId="{B46E4263-A0D7-1747-B6C6-20D7DFE488FF}" srcOrd="0" destOrd="1" presId="urn:microsoft.com/office/officeart/2005/8/layout/vList5"/>
    <dgm:cxn modelId="{C96067EE-B07A-5149-8AC0-69532FE029EF}" srcId="{1B780E16-F452-A744-8550-976530A9ADA7}" destId="{E304373B-4737-4149-AA13-1A761E675669}" srcOrd="1" destOrd="0" parTransId="{3077B817-2639-0F45-A822-590D1FE5E20E}" sibTransId="{65CE8816-A95D-5043-8789-1668023AEA6F}"/>
    <dgm:cxn modelId="{246E67C6-8A1F-1E42-9838-2DEAC0B7EB26}" srcId="{F18E7046-E472-A84D-9207-568A19F7A925}" destId="{1B780E16-F452-A744-8550-976530A9ADA7}" srcOrd="1" destOrd="0" parTransId="{06DF7DEE-6DC6-F540-9265-C1F2142E9412}" sibTransId="{A5F26D4E-5E74-E241-8A37-E1A77EA60A17}"/>
    <dgm:cxn modelId="{755C3F98-B861-A040-ADE7-27BD9012DAD8}" srcId="{1B780E16-F452-A744-8550-976530A9ADA7}" destId="{56EAD3DC-D94A-DF40-8DEE-A1667596B4E5}" srcOrd="0" destOrd="0" parTransId="{00133A36-4940-734F-86F4-10CCF80AE00B}" sibTransId="{8EB603D4-F9F5-3E43-AFC5-125FCC086381}"/>
    <dgm:cxn modelId="{0BDD5222-40BB-D044-BDF1-C1D772D85C95}" type="presOf" srcId="{1B780E16-F452-A744-8550-976530A9ADA7}" destId="{B1EC9872-CBDB-4240-AAF7-C78AF93303B0}" srcOrd="0" destOrd="0" presId="urn:microsoft.com/office/officeart/2005/8/layout/vList5"/>
    <dgm:cxn modelId="{EE17241B-3693-134A-81B0-18C455AF6B9A}" srcId="{BB8CA483-1FEE-AC49-8D37-BB17AD7F2DA2}" destId="{88C9ABB8-F13F-A644-B949-1EFA9AADCAF8}" srcOrd="1" destOrd="0" parTransId="{E188B79A-5215-F346-954D-DC7255E33329}" sibTransId="{66DC6D0D-3B01-854B-BE02-2194394200B9}"/>
    <dgm:cxn modelId="{FDE9DC96-137D-E048-B4D6-2587F09CB108}" type="presOf" srcId="{B16C0DAB-60D8-3549-8FBB-05E62F0DEFBE}" destId="{7DCCAC82-978F-5348-9EF3-1C4BB87D6981}" srcOrd="0" destOrd="0" presId="urn:microsoft.com/office/officeart/2005/8/layout/vList5"/>
    <dgm:cxn modelId="{F3FEC216-F955-BA48-99A3-39CD645077F5}" srcId="{BB8CA483-1FEE-AC49-8D37-BB17AD7F2DA2}" destId="{B16C0DAB-60D8-3549-8FBB-05E62F0DEFBE}" srcOrd="0" destOrd="0" parTransId="{19E3EF41-B4B4-B547-9782-222C49F4AEF5}" sibTransId="{D2CF8E25-3398-F647-A291-1058821910A7}"/>
    <dgm:cxn modelId="{88A2888A-837F-4B40-AD47-CE22378D6BB9}" type="presParOf" srcId="{12FD1454-F687-B546-830C-C1E586B3F4E8}" destId="{A87BD770-AEF6-C64E-B7BF-4C9EE1764D02}" srcOrd="0" destOrd="0" presId="urn:microsoft.com/office/officeart/2005/8/layout/vList5"/>
    <dgm:cxn modelId="{5DB8B3AB-BF5A-8343-9BFE-0477FE31C1D3}" type="presParOf" srcId="{A87BD770-AEF6-C64E-B7BF-4C9EE1764D02}" destId="{53191154-54C0-EF49-B1BE-649754846E6E}" srcOrd="0" destOrd="0" presId="urn:microsoft.com/office/officeart/2005/8/layout/vList5"/>
    <dgm:cxn modelId="{5B61CAEB-C787-C74B-8617-8BE8CBBF7FD0}" type="presParOf" srcId="{A87BD770-AEF6-C64E-B7BF-4C9EE1764D02}" destId="{7DCCAC82-978F-5348-9EF3-1C4BB87D6981}" srcOrd="1" destOrd="0" presId="urn:microsoft.com/office/officeart/2005/8/layout/vList5"/>
    <dgm:cxn modelId="{EBBED2DE-8483-084E-8557-4C4802FD455B}" type="presParOf" srcId="{12FD1454-F687-B546-830C-C1E586B3F4E8}" destId="{755B9F5D-1CD2-434A-9DA7-6152F91FCFAA}" srcOrd="1" destOrd="0" presId="urn:microsoft.com/office/officeart/2005/8/layout/vList5"/>
    <dgm:cxn modelId="{14E17023-F127-764F-A9C6-F3848401F356}" type="presParOf" srcId="{12FD1454-F687-B546-830C-C1E586B3F4E8}" destId="{E1D8AD7A-FF47-E747-A311-A4849A6D73EC}" srcOrd="2" destOrd="0" presId="urn:microsoft.com/office/officeart/2005/8/layout/vList5"/>
    <dgm:cxn modelId="{B47EC967-FCB4-D94F-8E9F-632153692EBA}" type="presParOf" srcId="{E1D8AD7A-FF47-E747-A311-A4849A6D73EC}" destId="{B1EC9872-CBDB-4240-AAF7-C78AF93303B0}" srcOrd="0" destOrd="0" presId="urn:microsoft.com/office/officeart/2005/8/layout/vList5"/>
    <dgm:cxn modelId="{48772455-E05A-AB4C-8790-BC34027BAC07}" type="presParOf" srcId="{E1D8AD7A-FF47-E747-A311-A4849A6D73EC}" destId="{B46E4263-A0D7-1747-B6C6-20D7DFE488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CAC82-978F-5348-9EF3-1C4BB87D6981}">
      <dsp:nvSpPr>
        <dsp:cNvPr id="0" name=""/>
        <dsp:cNvSpPr/>
      </dsp:nvSpPr>
      <dsp:spPr>
        <a:xfrm rot="5400000">
          <a:off x="4198184" y="-1357527"/>
          <a:ext cx="1585912" cy="46975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Re-read your manuscript for a coherent text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Re-write your writing into logical and clear paragraphs</a:t>
          </a:r>
          <a:endParaRPr lang="en-US" sz="2400" kern="1200" dirty="0"/>
        </a:p>
      </dsp:txBody>
      <dsp:txXfrm rot="-5400000">
        <a:off x="2642368" y="275707"/>
        <a:ext cx="4620126" cy="1431076"/>
      </dsp:txXfrm>
    </dsp:sp>
    <dsp:sp modelId="{53191154-54C0-EF49-B1BE-649754846E6E}">
      <dsp:nvSpPr>
        <dsp:cNvPr id="0" name=""/>
        <dsp:cNvSpPr/>
      </dsp:nvSpPr>
      <dsp:spPr>
        <a:xfrm>
          <a:off x="0" y="49"/>
          <a:ext cx="2642368" cy="19823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EDITING</a:t>
          </a:r>
          <a:endParaRPr lang="en-US" sz="2400" b="1" kern="1200" dirty="0"/>
        </a:p>
      </dsp:txBody>
      <dsp:txXfrm>
        <a:off x="96772" y="96821"/>
        <a:ext cx="2448824" cy="1788846"/>
      </dsp:txXfrm>
    </dsp:sp>
    <dsp:sp modelId="{B46E4263-A0D7-1747-B6C6-20D7DFE488FF}">
      <dsp:nvSpPr>
        <dsp:cNvPr id="0" name=""/>
        <dsp:cNvSpPr/>
      </dsp:nvSpPr>
      <dsp:spPr>
        <a:xfrm rot="5400000">
          <a:off x="4198184" y="723982"/>
          <a:ext cx="1585912" cy="46975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 smtClean="0"/>
            <a:t>Check for simple errors (spelling, punctuation, style, grammar, format, etc.)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</dsp:txBody>
      <dsp:txXfrm rot="-5400000">
        <a:off x="2642368" y="2357216"/>
        <a:ext cx="4620126" cy="1431076"/>
      </dsp:txXfrm>
    </dsp:sp>
    <dsp:sp modelId="{B1EC9872-CBDB-4240-AAF7-C78AF93303B0}">
      <dsp:nvSpPr>
        <dsp:cNvPr id="0" name=""/>
        <dsp:cNvSpPr/>
      </dsp:nvSpPr>
      <dsp:spPr>
        <a:xfrm>
          <a:off x="0" y="2081559"/>
          <a:ext cx="2642368" cy="19823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PROOF-READING</a:t>
          </a:r>
          <a:endParaRPr lang="en-US" sz="2400" b="1" kern="1200" dirty="0"/>
        </a:p>
      </dsp:txBody>
      <dsp:txXfrm>
        <a:off x="96772" y="2178331"/>
        <a:ext cx="2448824" cy="178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 smtClean="0">
                <a:solidFill>
                  <a:schemeClr val="lt1"/>
                </a:solidFill>
              </a:rPr>
              <a:t>13: </a:t>
            </a:r>
            <a:endParaRPr lang="en-GB" sz="2000" b="1" dirty="0" smtClean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EDITING &amp; PROOFREADING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820926" y="469389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ensure the final writing ideas are expressed clearly and logically</a:t>
            </a:r>
            <a:endParaRPr lang="en-GB" sz="1800" b="1" dirty="0" smtClean="0">
              <a:solidFill>
                <a:srgbClr val="FFFFFF"/>
              </a:solidFill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09;p14"/>
          <p:cNvSpPr/>
          <p:nvPr/>
        </p:nvSpPr>
        <p:spPr>
          <a:xfrm>
            <a:off x="3799607" y="380896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2100" b="1" dirty="0" smtClean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check the spelling, typography, grammar, punctuation,, style and format of writing</a:t>
            </a: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IS YOUR PAPER READABLE?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1344"/>
            <a:ext cx="8229600" cy="4775886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Readability factors:</a:t>
            </a:r>
            <a:endParaRPr lang="en-US" b="1" dirty="0" smtClean="0"/>
          </a:p>
          <a:p>
            <a:r>
              <a:rPr lang="en-US" sz="2600" b="1" dirty="0"/>
              <a:t>poor layout</a:t>
            </a:r>
            <a:r>
              <a:rPr lang="en-US" sz="2600" dirty="0"/>
              <a:t>: large blocks of text are hard to read, whereas short paragraphs with white </a:t>
            </a:r>
            <a:r>
              <a:rPr lang="en-US" sz="2600" dirty="0" smtClean="0"/>
              <a:t>space in </a:t>
            </a:r>
            <a:r>
              <a:rPr lang="en-US" sz="2600" dirty="0"/>
              <a:t>between them are much easier</a:t>
            </a:r>
          </a:p>
          <a:p>
            <a:r>
              <a:rPr lang="en-US" sz="2600" b="1" dirty="0" smtClean="0"/>
              <a:t>ambiguity </a:t>
            </a:r>
            <a:r>
              <a:rPr lang="en-US" sz="2600" b="1" dirty="0"/>
              <a:t>and lack of clarity</a:t>
            </a:r>
            <a:r>
              <a:rPr lang="en-US" sz="2600" dirty="0"/>
              <a:t>: the reader is not sure how to interpret a phrase</a:t>
            </a:r>
          </a:p>
          <a:p>
            <a:r>
              <a:rPr lang="en-US" sz="2600" b="1" dirty="0" smtClean="0"/>
              <a:t>lack </a:t>
            </a:r>
            <a:r>
              <a:rPr lang="en-US" sz="2600" b="1" dirty="0"/>
              <a:t>of structure</a:t>
            </a:r>
            <a:r>
              <a:rPr lang="en-US" sz="2600" dirty="0"/>
              <a:t>: within a sentence, paragraph </a:t>
            </a:r>
            <a:r>
              <a:rPr lang="en-US" sz="2600" dirty="0" smtClean="0"/>
              <a:t>or section</a:t>
            </a:r>
            <a:endParaRPr lang="en-US" sz="2600" dirty="0"/>
          </a:p>
          <a:p>
            <a:r>
              <a:rPr lang="en-US" sz="2600" b="1" dirty="0" smtClean="0"/>
              <a:t>too </a:t>
            </a:r>
            <a:r>
              <a:rPr lang="en-US" sz="2600" b="1" dirty="0"/>
              <a:t>much abstraction</a:t>
            </a:r>
            <a:r>
              <a:rPr lang="en-US" sz="2600" dirty="0"/>
              <a:t>: the reader is not given concrete explanations or examples</a:t>
            </a:r>
          </a:p>
          <a:p>
            <a:r>
              <a:rPr lang="en-US" sz="2600" b="1" dirty="0"/>
              <a:t>l</a:t>
            </a:r>
            <a:r>
              <a:rPr lang="en-US" sz="2600" b="1" dirty="0" smtClean="0"/>
              <a:t>ack </a:t>
            </a:r>
            <a:r>
              <a:rPr lang="en-US" sz="2600" b="1" dirty="0"/>
              <a:t>of consistency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FINAL STEP OF WRITING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7588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2683732"/>
              </p:ext>
            </p:extLst>
          </p:nvPr>
        </p:nvGraphicFramePr>
        <p:xfrm>
          <a:off x="939114" y="1742989"/>
          <a:ext cx="733991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30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376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STEP OF THE FINAL CHECK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68B2CFB2-4BF8-408E-847B-4C23E84BBE6B}"/>
              </a:ext>
            </a:extLst>
          </p:cNvPr>
          <p:cNvSpPr txBox="1">
            <a:spLocks/>
          </p:cNvSpPr>
          <p:nvPr/>
        </p:nvSpPr>
        <p:spPr>
          <a:xfrm>
            <a:off x="501318" y="1729372"/>
            <a:ext cx="8305800" cy="45029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/>
            <a:r>
              <a:rPr lang="en-GB" sz="3000" dirty="0" smtClean="0"/>
              <a:t>Check by yourself or ask others (peers, professional editor)</a:t>
            </a:r>
          </a:p>
          <a:p>
            <a:pPr indent="-457200"/>
            <a:r>
              <a:rPr lang="en-GB" sz="3000" dirty="0" smtClean="0"/>
              <a:t>Print a hard copy of your writing</a:t>
            </a:r>
          </a:p>
          <a:p>
            <a:pPr indent="-457200"/>
            <a:r>
              <a:rPr lang="en-GB" sz="3000" dirty="0" smtClean="0"/>
              <a:t>Check </a:t>
            </a:r>
            <a:r>
              <a:rPr lang="en-GB" sz="3000" dirty="0"/>
              <a:t>for all types of mistakes in English: grammar, vocabulary and spelling</a:t>
            </a:r>
          </a:p>
          <a:p>
            <a:pPr indent="-457200"/>
            <a:r>
              <a:rPr lang="en-GB" sz="3000" dirty="0" smtClean="0"/>
              <a:t>Cut as much as you can</a:t>
            </a:r>
          </a:p>
          <a:p>
            <a:pPr indent="-457200"/>
            <a:r>
              <a:rPr lang="en-GB" sz="3000" dirty="0" smtClean="0"/>
              <a:t>Check </a:t>
            </a:r>
            <a:r>
              <a:rPr lang="en-GB" sz="3000" dirty="0"/>
              <a:t>your manuscript for readability and </a:t>
            </a:r>
            <a:r>
              <a:rPr lang="en-GB" sz="3000" dirty="0" smtClean="0"/>
              <a:t>logic</a:t>
            </a:r>
          </a:p>
          <a:p>
            <a:pPr indent="-457200"/>
            <a:r>
              <a:rPr lang="en-GB" sz="3000" dirty="0" smtClean="0"/>
              <a:t>Ensure you follow the style and structure (journal, essay, research paper, etc.)</a:t>
            </a:r>
          </a:p>
          <a:p>
            <a:pPr indent="-457200"/>
            <a:r>
              <a:rPr lang="en-GB" sz="3000" dirty="0" smtClean="0"/>
              <a:t>Check for accuracy and consistency</a:t>
            </a:r>
          </a:p>
          <a:p>
            <a:pPr indent="-457200"/>
            <a:r>
              <a:rPr lang="en-GB" sz="3000" dirty="0" smtClean="0"/>
              <a:t>Do final spelling check</a:t>
            </a:r>
            <a:endParaRPr lang="en-GB" sz="3000" dirty="0"/>
          </a:p>
          <a:p>
            <a:pPr indent="-457200"/>
            <a:endParaRPr lang="en-GB" dirty="0" smtClean="0"/>
          </a:p>
          <a:p>
            <a:pPr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06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492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A CHECKLIST FOR PROOFREADING</a:t>
            </a:r>
            <a:r>
              <a:rPr lang="en-US" sz="4000" b="1" dirty="0" smtClean="0"/>
              <a:t> 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5486"/>
            <a:ext cx="8229600" cy="4525963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Incomplete sentences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Lack of agreement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Inconsistency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Joining sentences incorrectly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Joining to complete sentences with only a comma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Inaccurate embedding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Adding unnecessary commas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Inappropriate colons and semicolons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Misplaced or omitted apostrophes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Missing errors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 smtClean="0"/>
              <a:t>Spelling errors</a:t>
            </a:r>
          </a:p>
          <a:p>
            <a:pPr marL="114300" indent="0">
              <a:buNone/>
            </a:pPr>
            <a:endParaRPr lang="en-US" sz="2400" b="1" dirty="0"/>
          </a:p>
          <a:p>
            <a:pPr marL="114300" indent="0">
              <a:buNone/>
            </a:pPr>
            <a:endParaRPr lang="en-US" sz="2400" b="1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722083" y="5977879"/>
            <a:ext cx="2335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Natilene</a:t>
            </a:r>
            <a:r>
              <a:rPr lang="en-US" sz="1200" dirty="0" smtClean="0"/>
              <a:t>, 2007:104)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763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492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READABILITY CHECK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1344"/>
            <a:ext cx="8229600" cy="4753534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re </a:t>
            </a:r>
            <a:r>
              <a:rPr lang="en-US" sz="2400" dirty="0"/>
              <a:t>my sentences reasonably short? (sentences longer than 30 words are generally hard </a:t>
            </a:r>
            <a:r>
              <a:rPr lang="en-US" sz="2400" dirty="0" smtClean="0"/>
              <a:t>to assimilate </a:t>
            </a:r>
            <a:r>
              <a:rPr lang="en-US" sz="2400" dirty="0"/>
              <a:t>without having to be read twice)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re </a:t>
            </a:r>
            <a:r>
              <a:rPr lang="en-US" sz="2400" dirty="0"/>
              <a:t>my paragraphs reasonably short?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ave </a:t>
            </a:r>
            <a:r>
              <a:rPr lang="en-US" sz="2400" dirty="0"/>
              <a:t>I only written what adds value, have I ensured there is no redundancy?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ave </a:t>
            </a:r>
            <a:r>
              <a:rPr lang="en-US" sz="2400" dirty="0"/>
              <a:t>I clearly differentiated my work from the work of others so that the referees </a:t>
            </a:r>
            <a:r>
              <a:rPr lang="en-US" sz="2400" dirty="0" smtClean="0"/>
              <a:t>can understand </a:t>
            </a:r>
            <a:r>
              <a:rPr lang="en-US" sz="2400" dirty="0"/>
              <a:t>what I did in relation to what others have done before me?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ave </a:t>
            </a:r>
            <a:r>
              <a:rPr lang="en-US" sz="2400" dirty="0"/>
              <a:t>I highlighted my contribution and the gap it fills so that the referees can judge </a:t>
            </a:r>
            <a:r>
              <a:rPr lang="en-US" sz="2400" dirty="0" smtClean="0"/>
              <a:t>whether my </a:t>
            </a:r>
            <a:r>
              <a:rPr lang="en-US" sz="2400" dirty="0"/>
              <a:t>paper is suitable for my chosen journal?</a:t>
            </a:r>
          </a:p>
          <a:p>
            <a:pPr marL="114300" indent="0">
              <a:buNone/>
            </a:pPr>
            <a:endParaRPr lang="en-US" sz="2400" b="1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722083" y="5977879"/>
            <a:ext cx="2335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Wallwork</a:t>
            </a:r>
            <a:r>
              <a:rPr lang="en-US" sz="1200" dirty="0" smtClean="0"/>
              <a:t>,  2013:302)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16890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206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INDIVIDUAL EXERCISE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Do Worksheet 1 (Bailey p. 63-64)</a:t>
            </a:r>
          </a:p>
          <a:p>
            <a:r>
              <a:rPr lang="en-US" sz="3600" dirty="0" smtClean="0"/>
              <a:t>Back to your own writing. Do a proofreading by exchanging your works with your classmates. </a:t>
            </a:r>
            <a:r>
              <a:rPr lang="en-US" sz="3600" smtClean="0"/>
              <a:t>Get feedback and revise your writing.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373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Bef>
                <a:spcPts val="0"/>
              </a:spcBef>
              <a:buSzPts val="2800"/>
            </a:pPr>
            <a:r>
              <a:rPr lang="en-GB" sz="2800" dirty="0"/>
              <a:t>Bailey, S.(2006). </a:t>
            </a:r>
            <a:r>
              <a:rPr lang="en-GB" sz="2800" i="1" dirty="0"/>
              <a:t>Academic Writing. A handbook for International Students</a:t>
            </a:r>
            <a:r>
              <a:rPr lang="en-GB" sz="2800" dirty="0"/>
              <a:t>. Oxon and New York: R</a:t>
            </a:r>
            <a:r>
              <a:rPr lang="id-ID" sz="2800" dirty="0" err="1"/>
              <a:t>o</a:t>
            </a:r>
            <a:r>
              <a:rPr lang="en-GB" sz="2800" dirty="0" err="1"/>
              <a:t>utledge</a:t>
            </a:r>
            <a:endParaRPr lang="en-GB" sz="2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smtClean="0"/>
              <a:t>Bowker</a:t>
            </a:r>
            <a:r>
              <a:rPr lang="en-GB" sz="2800" dirty="0"/>
              <a:t>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University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pPr marL="342900">
              <a:spcBef>
                <a:spcPts val="0"/>
              </a:spcBef>
              <a:buSzPts val="2800"/>
            </a:pPr>
            <a:r>
              <a:rPr lang="en-GB" sz="2800" dirty="0"/>
              <a:t>Wallwork, Adrian. (2013). </a:t>
            </a:r>
            <a:r>
              <a:rPr lang="en-GB" sz="2800" i="1" dirty="0"/>
              <a:t>English for Writing Research Papers</a:t>
            </a:r>
            <a:r>
              <a:rPr lang="en-GB" sz="2800" dirty="0"/>
              <a:t>. New York: Springer.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n-GB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465</Words>
  <Application>Microsoft Macintosh PowerPoint</Application>
  <PresentationFormat>On-screen Show (4:3)</PresentationFormat>
  <Paragraphs>70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PowerPoint Presentation</vt:lpstr>
      <vt:lpstr>PowerPoint Presentation</vt:lpstr>
      <vt:lpstr>IS YOUR PAPER READABLE?</vt:lpstr>
      <vt:lpstr>FINAL STEP OF WRITING</vt:lpstr>
      <vt:lpstr>STEP OF THE FINAL CHECK</vt:lpstr>
      <vt:lpstr>A CHECKLIST FOR PROOFREADING </vt:lpstr>
      <vt:lpstr>READABILITY CHECK</vt:lpstr>
      <vt:lpstr>INDIVIDUAL EXERCISE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102</cp:revision>
  <dcterms:modified xsi:type="dcterms:W3CDTF">2019-06-24T05:00:48Z</dcterms:modified>
</cp:coreProperties>
</file>