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7" r:id="rId3"/>
    <p:sldId id="281" r:id="rId4"/>
    <p:sldId id="318" r:id="rId5"/>
    <p:sldId id="319" r:id="rId6"/>
    <p:sldId id="265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0579"/>
    <p:restoredTop sz="92969"/>
  </p:normalViewPr>
  <p:slideViewPr>
    <p:cSldViewPr snapToGrid="0">
      <p:cViewPr>
        <p:scale>
          <a:sx n="52" d="100"/>
          <a:sy n="52" d="100"/>
        </p:scale>
        <p:origin x="126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 smtClean="0">
                <a:solidFill>
                  <a:schemeClr val="lt1"/>
                </a:solidFill>
              </a:rPr>
              <a:t>13: </a:t>
            </a:r>
            <a:endParaRPr lang="en-GB" sz="2000" b="1" dirty="0" smtClean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CONSTRUCTING AND PRESENTING A RESEARCH PROPOSAL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820926" y="4693891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10311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i="0" u="none" strike="noStrike" cap="none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>
                <a:solidFill>
                  <a:srgbClr val="FFFFFF"/>
                </a:solidFill>
                <a:latin typeface="+mn-lt"/>
                <a:sym typeface="Arial"/>
              </a:rPr>
              <a:t>01.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draft a research proposal</a:t>
            </a:r>
            <a:endParaRPr lang="en-GB" sz="1800" b="1" dirty="0" smtClean="0">
              <a:solidFill>
                <a:srgbClr val="FFFFFF"/>
              </a:solidFill>
              <a:latin typeface="+mn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  <p:cxnSp>
        <p:nvCxnSpPr>
          <p:cNvPr id="12" name="Google Shape;101;p14"/>
          <p:cNvCxnSpPr/>
          <p:nvPr/>
        </p:nvCxnSpPr>
        <p:spPr>
          <a:xfrm>
            <a:off x="3756991" y="3830523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09;p14"/>
          <p:cNvSpPr/>
          <p:nvPr/>
        </p:nvSpPr>
        <p:spPr>
          <a:xfrm>
            <a:off x="3799607" y="380896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2100" b="1" dirty="0" smtClean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 smtClean="0">
                <a:solidFill>
                  <a:srgbClr val="FFFFFF"/>
                </a:solidFill>
                <a:latin typeface="+mn-lt"/>
                <a:sym typeface="Arial"/>
              </a:rPr>
              <a:t> </a:t>
            </a:r>
            <a:r>
              <a:rPr lang="en-GB" sz="1800" b="1" i="0" u="none" strike="noStrike" cap="none" dirty="0" smtClean="0">
                <a:solidFill>
                  <a:srgbClr val="FFFFFF"/>
                </a:solidFill>
                <a:latin typeface="+mn-lt"/>
                <a:sym typeface="Arial"/>
              </a:rPr>
              <a:t>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present a research proposal in a final writing</a:t>
            </a: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A RESEARCH PROPOSAL 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75886"/>
          </a:xfrm>
        </p:spPr>
        <p:txBody>
          <a:bodyPr/>
          <a:lstStyle/>
          <a:p>
            <a:r>
              <a:rPr lang="en-US" dirty="0" smtClean="0"/>
              <a:t>A document proposing a research project, usually for the purpose of sponsorship</a:t>
            </a:r>
          </a:p>
          <a:p>
            <a:r>
              <a:rPr lang="en-US" dirty="0" smtClean="0"/>
              <a:t>A concise and coherent summary of your proposed research.</a:t>
            </a:r>
          </a:p>
          <a:p>
            <a:r>
              <a:rPr lang="en-US" dirty="0" smtClean="0"/>
              <a:t>Purpose: to justify the need to study a problem and to present the practical ways of conducting a study or a research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376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PREPARING TO WRITE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389"/>
            <a:ext cx="8229600" cy="4728411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68B2CFB2-4BF8-408E-847B-4C23E84BBE6B}"/>
              </a:ext>
            </a:extLst>
          </p:cNvPr>
          <p:cNvSpPr txBox="1">
            <a:spLocks/>
          </p:cNvSpPr>
          <p:nvPr/>
        </p:nvSpPr>
        <p:spPr>
          <a:xfrm>
            <a:off x="501318" y="1729372"/>
            <a:ext cx="8305800" cy="45029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/>
            <a:r>
              <a:rPr lang="en-GB" dirty="0" smtClean="0"/>
              <a:t>Academic Writing Style</a:t>
            </a:r>
          </a:p>
          <a:p>
            <a:pPr indent="-457200"/>
            <a:r>
              <a:rPr lang="en-GB" dirty="0" smtClean="0"/>
              <a:t>Choosing a research problem</a:t>
            </a:r>
          </a:p>
          <a:p>
            <a:pPr indent="-457200"/>
            <a:r>
              <a:rPr lang="en-GB" dirty="0" smtClean="0"/>
              <a:t>Choosing a title</a:t>
            </a:r>
          </a:p>
          <a:p>
            <a:pPr indent="-457200"/>
            <a:r>
              <a:rPr lang="en-GB" dirty="0" smtClean="0"/>
              <a:t>Making an outline</a:t>
            </a:r>
          </a:p>
          <a:p>
            <a:pPr indent="-457200"/>
            <a:r>
              <a:rPr lang="en-GB" dirty="0" smtClean="0"/>
              <a:t>Structuring the proposal (the introduction, the literature review and the methodology)</a:t>
            </a:r>
          </a:p>
          <a:p>
            <a:pPr indent="-457200"/>
            <a:r>
              <a:rPr lang="en-GB" dirty="0" smtClean="0"/>
              <a:t>Paragraph development</a:t>
            </a:r>
          </a:p>
          <a:p>
            <a:pPr indent="-457200"/>
            <a:endParaRPr lang="en-GB" dirty="0" smtClean="0"/>
          </a:p>
          <a:p>
            <a:pPr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06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492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WRITING PRACTICE (INDIVIDUAL)</a:t>
            </a:r>
            <a:endParaRPr lang="en-US" sz="40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1344"/>
            <a:ext cx="8229600" cy="4753534"/>
          </a:xfrm>
        </p:spPr>
        <p:txBody>
          <a:bodyPr/>
          <a:lstStyle/>
          <a:p>
            <a:r>
              <a:rPr lang="en-US" sz="2800" dirty="0" smtClean="0"/>
              <a:t>Review session 4 to 13</a:t>
            </a:r>
          </a:p>
          <a:p>
            <a:r>
              <a:rPr lang="en-US" sz="2800" dirty="0" smtClean="0"/>
              <a:t>Start to write your research proposal following the steps you have learned.</a:t>
            </a:r>
          </a:p>
          <a:p>
            <a:r>
              <a:rPr lang="en-US" sz="2800" dirty="0" smtClean="0"/>
              <a:t>You may combine the chapters you made in each sessions, </a:t>
            </a:r>
            <a:r>
              <a:rPr lang="en-US" sz="2800" smtClean="0"/>
              <a:t>if possible.</a:t>
            </a:r>
            <a:endParaRPr lang="en-US" sz="2800" dirty="0" smtClean="0"/>
          </a:p>
          <a:p>
            <a:r>
              <a:rPr lang="en-US" sz="2800" dirty="0" smtClean="0"/>
              <a:t>Draft your proposal</a:t>
            </a:r>
          </a:p>
          <a:p>
            <a:r>
              <a:rPr lang="en-US" sz="2800" dirty="0" smtClean="0"/>
              <a:t>Revise and rewrite your draft</a:t>
            </a:r>
          </a:p>
          <a:p>
            <a:r>
              <a:rPr lang="en-US" sz="2800" dirty="0" smtClean="0"/>
              <a:t>Present your final writing draft</a:t>
            </a:r>
          </a:p>
          <a:p>
            <a:endParaRPr lang="en-US" sz="2400" dirty="0" smtClean="0"/>
          </a:p>
          <a:p>
            <a:pPr marL="114300" indent="0">
              <a:buNone/>
            </a:pPr>
            <a:endParaRPr lang="en-US" sz="2400" b="1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816890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Bef>
                <a:spcPts val="0"/>
              </a:spcBef>
              <a:buSzPts val="2800"/>
            </a:pPr>
            <a:r>
              <a:rPr lang="en-GB" sz="2800" dirty="0"/>
              <a:t>Bailey, S.(2006). </a:t>
            </a:r>
            <a:r>
              <a:rPr lang="en-GB" sz="2800" i="1" dirty="0"/>
              <a:t>Academic Writing. A handbook for International Students</a:t>
            </a:r>
            <a:r>
              <a:rPr lang="en-GB" sz="2800" dirty="0"/>
              <a:t>. Oxon and New York: R</a:t>
            </a:r>
            <a:r>
              <a:rPr lang="id-ID" sz="2800" dirty="0" err="1"/>
              <a:t>o</a:t>
            </a:r>
            <a:r>
              <a:rPr lang="en-GB" sz="2800" dirty="0" err="1"/>
              <a:t>utledge</a:t>
            </a:r>
            <a:endParaRPr lang="en-GB" sz="2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smtClean="0"/>
              <a:t>Bowker</a:t>
            </a:r>
            <a:r>
              <a:rPr lang="en-GB" sz="2800" dirty="0"/>
              <a:t>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University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pPr marL="342900">
              <a:spcBef>
                <a:spcPts val="0"/>
              </a:spcBef>
              <a:buSzPts val="2800"/>
            </a:pPr>
            <a:r>
              <a:rPr lang="en-GB" sz="2800" dirty="0"/>
              <a:t>Wallwork, Adrian. (2013). </a:t>
            </a:r>
            <a:r>
              <a:rPr lang="en-GB" sz="2800" i="1" dirty="0"/>
              <a:t>English for Writing Research Papers</a:t>
            </a:r>
            <a:r>
              <a:rPr lang="en-GB" sz="2800" dirty="0"/>
              <a:t>. New York: Springer.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n-GB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209</Words>
  <Application>Microsoft Macintosh PowerPoint</Application>
  <PresentationFormat>On-screen Show (4:3)</PresentationFormat>
  <Paragraphs>39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PowerPoint Presentation</vt:lpstr>
      <vt:lpstr>PowerPoint Presentation</vt:lpstr>
      <vt:lpstr>A RESEARCH PROPOSAL </vt:lpstr>
      <vt:lpstr>PREPARING TO WRITE</vt:lpstr>
      <vt:lpstr>WRITING PRACTICE (INDIVIDUAL)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105</cp:revision>
  <dcterms:modified xsi:type="dcterms:W3CDTF">2019-06-24T05:18:28Z</dcterms:modified>
</cp:coreProperties>
</file>