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94" r:id="rId2"/>
    <p:sldId id="391" r:id="rId3"/>
    <p:sldId id="384" r:id="rId4"/>
    <p:sldId id="387" r:id="rId5"/>
    <p:sldId id="400" r:id="rId6"/>
    <p:sldId id="395" r:id="rId7"/>
    <p:sldId id="399" r:id="rId8"/>
    <p:sldId id="401" r:id="rId9"/>
    <p:sldId id="404" r:id="rId10"/>
    <p:sldId id="403" r:id="rId11"/>
    <p:sldId id="402" r:id="rId12"/>
    <p:sldId id="38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92969" autoAdjust="0"/>
  </p:normalViewPr>
  <p:slideViewPr>
    <p:cSldViewPr>
      <p:cViewPr>
        <p:scale>
          <a:sx n="87" d="100"/>
          <a:sy n="87" d="100"/>
        </p:scale>
        <p:origin x="360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21/03/19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9622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8058AF-B767-4EAA-A63B-C79171D26B66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7694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2119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1090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575" y="-10886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3/21/19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3/21/19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3/21/19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3/21/19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3/21/19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3/21/19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SESSION 2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BASIC CONCEPT OF ACADEMIC </a:t>
            </a:r>
            <a:r>
              <a:rPr lang="en-US" sz="2000" b="1" dirty="0" smtClean="0">
                <a:solidFill>
                  <a:schemeClr val="bg1"/>
                </a:solidFill>
              </a:rPr>
              <a:t>WRITING</a:t>
            </a:r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SRI LESTARI, MA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ENGLISH EDUCATION DEPARTMENT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479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AUDIENCE </a:t>
            </a:r>
            <a:r>
              <a:rPr lang="en-US" dirty="0" smtClean="0">
                <a:sym typeface="Wingdings"/>
              </a:rPr>
              <a:t> who are intended to read your writing</a:t>
            </a:r>
          </a:p>
          <a:p>
            <a:r>
              <a:rPr lang="en-US" dirty="0" smtClean="0">
                <a:sym typeface="Wingdings"/>
              </a:rPr>
              <a:t>PURPOSE  why are you writing it?</a:t>
            </a:r>
          </a:p>
          <a:p>
            <a:r>
              <a:rPr lang="en-US" dirty="0" smtClean="0">
                <a:sym typeface="Wingdings"/>
              </a:rPr>
              <a:t>ORGANIZATION  how is it </a:t>
            </a:r>
            <a:r>
              <a:rPr lang="en-US" dirty="0" err="1" smtClean="0">
                <a:sym typeface="Wingdings"/>
              </a:rPr>
              <a:t>organised</a:t>
            </a:r>
            <a:r>
              <a:rPr lang="en-US" dirty="0" smtClean="0">
                <a:sym typeface="Wingdings"/>
              </a:rPr>
              <a:t>?</a:t>
            </a:r>
          </a:p>
          <a:p>
            <a:r>
              <a:rPr lang="en-US" dirty="0" smtClean="0">
                <a:sym typeface="Wingdings"/>
              </a:rPr>
              <a:t>STYLE  how is it written? 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FLOW  moving from one statement in a text to a next</a:t>
            </a:r>
          </a:p>
          <a:p>
            <a:r>
              <a:rPr lang="en-US" dirty="0" smtClean="0">
                <a:sym typeface="Wingdings"/>
              </a:rPr>
              <a:t>PRESENTATION  how is it presented (min. errors)</a:t>
            </a: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789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purpose </a:t>
            </a:r>
            <a:r>
              <a:rPr lang="en-US" dirty="0" smtClean="0"/>
              <a:t>of academic writing effects: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content</a:t>
            </a:r>
            <a:r>
              <a:rPr lang="en-US" dirty="0" smtClean="0"/>
              <a:t>: the ideas you write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format </a:t>
            </a:r>
            <a:r>
              <a:rPr lang="en-US" dirty="0" smtClean="0"/>
              <a:t>: the lay out of your writing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style </a:t>
            </a:r>
            <a:r>
              <a:rPr lang="en-US" dirty="0" smtClean="0"/>
              <a:t>or language used: how formal and informal you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420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REFERENCES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Bowker, </a:t>
            </a:r>
            <a:r>
              <a:rPr lang="en-US" sz="2400" dirty="0" err="1"/>
              <a:t>Natilene</a:t>
            </a:r>
            <a:r>
              <a:rPr lang="en-US" sz="2400" dirty="0"/>
              <a:t>. (2007). </a:t>
            </a:r>
            <a:r>
              <a:rPr lang="en-US" sz="2400" i="1" dirty="0"/>
              <a:t>Academic Writing: A Guide to Tertiary Level Writing</a:t>
            </a:r>
            <a:r>
              <a:rPr lang="en-US" sz="2400" dirty="0"/>
              <a:t>. NZ: Student Learning Development Series of Massey University</a:t>
            </a:r>
            <a:r>
              <a:rPr lang="en-US" sz="2400" dirty="0" smtClean="0"/>
              <a:t>.</a:t>
            </a:r>
          </a:p>
          <a:p>
            <a:r>
              <a:rPr lang="en-GB" sz="2400" dirty="0" err="1"/>
              <a:t>Giltrow</a:t>
            </a:r>
            <a:r>
              <a:rPr lang="en-GB" sz="2400" dirty="0"/>
              <a:t>, J. (2002) </a:t>
            </a:r>
            <a:r>
              <a:rPr lang="en-GB" sz="2400" i="1" dirty="0"/>
              <a:t>Academic Writing: Writing and Reading in the Disciplines</a:t>
            </a:r>
            <a:r>
              <a:rPr lang="en-GB" sz="2400" dirty="0"/>
              <a:t>. 3</a:t>
            </a:r>
            <a:r>
              <a:rPr lang="en-GB" sz="2400" baseline="30000" dirty="0"/>
              <a:t>rd</a:t>
            </a:r>
            <a:r>
              <a:rPr lang="en-GB" sz="2400" dirty="0"/>
              <a:t> ed. Ormskirk: Broadview press</a:t>
            </a:r>
            <a:r>
              <a:rPr lang="en-GB" sz="2400" dirty="0" smtClean="0"/>
              <a:t>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Swales J M and Feak C B (2004)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Academic Writing for Graduate Students,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edition, University of Michigan Press.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USA</a:t>
            </a:r>
            <a:endParaRPr lang="en-US" sz="2400" dirty="0"/>
          </a:p>
          <a:p>
            <a:r>
              <a:rPr lang="en-US" sz="2400" dirty="0" err="1"/>
              <a:t>Wallwork</a:t>
            </a:r>
            <a:r>
              <a:rPr lang="en-US" sz="2400" dirty="0"/>
              <a:t>, Adrian. (2013). </a:t>
            </a:r>
            <a:r>
              <a:rPr lang="en-US" sz="2400" i="1" dirty="0"/>
              <a:t>English for Academic Research: Writing Exercises</a:t>
            </a:r>
            <a:r>
              <a:rPr lang="en-US" sz="2400" dirty="0"/>
              <a:t>. New York: Springer</a:t>
            </a:r>
            <a:r>
              <a:rPr lang="en-US" sz="2400" dirty="0" smtClean="0"/>
              <a:t>.</a:t>
            </a:r>
          </a:p>
          <a:p>
            <a:endParaRPr lang="en-US" sz="2800" dirty="0"/>
          </a:p>
          <a:p>
            <a:endParaRPr lang="id-ID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0491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5105400" cy="3693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What to discuss:</a:t>
            </a:r>
            <a:endParaRPr lang="en-US" b="1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73380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What is genre?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761617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168454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610092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87316" y="5071639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70110" y="5595526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202668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Which genres are academic?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648200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What are the characteristics of academic writing?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64820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What is academic writing?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8840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ACADEMIC GENRE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tabLst>
                <a:tab pos="4691063" algn="l"/>
              </a:tabLst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id-ID" sz="2800" b="1" dirty="0" err="1" smtClean="0">
                <a:latin typeface="Arial" pitchFamily="34" charset="0"/>
                <a:cs typeface="Arial" pitchFamily="34" charset="0"/>
              </a:rPr>
              <a:t>hich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b="1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b="1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b="1" dirty="0" err="1" smtClean="0">
                <a:latin typeface="Arial" pitchFamily="34" charset="0"/>
                <a:cs typeface="Arial" pitchFamily="34" charset="0"/>
              </a:rPr>
              <a:t>genres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id-ID" sz="2800" b="1" dirty="0" err="1" smtClean="0">
                <a:latin typeface="Arial" pitchFamily="34" charset="0"/>
                <a:cs typeface="Arial" pitchFamily="34" charset="0"/>
              </a:rPr>
              <a:t>academic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? </a:t>
            </a:r>
          </a:p>
        </p:txBody>
      </p:sp>
      <p:sp>
        <p:nvSpPr>
          <p:cNvPr id="4" name="Cloud 3"/>
          <p:cNvSpPr/>
          <p:nvPr/>
        </p:nvSpPr>
        <p:spPr>
          <a:xfrm>
            <a:off x="3657600" y="2209800"/>
            <a:ext cx="1828800" cy="123428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journal article</a:t>
            </a:r>
            <a:endParaRPr lang="en-US" dirty="0"/>
          </a:p>
        </p:txBody>
      </p:sp>
      <p:sp>
        <p:nvSpPr>
          <p:cNvPr id="5" name="Teardrop 4"/>
          <p:cNvSpPr/>
          <p:nvPr/>
        </p:nvSpPr>
        <p:spPr>
          <a:xfrm>
            <a:off x="6019800" y="2499519"/>
            <a:ext cx="1219200" cy="92948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novel</a:t>
            </a:r>
            <a:endParaRPr lang="en-US" dirty="0"/>
          </a:p>
        </p:txBody>
      </p:sp>
      <p:sp>
        <p:nvSpPr>
          <p:cNvPr id="6" name="Plaque 5"/>
          <p:cNvSpPr/>
          <p:nvPr/>
        </p:nvSpPr>
        <p:spPr>
          <a:xfrm>
            <a:off x="2209800" y="3825081"/>
            <a:ext cx="1524000" cy="68580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letter</a:t>
            </a:r>
            <a:endParaRPr lang="en-US" dirty="0"/>
          </a:p>
        </p:txBody>
      </p:sp>
      <p:sp>
        <p:nvSpPr>
          <p:cNvPr id="8" name="Punched Tape 7"/>
          <p:cNvSpPr/>
          <p:nvPr/>
        </p:nvSpPr>
        <p:spPr>
          <a:xfrm>
            <a:off x="685800" y="5196681"/>
            <a:ext cx="1828800" cy="92948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Research Proposal</a:t>
            </a:r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4267200" y="3444081"/>
            <a:ext cx="2209800" cy="161607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 text message</a:t>
            </a:r>
            <a:endParaRPr lang="en-US" sz="1600" dirty="0"/>
          </a:p>
        </p:txBody>
      </p:sp>
      <p:sp>
        <p:nvSpPr>
          <p:cNvPr id="10" name="Up Ribbon 9"/>
          <p:cNvSpPr/>
          <p:nvPr/>
        </p:nvSpPr>
        <p:spPr>
          <a:xfrm>
            <a:off x="5715000" y="5212558"/>
            <a:ext cx="2286000" cy="913606"/>
          </a:xfrm>
          <a:prstGeom prst="ribbon2">
            <a:avLst>
              <a:gd name="adj1" fmla="val 2312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Essay</a:t>
            </a:r>
            <a:endParaRPr lang="en-US" dirty="0"/>
          </a:p>
        </p:txBody>
      </p:sp>
      <p:sp>
        <p:nvSpPr>
          <p:cNvPr id="11" name="Explosion 1 10"/>
          <p:cNvSpPr/>
          <p:nvPr/>
        </p:nvSpPr>
        <p:spPr>
          <a:xfrm>
            <a:off x="457200" y="2209801"/>
            <a:ext cx="2057400" cy="161528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 critical review</a:t>
            </a:r>
            <a:endParaRPr lang="en-US" b="1" dirty="0"/>
          </a:p>
        </p:txBody>
      </p:sp>
      <p:sp>
        <p:nvSpPr>
          <p:cNvPr id="2" name="Oval 1"/>
          <p:cNvSpPr/>
          <p:nvPr/>
        </p:nvSpPr>
        <p:spPr>
          <a:xfrm>
            <a:off x="228599" y="3825081"/>
            <a:ext cx="1752600" cy="1371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Dissertation/thesis</a:t>
            </a:r>
            <a:endParaRPr lang="en-US" sz="1600" b="1" dirty="0"/>
          </a:p>
        </p:txBody>
      </p:sp>
      <p:sp>
        <p:nvSpPr>
          <p:cNvPr id="3" name="Hexagon 2"/>
          <p:cNvSpPr/>
          <p:nvPr/>
        </p:nvSpPr>
        <p:spPr>
          <a:xfrm>
            <a:off x="3200400" y="5212558"/>
            <a:ext cx="1600200" cy="80724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Literature review</a:t>
            </a:r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6477000" y="3581401"/>
            <a:ext cx="2057400" cy="147875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Research report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DISCUSS with a person next to you </a:t>
            </a:r>
            <a:r>
              <a:rPr lang="mr-IN" sz="3200" dirty="0" smtClean="0">
                <a:latin typeface="Arial" charset="0"/>
                <a:cs typeface="Arial" charset="0"/>
              </a:rPr>
              <a:t>…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/>
              <a:t>Which academic writing genres are you familiar with?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/>
              <a:t>Are there any types or genres you are unfamiliar with</a:t>
            </a:r>
            <a:r>
              <a:rPr lang="en-GB" sz="2400" dirty="0" smtClean="0"/>
              <a:t>?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 smtClean="0"/>
              <a:t>Based on the academic genres, discuss the following questions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914400" y="3330476"/>
            <a:ext cx="6781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1. How </a:t>
            </a:r>
            <a:r>
              <a:rPr lang="en-GB" dirty="0"/>
              <a:t>is the text structured / organised?</a:t>
            </a:r>
          </a:p>
          <a:p>
            <a:r>
              <a:rPr lang="en-GB" dirty="0" smtClean="0"/>
              <a:t>2. Why </a:t>
            </a:r>
            <a:r>
              <a:rPr lang="en-GB" dirty="0"/>
              <a:t>is the text structured / organised in this way?</a:t>
            </a:r>
          </a:p>
          <a:p>
            <a:r>
              <a:rPr lang="en-GB" dirty="0" smtClean="0"/>
              <a:t>3. What </a:t>
            </a:r>
            <a:r>
              <a:rPr lang="en-GB" dirty="0"/>
              <a:t>is the purpose of each text?</a:t>
            </a:r>
          </a:p>
          <a:p>
            <a:r>
              <a:rPr lang="en-GB" dirty="0" smtClean="0"/>
              <a:t>4. Who </a:t>
            </a:r>
            <a:r>
              <a:rPr lang="en-GB" dirty="0"/>
              <a:t>is the audience for each text?</a:t>
            </a:r>
          </a:p>
          <a:p>
            <a:r>
              <a:rPr lang="en-GB" dirty="0" smtClean="0"/>
              <a:t>5. What </a:t>
            </a:r>
            <a:r>
              <a:rPr lang="en-GB" dirty="0"/>
              <a:t>style of writing is used in each text?</a:t>
            </a:r>
          </a:p>
          <a:p>
            <a:r>
              <a:rPr lang="en-GB" dirty="0" smtClean="0"/>
              <a:t>6. Are </a:t>
            </a:r>
            <a:r>
              <a:rPr lang="en-GB" dirty="0"/>
              <a:t>distinctions between different texts always clear or sometimes blurred?</a:t>
            </a:r>
          </a:p>
        </p:txBody>
      </p:sp>
    </p:spTree>
    <p:extLst>
      <p:ext uri="{BB962C8B-B14F-4D97-AF65-F5344CB8AC3E}">
        <p14:creationId xmlns:p14="http://schemas.microsoft.com/office/powerpoint/2010/main" val="14040186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What is genre?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679F1EE-0AF5-4BB6-BB8B-2E4438DE8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600" dirty="0"/>
              <a:t>Genres:</a:t>
            </a:r>
          </a:p>
          <a:p>
            <a:pPr>
              <a:lnSpc>
                <a:spcPct val="80000"/>
              </a:lnSpc>
            </a:pPr>
            <a:r>
              <a:rPr lang="en-GB" altLang="en-US" sz="2600" dirty="0"/>
              <a:t>‘serve the situations in which they arise’ (23)</a:t>
            </a:r>
          </a:p>
          <a:p>
            <a:pPr>
              <a:lnSpc>
                <a:spcPct val="80000"/>
              </a:lnSpc>
            </a:pPr>
            <a:r>
              <a:rPr lang="en-GB" altLang="en-US" sz="2600" dirty="0"/>
              <a:t>‘represent certain recognizable occasions’ (23)</a:t>
            </a:r>
          </a:p>
          <a:p>
            <a:pPr>
              <a:lnSpc>
                <a:spcPct val="80000"/>
              </a:lnSpc>
            </a:pPr>
            <a:r>
              <a:rPr lang="en-GB" altLang="en-US" sz="2600" dirty="0"/>
              <a:t>are ‘connected to social contexts where people </a:t>
            </a:r>
            <a:r>
              <a:rPr lang="en-GB" altLang="en-US" sz="2600" i="1" dirty="0"/>
              <a:t>do</a:t>
            </a:r>
            <a:r>
              <a:rPr lang="en-GB" altLang="en-US" sz="2600" dirty="0"/>
              <a:t> things: like selling a house or finding a mate’ (24) or passing a course</a:t>
            </a:r>
          </a:p>
          <a:p>
            <a:pPr>
              <a:lnSpc>
                <a:spcPct val="80000"/>
              </a:lnSpc>
            </a:pPr>
            <a:r>
              <a:rPr lang="en-GB" altLang="en-US" sz="2600" dirty="0"/>
              <a:t>are ‘not universal but cultural’ (25</a:t>
            </a:r>
            <a:r>
              <a:rPr lang="en-GB" altLang="en-US" sz="2600" dirty="0" smtClean="0"/>
              <a:t>)</a:t>
            </a:r>
            <a:endParaRPr lang="en-GB" alt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1" y="5117068"/>
            <a:ext cx="3124200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en-US" sz="1400" b="1" dirty="0">
                <a:solidFill>
                  <a:srgbClr val="0070C0"/>
                </a:solidFill>
              </a:rPr>
              <a:t>'Introducing Genre' </a:t>
            </a:r>
            <a:r>
              <a:rPr lang="en-GB" altLang="en-US" sz="1400" b="1" dirty="0" smtClean="0">
                <a:solidFill>
                  <a:srgbClr val="0070C0"/>
                </a:solidFill>
              </a:rPr>
              <a:t>(</a:t>
            </a:r>
            <a:r>
              <a:rPr lang="en-GB" altLang="en-US" sz="1400" b="1" dirty="0" err="1">
                <a:solidFill>
                  <a:srgbClr val="0070C0"/>
                </a:solidFill>
              </a:rPr>
              <a:t>Giltrow</a:t>
            </a:r>
            <a:r>
              <a:rPr lang="en-GB" altLang="en-US" sz="1400" b="1" dirty="0">
                <a:solidFill>
                  <a:srgbClr val="0070C0"/>
                </a:solidFill>
              </a:rPr>
              <a:t>, 2002)</a:t>
            </a:r>
            <a:endParaRPr lang="en-GB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336466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EXERCISE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id-ID" sz="2200" dirty="0" err="1" smtClean="0">
                <a:latin typeface="Arial" charset="0"/>
                <a:cs typeface="Arial" charset="0"/>
              </a:rPr>
              <a:t>Read</a:t>
            </a:r>
            <a:r>
              <a:rPr lang="id-ID" sz="2200" dirty="0" smtClean="0">
                <a:latin typeface="Arial" charset="0"/>
                <a:cs typeface="Arial" charset="0"/>
              </a:rPr>
              <a:t> </a:t>
            </a:r>
            <a:r>
              <a:rPr lang="id-ID" sz="2200" dirty="0" err="1" smtClean="0">
                <a:latin typeface="Arial" charset="0"/>
                <a:cs typeface="Arial" charset="0"/>
              </a:rPr>
              <a:t>the</a:t>
            </a:r>
            <a:r>
              <a:rPr lang="id-ID" sz="2200" dirty="0" smtClean="0">
                <a:latin typeface="Arial" charset="0"/>
                <a:cs typeface="Arial" charset="0"/>
              </a:rPr>
              <a:t> </a:t>
            </a:r>
            <a:r>
              <a:rPr lang="id-ID" sz="2200" dirty="0" err="1" smtClean="0">
                <a:latin typeface="Arial" charset="0"/>
                <a:cs typeface="Arial" charset="0"/>
              </a:rPr>
              <a:t>extracts</a:t>
            </a:r>
            <a:r>
              <a:rPr lang="id-ID" sz="2200" dirty="0" smtClean="0">
                <a:latin typeface="Arial" charset="0"/>
                <a:cs typeface="Arial" charset="0"/>
              </a:rPr>
              <a:t> in </a:t>
            </a:r>
            <a:r>
              <a:rPr lang="id-ID" sz="2200" dirty="0" err="1" smtClean="0">
                <a:latin typeface="Arial" charset="0"/>
                <a:cs typeface="Arial" charset="0"/>
              </a:rPr>
              <a:t>your</a:t>
            </a:r>
            <a:r>
              <a:rPr lang="id-ID" sz="2200" dirty="0" smtClean="0">
                <a:latin typeface="Arial" charset="0"/>
                <a:cs typeface="Arial" charset="0"/>
              </a:rPr>
              <a:t> </a:t>
            </a:r>
            <a:r>
              <a:rPr lang="id-ID" sz="2200" dirty="0" err="1" smtClean="0">
                <a:latin typeface="Arial" charset="0"/>
                <a:cs typeface="Arial" charset="0"/>
              </a:rPr>
              <a:t>handout</a:t>
            </a:r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err="1" smtClean="0">
                <a:latin typeface="Arial" charset="0"/>
                <a:cs typeface="Arial" charset="0"/>
              </a:rPr>
              <a:t>Discuss</a:t>
            </a:r>
            <a:r>
              <a:rPr lang="id-ID" sz="2200" dirty="0" smtClean="0">
                <a:latin typeface="Arial" charset="0"/>
                <a:cs typeface="Arial" charset="0"/>
              </a:rPr>
              <a:t> </a:t>
            </a:r>
            <a:r>
              <a:rPr lang="id-ID" sz="2200" dirty="0" err="1" smtClean="0">
                <a:latin typeface="Arial" charset="0"/>
                <a:cs typeface="Arial" charset="0"/>
              </a:rPr>
              <a:t>to</a:t>
            </a:r>
            <a:r>
              <a:rPr lang="id-ID" sz="2200" dirty="0" smtClean="0">
                <a:latin typeface="Arial" charset="0"/>
                <a:cs typeface="Arial" charset="0"/>
              </a:rPr>
              <a:t> </a:t>
            </a:r>
            <a:r>
              <a:rPr lang="id-ID" sz="2200" dirty="0" err="1" smtClean="0">
                <a:latin typeface="Arial" charset="0"/>
                <a:cs typeface="Arial" charset="0"/>
              </a:rPr>
              <a:t>answer</a:t>
            </a:r>
            <a:r>
              <a:rPr lang="id-ID" sz="2200" dirty="0" smtClean="0">
                <a:latin typeface="Arial" charset="0"/>
                <a:cs typeface="Arial" charset="0"/>
              </a:rPr>
              <a:t> </a:t>
            </a:r>
            <a:r>
              <a:rPr lang="id-ID" sz="2200" dirty="0" err="1" smtClean="0">
                <a:latin typeface="Arial" charset="0"/>
                <a:cs typeface="Arial" charset="0"/>
              </a:rPr>
              <a:t>the</a:t>
            </a:r>
            <a:r>
              <a:rPr lang="id-ID" sz="2200" dirty="0" smtClean="0">
                <a:latin typeface="Arial" charset="0"/>
                <a:cs typeface="Arial" charset="0"/>
              </a:rPr>
              <a:t> </a:t>
            </a:r>
            <a:r>
              <a:rPr lang="id-ID" sz="2200" dirty="0" err="1" smtClean="0">
                <a:latin typeface="Arial" charset="0"/>
                <a:cs typeface="Arial" charset="0"/>
              </a:rPr>
              <a:t>questions</a:t>
            </a:r>
            <a:r>
              <a:rPr lang="id-ID" sz="2200" dirty="0" smtClean="0">
                <a:latin typeface="Arial" charset="0"/>
                <a:cs typeface="Arial" charset="0"/>
              </a:rPr>
              <a:t> </a:t>
            </a:r>
            <a:r>
              <a:rPr lang="id-ID" sz="2200" dirty="0" err="1" smtClean="0">
                <a:latin typeface="Arial" charset="0"/>
                <a:cs typeface="Arial" charset="0"/>
              </a:rPr>
              <a:t>below</a:t>
            </a:r>
            <a:r>
              <a:rPr lang="id-ID" sz="2200" dirty="0" smtClean="0">
                <a:latin typeface="Arial" charset="0"/>
                <a:cs typeface="Arial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What kind of source do you think each text comes from? How do you know? What is the purpose of each? What audience is each aimed at?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1600" dirty="0"/>
              <a:t>Which extracts are from ‘academic’ texts? What features of the writing distinguishes them from the ‘other’ text(s)? Consider vocabulary/terms, register (formal/informal, etc.), sentence structure and length, length of paragraphs, linking of paragraphs, use of evidence/sources, geographical/temporal precision of contexts referred to.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How can the ‘non-academic’ text be made more ‘academic’  and can some of the phrasing of the ‘non-academic’ texts be used in academic texts?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Are there any features of the text(s) you’ve identified as ‘academic’ that align them with non-academic writing?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Why do you think I have placed the word ‘academic’ in quotation marks? When are quotation marks used in academic writing? </a:t>
            </a:r>
          </a:p>
          <a:p>
            <a:pPr lvl="1"/>
            <a:endParaRPr lang="id-ID" sz="16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3622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8382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CHARACTERISTICS OF ACADEMIC WRITING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307884"/>
          <a:ext cx="8077200" cy="502024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077200"/>
              </a:tblGrid>
              <a:tr h="362236"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WRITING</a:t>
                      </a:r>
                      <a:endParaRPr lang="en-US" dirty="0"/>
                    </a:p>
                  </a:txBody>
                  <a:tcPr/>
                </a:tc>
              </a:tr>
              <a:tr h="3622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r>
                        <a:rPr lang="en-US" sz="1400" baseline="0" dirty="0" smtClean="0"/>
                        <a:t> well-organized </a:t>
                      </a:r>
                      <a:r>
                        <a:rPr lang="en-US" sz="1400" baseline="0" dirty="0" smtClean="0">
                          <a:sym typeface="Wingdings"/>
                        </a:rPr>
                        <a:t> </a:t>
                      </a:r>
                      <a:r>
                        <a:rPr lang="en-US" sz="1400" baseline="0" dirty="0" smtClean="0"/>
                        <a:t>structure: introduction, discussion, conclusion</a:t>
                      </a:r>
                      <a:endParaRPr lang="en-US" sz="1400" dirty="0"/>
                    </a:p>
                  </a:txBody>
                  <a:tcPr/>
                </a:tc>
              </a:tr>
              <a:tr h="3622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Citation of published author</a:t>
                      </a:r>
                      <a:endParaRPr lang="en-US" sz="1400" dirty="0"/>
                    </a:p>
                  </a:txBody>
                  <a:tcPr/>
                </a:tc>
              </a:tr>
              <a:tr h="3622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Grammatical complexity </a:t>
                      </a:r>
                      <a:r>
                        <a:rPr lang="en-US" sz="1400" dirty="0" smtClean="0">
                          <a:sym typeface="Wingdings"/>
                        </a:rPr>
                        <a:t> </a:t>
                      </a:r>
                      <a:r>
                        <a:rPr lang="en-US" sz="1400" dirty="0" smtClean="0"/>
                        <a:t>Rules of</a:t>
                      </a:r>
                      <a:r>
                        <a:rPr lang="en-US" sz="1400" baseline="0" dirty="0" smtClean="0"/>
                        <a:t> punctuation and grammar</a:t>
                      </a:r>
                      <a:endParaRPr lang="en-US" sz="1400" dirty="0"/>
                    </a:p>
                  </a:txBody>
                  <a:tcPr/>
                </a:tc>
              </a:tr>
              <a:tr h="3622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Focus on abstract things like idea, concept, theories</a:t>
                      </a:r>
                      <a:endParaRPr lang="en-US" sz="1400" dirty="0"/>
                    </a:p>
                  </a:txBody>
                  <a:tcPr/>
                </a:tc>
              </a:tr>
              <a:tr h="3622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Vocabulary choice </a:t>
                      </a:r>
                      <a:r>
                        <a:rPr lang="en-US" sz="1400" dirty="0" smtClean="0">
                          <a:sym typeface="Wingdings"/>
                        </a:rPr>
                        <a:t> academic</a:t>
                      </a:r>
                      <a:endParaRPr lang="en-US" sz="1400" dirty="0"/>
                    </a:p>
                  </a:txBody>
                  <a:tcPr/>
                </a:tc>
              </a:tr>
              <a:tr h="4287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Caution/Hedging </a:t>
                      </a:r>
                      <a:r>
                        <a:rPr lang="en-US" sz="1400" dirty="0" smtClean="0">
                          <a:sym typeface="Wingdings"/>
                        </a:rPr>
                        <a:t> not</a:t>
                      </a:r>
                      <a:r>
                        <a:rPr lang="en-US" sz="1400" baseline="0" dirty="0" smtClean="0">
                          <a:sym typeface="Wingdings"/>
                        </a:rPr>
                        <a:t> to make claims that are too strong (use ‘may’ or ‘might’)</a:t>
                      </a:r>
                      <a:endParaRPr lang="en-US" sz="1400" dirty="0"/>
                    </a:p>
                  </a:txBody>
                  <a:tcPr/>
                </a:tc>
              </a:tr>
              <a:tr h="3423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Impersonality </a:t>
                      </a:r>
                      <a:r>
                        <a:rPr lang="en-US" sz="1400" dirty="0" smtClean="0">
                          <a:sym typeface="Wingdings"/>
                        </a:rPr>
                        <a:t> </a:t>
                      </a:r>
                      <a:r>
                        <a:rPr lang="en-US" sz="1400" dirty="0" smtClean="0"/>
                        <a:t>write in the 3</a:t>
                      </a:r>
                      <a:r>
                        <a:rPr lang="en-US" sz="1400" baseline="30000" dirty="0" smtClean="0"/>
                        <a:t>rd</a:t>
                      </a:r>
                      <a:r>
                        <a:rPr lang="en-US" sz="1400" dirty="0" smtClean="0"/>
                        <a:t> person, not ‘I’ or ‘you’, except for reflective writing</a:t>
                      </a:r>
                      <a:endParaRPr lang="en-US" sz="1400" dirty="0"/>
                    </a:p>
                  </a:txBody>
                  <a:tcPr/>
                </a:tc>
              </a:tr>
              <a:tr h="4108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Conciseness </a:t>
                      </a:r>
                      <a:r>
                        <a:rPr lang="en-US" sz="1400" dirty="0" smtClean="0">
                          <a:sym typeface="Wingdings"/>
                        </a:rPr>
                        <a:t> word counts; avoid repetition in ideas; use few words/alternative words</a:t>
                      </a:r>
                      <a:endParaRPr lang="en-US" sz="1400" dirty="0"/>
                    </a:p>
                  </a:txBody>
                  <a:tcPr/>
                </a:tc>
              </a:tr>
              <a:tr h="4108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Precision </a:t>
                      </a:r>
                      <a:r>
                        <a:rPr lang="en-US" sz="1400" dirty="0" smtClean="0">
                          <a:sym typeface="Wingdings"/>
                        </a:rPr>
                        <a:t> formality; use the terms correctly</a:t>
                      </a:r>
                      <a:endParaRPr lang="en-US" sz="1400" dirty="0"/>
                    </a:p>
                  </a:txBody>
                  <a:tcPr/>
                </a:tc>
              </a:tr>
              <a:tr h="6252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Relevance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>
                          <a:sym typeface="Wingdings"/>
                        </a:rPr>
                        <a:t> demonstrate critical understanding; relevant to questions; avoid unnecessary descriptive details</a:t>
                      </a:r>
                      <a:endParaRPr lang="en-US" sz="1400" dirty="0"/>
                    </a:p>
                  </a:txBody>
                  <a:tcPr/>
                </a:tc>
              </a:tr>
              <a:tr h="6252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Objectivity </a:t>
                      </a:r>
                      <a:r>
                        <a:rPr lang="en-US" sz="1400" dirty="0" smtClean="0">
                          <a:sym typeface="Wingdings"/>
                        </a:rPr>
                        <a:t> not personal; emphasize on information; use noun</a:t>
                      </a:r>
                      <a:r>
                        <a:rPr lang="en-US" sz="1400" baseline="0" dirty="0" smtClean="0">
                          <a:sym typeface="Wingdings"/>
                        </a:rPr>
                        <a:t> and adjective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210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CONSIDERATIONS</a:t>
            </a:r>
            <a:r>
              <a:rPr lang="en-US" sz="3200" dirty="0" smtClean="0"/>
              <a:t> </a:t>
            </a:r>
            <a:r>
              <a:rPr lang="en-US" sz="3200" b="1" dirty="0" smtClean="0"/>
              <a:t>IN</a:t>
            </a:r>
            <a:r>
              <a:rPr lang="en-US" sz="3200" dirty="0" smtClean="0"/>
              <a:t> </a:t>
            </a:r>
            <a:r>
              <a:rPr lang="en-US" sz="3200" b="1" dirty="0" smtClean="0"/>
              <a:t>ACADEMIC</a:t>
            </a:r>
            <a:r>
              <a:rPr lang="en-US" sz="3200" dirty="0" smtClean="0"/>
              <a:t> </a:t>
            </a:r>
            <a:r>
              <a:rPr lang="en-US" sz="3200" b="1" dirty="0" smtClean="0"/>
              <a:t>WRITING</a:t>
            </a:r>
            <a:endParaRPr lang="en-US" sz="3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419" y="1646237"/>
            <a:ext cx="4273161" cy="4525963"/>
          </a:xfrm>
        </p:spPr>
      </p:pic>
    </p:spTree>
    <p:extLst>
      <p:ext uri="{BB962C8B-B14F-4D97-AF65-F5344CB8AC3E}">
        <p14:creationId xmlns:p14="http://schemas.microsoft.com/office/powerpoint/2010/main" val="148459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1"/>
          <a:stretch/>
        </p:blipFill>
        <p:spPr>
          <a:xfrm>
            <a:off x="1566478" y="1828800"/>
            <a:ext cx="6011044" cy="4297363"/>
          </a:xfrm>
        </p:spPr>
      </p:pic>
    </p:spTree>
    <p:extLst>
      <p:ext uri="{BB962C8B-B14F-4D97-AF65-F5344CB8AC3E}">
        <p14:creationId xmlns:p14="http://schemas.microsoft.com/office/powerpoint/2010/main" val="33339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2646</TotalTime>
  <Words>693</Words>
  <Application>Microsoft Macintosh PowerPoint</Application>
  <PresentationFormat>On-screen Show (4:3)</PresentationFormat>
  <Paragraphs>88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Wingdings</vt:lpstr>
      <vt:lpstr>Arial</vt:lpstr>
      <vt:lpstr>Office Theme</vt:lpstr>
      <vt:lpstr>PowerPoint Presentation</vt:lpstr>
      <vt:lpstr>PowerPoint Presentation</vt:lpstr>
      <vt:lpstr>ACADEMIC GENRE</vt:lpstr>
      <vt:lpstr>DISCUSS with a person next to you …</vt:lpstr>
      <vt:lpstr>What is genre?</vt:lpstr>
      <vt:lpstr>EXERCISE</vt:lpstr>
      <vt:lpstr>CHARACTERISTICS OF ACADEMIC WRITING</vt:lpstr>
      <vt:lpstr>CONSIDERATIONS IN ACADEMIC WRITING</vt:lpstr>
      <vt:lpstr>PowerPoint Presentation</vt:lpstr>
      <vt:lpstr>PowerPoint Presentation</vt:lpstr>
      <vt:lpstr>PURPOSE</vt:lpstr>
      <vt:lpstr>REFERENCES</vt:lpstr>
    </vt:vector>
  </TitlesOfParts>
  <Company>signDesign Communications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Lestari, Sri</cp:lastModifiedBy>
  <cp:revision>295</cp:revision>
  <dcterms:created xsi:type="dcterms:W3CDTF">2010-08-24T06:47:44Z</dcterms:created>
  <dcterms:modified xsi:type="dcterms:W3CDTF">2019-03-21T08:46:58Z</dcterms:modified>
</cp:coreProperties>
</file>