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67" r:id="rId3"/>
    <p:sldId id="268" r:id="rId4"/>
    <p:sldId id="269" r:id="rId5"/>
    <p:sldId id="270" r:id="rId6"/>
    <p:sldId id="259" r:id="rId7"/>
    <p:sldId id="260" r:id="rId8"/>
    <p:sldId id="261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65" r:id="rId1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597"/>
    <p:restoredTop sz="92969"/>
  </p:normalViewPr>
  <p:slideViewPr>
    <p:cSldViewPr snapToGrid="0">
      <p:cViewPr varScale="1">
        <p:scale>
          <a:sx n="54" d="100"/>
          <a:sy n="54" d="100"/>
        </p:scale>
        <p:origin x="106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369DA0-C960-4442-A263-AD0CEADA9B30}" type="doc">
      <dgm:prSet loTypeId="urn:microsoft.com/office/officeart/2008/layout/VerticalCurvedList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DB13326-C494-F64D-8F61-382C6ECCDF7F}">
      <dgm:prSet phldrT="[Text]"/>
      <dgm:spPr/>
      <dgm:t>
        <a:bodyPr/>
        <a:lstStyle/>
        <a:p>
          <a:r>
            <a:rPr lang="en-US" dirty="0" smtClean="0"/>
            <a:t>Titles</a:t>
          </a:r>
          <a:endParaRPr lang="en-US" dirty="0"/>
        </a:p>
      </dgm:t>
    </dgm:pt>
    <dgm:pt modelId="{5199E450-F9D3-C74C-BD5C-E4793FF99E0E}" type="parTrans" cxnId="{0415371E-9D06-6348-9FF5-D055B25F8ECA}">
      <dgm:prSet/>
      <dgm:spPr/>
      <dgm:t>
        <a:bodyPr/>
        <a:lstStyle/>
        <a:p>
          <a:endParaRPr lang="en-US"/>
        </a:p>
      </dgm:t>
    </dgm:pt>
    <dgm:pt modelId="{4C79C387-44C1-7549-964D-FD9FF50E9962}" type="sibTrans" cxnId="{0415371E-9D06-6348-9FF5-D055B25F8ECA}">
      <dgm:prSet/>
      <dgm:spPr/>
      <dgm:t>
        <a:bodyPr/>
        <a:lstStyle/>
        <a:p>
          <a:endParaRPr lang="en-US"/>
        </a:p>
      </dgm:t>
    </dgm:pt>
    <dgm:pt modelId="{7664F306-9F9A-A943-9AD3-F7BD12493791}">
      <dgm:prSet phldrT="[Text]"/>
      <dgm:spPr/>
      <dgm:t>
        <a:bodyPr/>
        <a:lstStyle/>
        <a:p>
          <a:r>
            <a:rPr lang="en-US" dirty="0" smtClean="0"/>
            <a:t>Abstracts</a:t>
          </a:r>
          <a:endParaRPr lang="en-US" dirty="0"/>
        </a:p>
      </dgm:t>
    </dgm:pt>
    <dgm:pt modelId="{5117D69A-7E4E-B048-8AAC-5CAD0545F68D}" type="parTrans" cxnId="{86836D9D-C1EA-CC4F-9429-CC53AA9959BA}">
      <dgm:prSet/>
      <dgm:spPr/>
      <dgm:t>
        <a:bodyPr/>
        <a:lstStyle/>
        <a:p>
          <a:endParaRPr lang="en-US"/>
        </a:p>
      </dgm:t>
    </dgm:pt>
    <dgm:pt modelId="{B397B622-FBBF-E741-B8A5-BF1AB3ED8219}" type="sibTrans" cxnId="{86836D9D-C1EA-CC4F-9429-CC53AA9959BA}">
      <dgm:prSet/>
      <dgm:spPr/>
      <dgm:t>
        <a:bodyPr/>
        <a:lstStyle/>
        <a:p>
          <a:endParaRPr lang="en-US"/>
        </a:p>
      </dgm:t>
    </dgm:pt>
    <dgm:pt modelId="{5486CEE7-CFE1-F343-B277-CDA5D776D7EE}">
      <dgm:prSet phldrT="[Text]"/>
      <dgm:spPr/>
      <dgm:t>
        <a:bodyPr/>
        <a:lstStyle/>
        <a:p>
          <a:r>
            <a:rPr lang="en-US" dirty="0" smtClean="0"/>
            <a:t>Introductions</a:t>
          </a:r>
          <a:endParaRPr lang="en-US" dirty="0"/>
        </a:p>
      </dgm:t>
    </dgm:pt>
    <dgm:pt modelId="{518D9452-3414-D844-A34A-FA5BFD51F50C}" type="parTrans" cxnId="{24C73825-3E81-A245-9B7A-61548AFF93EF}">
      <dgm:prSet/>
      <dgm:spPr/>
      <dgm:t>
        <a:bodyPr/>
        <a:lstStyle/>
        <a:p>
          <a:endParaRPr lang="en-US"/>
        </a:p>
      </dgm:t>
    </dgm:pt>
    <dgm:pt modelId="{2DAF7006-0752-924F-9D05-E176208735C1}" type="sibTrans" cxnId="{24C73825-3E81-A245-9B7A-61548AFF93EF}">
      <dgm:prSet/>
      <dgm:spPr/>
      <dgm:t>
        <a:bodyPr/>
        <a:lstStyle/>
        <a:p>
          <a:endParaRPr lang="en-US"/>
        </a:p>
      </dgm:t>
    </dgm:pt>
    <dgm:pt modelId="{1428BD5E-1A8C-6C42-A1B5-CAEBACF9D9B8}">
      <dgm:prSet phldrT="[Text]"/>
      <dgm:spPr/>
      <dgm:t>
        <a:bodyPr/>
        <a:lstStyle/>
        <a:p>
          <a:r>
            <a:rPr lang="en-US" dirty="0" smtClean="0"/>
            <a:t>Literature Reviews</a:t>
          </a:r>
          <a:endParaRPr lang="en-US" dirty="0"/>
        </a:p>
      </dgm:t>
    </dgm:pt>
    <dgm:pt modelId="{B4EE0B83-DB17-2D4A-83EE-16D23972CFDD}" type="parTrans" cxnId="{160B059B-1BB8-8E45-BABC-7022F828A703}">
      <dgm:prSet/>
      <dgm:spPr/>
      <dgm:t>
        <a:bodyPr/>
        <a:lstStyle/>
        <a:p>
          <a:endParaRPr lang="en-US"/>
        </a:p>
      </dgm:t>
    </dgm:pt>
    <dgm:pt modelId="{E96735B3-254D-D644-9384-852D685C373D}" type="sibTrans" cxnId="{160B059B-1BB8-8E45-BABC-7022F828A703}">
      <dgm:prSet/>
      <dgm:spPr/>
      <dgm:t>
        <a:bodyPr/>
        <a:lstStyle/>
        <a:p>
          <a:endParaRPr lang="en-US"/>
        </a:p>
      </dgm:t>
    </dgm:pt>
    <dgm:pt modelId="{4405CD3B-F8C1-8749-A956-44C5392DCF76}">
      <dgm:prSet phldrT="[Text]"/>
      <dgm:spPr/>
      <dgm:t>
        <a:bodyPr/>
        <a:lstStyle/>
        <a:p>
          <a:r>
            <a:rPr lang="en-US" dirty="0" smtClean="0"/>
            <a:t>Methods</a:t>
          </a:r>
          <a:endParaRPr lang="en-US" dirty="0"/>
        </a:p>
      </dgm:t>
    </dgm:pt>
    <dgm:pt modelId="{AA887D7F-7FF3-244D-BB14-09DF61339B62}" type="parTrans" cxnId="{B54165DF-1FAC-3B4B-B5B1-8083961F14A6}">
      <dgm:prSet/>
      <dgm:spPr/>
      <dgm:t>
        <a:bodyPr/>
        <a:lstStyle/>
        <a:p>
          <a:endParaRPr lang="en-US"/>
        </a:p>
      </dgm:t>
    </dgm:pt>
    <dgm:pt modelId="{D8882AB8-F8C9-1D41-94BC-57227B3CB443}" type="sibTrans" cxnId="{B54165DF-1FAC-3B4B-B5B1-8083961F14A6}">
      <dgm:prSet/>
      <dgm:spPr/>
      <dgm:t>
        <a:bodyPr/>
        <a:lstStyle/>
        <a:p>
          <a:endParaRPr lang="en-US"/>
        </a:p>
      </dgm:t>
    </dgm:pt>
    <dgm:pt modelId="{FF29E0EA-0CE7-CF47-891F-072592546D96}">
      <dgm:prSet phldrT="[Text]"/>
      <dgm:spPr/>
      <dgm:t>
        <a:bodyPr/>
        <a:lstStyle/>
        <a:p>
          <a:r>
            <a:rPr lang="en-US" dirty="0" smtClean="0"/>
            <a:t>Results &amp; Discussion</a:t>
          </a:r>
        </a:p>
      </dgm:t>
    </dgm:pt>
    <dgm:pt modelId="{8FD06047-5DF0-874B-9D6B-F76436306753}" type="parTrans" cxnId="{79A1BD92-C464-2D4B-8A16-2C013EF60BF1}">
      <dgm:prSet/>
      <dgm:spPr/>
      <dgm:t>
        <a:bodyPr/>
        <a:lstStyle/>
        <a:p>
          <a:endParaRPr lang="en-US"/>
        </a:p>
      </dgm:t>
    </dgm:pt>
    <dgm:pt modelId="{21062C61-7E21-0843-9632-B93A3FB4BF36}" type="sibTrans" cxnId="{79A1BD92-C464-2D4B-8A16-2C013EF60BF1}">
      <dgm:prSet/>
      <dgm:spPr/>
      <dgm:t>
        <a:bodyPr/>
        <a:lstStyle/>
        <a:p>
          <a:endParaRPr lang="en-US"/>
        </a:p>
      </dgm:t>
    </dgm:pt>
    <dgm:pt modelId="{ED0713BC-C865-4940-B9CB-72463BD87747}">
      <dgm:prSet/>
      <dgm:spPr/>
      <dgm:t>
        <a:bodyPr/>
        <a:lstStyle/>
        <a:p>
          <a:r>
            <a:rPr lang="en-US" dirty="0" smtClean="0"/>
            <a:t>Conclusion</a:t>
          </a:r>
          <a:endParaRPr lang="en-US" dirty="0"/>
        </a:p>
      </dgm:t>
    </dgm:pt>
    <dgm:pt modelId="{1BD05AEE-ED9E-BF44-B061-85ED72657BC0}" type="parTrans" cxnId="{97D07898-AC10-7146-8732-76248D82A8DC}">
      <dgm:prSet/>
      <dgm:spPr/>
      <dgm:t>
        <a:bodyPr/>
        <a:lstStyle/>
        <a:p>
          <a:endParaRPr lang="en-US"/>
        </a:p>
      </dgm:t>
    </dgm:pt>
    <dgm:pt modelId="{5B8CEBAA-B8B7-E841-A8F0-06991147C777}" type="sibTrans" cxnId="{97D07898-AC10-7146-8732-76248D82A8DC}">
      <dgm:prSet/>
      <dgm:spPr/>
      <dgm:t>
        <a:bodyPr/>
        <a:lstStyle/>
        <a:p>
          <a:endParaRPr lang="en-US"/>
        </a:p>
      </dgm:t>
    </dgm:pt>
    <dgm:pt modelId="{3B251348-90AE-5A4A-8232-02C818EC732E}" type="pres">
      <dgm:prSet presAssocID="{FD369DA0-C960-4442-A263-AD0CEADA9B3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1115B5C-517E-524B-9363-114DE565A38A}" type="pres">
      <dgm:prSet presAssocID="{FD369DA0-C960-4442-A263-AD0CEADA9B30}" presName="Name1" presStyleCnt="0"/>
      <dgm:spPr/>
    </dgm:pt>
    <dgm:pt modelId="{9F81804B-0C62-1145-B880-2E335C7988AC}" type="pres">
      <dgm:prSet presAssocID="{FD369DA0-C960-4442-A263-AD0CEADA9B30}" presName="cycle" presStyleCnt="0"/>
      <dgm:spPr/>
    </dgm:pt>
    <dgm:pt modelId="{20F86D2E-3DCF-CB4C-ACFC-91C60E6C4910}" type="pres">
      <dgm:prSet presAssocID="{FD369DA0-C960-4442-A263-AD0CEADA9B30}" presName="srcNode" presStyleLbl="node1" presStyleIdx="0" presStyleCnt="7"/>
      <dgm:spPr/>
    </dgm:pt>
    <dgm:pt modelId="{A9491889-E023-E54F-8156-162B5315276A}" type="pres">
      <dgm:prSet presAssocID="{FD369DA0-C960-4442-A263-AD0CEADA9B30}" presName="conn" presStyleLbl="parChTrans1D2" presStyleIdx="0" presStyleCnt="1"/>
      <dgm:spPr/>
      <dgm:t>
        <a:bodyPr/>
        <a:lstStyle/>
        <a:p>
          <a:endParaRPr lang="en-US"/>
        </a:p>
      </dgm:t>
    </dgm:pt>
    <dgm:pt modelId="{F41A4336-6C75-4247-8610-40EC3CF67D68}" type="pres">
      <dgm:prSet presAssocID="{FD369DA0-C960-4442-A263-AD0CEADA9B30}" presName="extraNode" presStyleLbl="node1" presStyleIdx="0" presStyleCnt="7"/>
      <dgm:spPr/>
    </dgm:pt>
    <dgm:pt modelId="{DD7586BC-892F-C345-9F84-736F261CCB74}" type="pres">
      <dgm:prSet presAssocID="{FD369DA0-C960-4442-A263-AD0CEADA9B30}" presName="dstNode" presStyleLbl="node1" presStyleIdx="0" presStyleCnt="7"/>
      <dgm:spPr/>
    </dgm:pt>
    <dgm:pt modelId="{D549425D-41C4-914D-81A8-77D806067D86}" type="pres">
      <dgm:prSet presAssocID="{BDB13326-C494-F64D-8F61-382C6ECCDF7F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4553B-E674-FD43-82F1-A055A947FB3B}" type="pres">
      <dgm:prSet presAssocID="{BDB13326-C494-F64D-8F61-382C6ECCDF7F}" presName="accent_1" presStyleCnt="0"/>
      <dgm:spPr/>
    </dgm:pt>
    <dgm:pt modelId="{2470CB95-575A-C546-B8BB-1E1013A1EC0F}" type="pres">
      <dgm:prSet presAssocID="{BDB13326-C494-F64D-8F61-382C6ECCDF7F}" presName="accentRepeatNode" presStyleLbl="solidFgAcc1" presStyleIdx="0" presStyleCnt="7"/>
      <dgm:spPr/>
    </dgm:pt>
    <dgm:pt modelId="{21C15CF3-0AEB-244C-ACAD-347D5088FE34}" type="pres">
      <dgm:prSet presAssocID="{7664F306-9F9A-A943-9AD3-F7BD12493791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3A73F-4E17-A54E-8F08-8F79884859B4}" type="pres">
      <dgm:prSet presAssocID="{7664F306-9F9A-A943-9AD3-F7BD12493791}" presName="accent_2" presStyleCnt="0"/>
      <dgm:spPr/>
    </dgm:pt>
    <dgm:pt modelId="{CF89973B-FAA6-2B4B-8C03-CEC8009BC1B4}" type="pres">
      <dgm:prSet presAssocID="{7664F306-9F9A-A943-9AD3-F7BD12493791}" presName="accentRepeatNode" presStyleLbl="solidFgAcc1" presStyleIdx="1" presStyleCnt="7"/>
      <dgm:spPr/>
    </dgm:pt>
    <dgm:pt modelId="{53B62C5C-B959-554F-B2E6-A3AA0C8DD690}" type="pres">
      <dgm:prSet presAssocID="{5486CEE7-CFE1-F343-B277-CDA5D776D7EE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E9D1C-A607-4B4B-86F6-DB7EAB411E2F}" type="pres">
      <dgm:prSet presAssocID="{5486CEE7-CFE1-F343-B277-CDA5D776D7EE}" presName="accent_3" presStyleCnt="0"/>
      <dgm:spPr/>
    </dgm:pt>
    <dgm:pt modelId="{CBEC16FF-55CB-3148-98A0-0CF94F36E054}" type="pres">
      <dgm:prSet presAssocID="{5486CEE7-CFE1-F343-B277-CDA5D776D7EE}" presName="accentRepeatNode" presStyleLbl="solidFgAcc1" presStyleIdx="2" presStyleCnt="7"/>
      <dgm:spPr/>
    </dgm:pt>
    <dgm:pt modelId="{CD69DE6B-B1E9-2449-A866-D9A08EC113D3}" type="pres">
      <dgm:prSet presAssocID="{1428BD5E-1A8C-6C42-A1B5-CAEBACF9D9B8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D7B9F-15C3-A644-8885-D5B17987DC4D}" type="pres">
      <dgm:prSet presAssocID="{1428BD5E-1A8C-6C42-A1B5-CAEBACF9D9B8}" presName="accent_4" presStyleCnt="0"/>
      <dgm:spPr/>
    </dgm:pt>
    <dgm:pt modelId="{C567FF67-2005-CD42-8668-2EF99ADDCBC4}" type="pres">
      <dgm:prSet presAssocID="{1428BD5E-1A8C-6C42-A1B5-CAEBACF9D9B8}" presName="accentRepeatNode" presStyleLbl="solidFgAcc1" presStyleIdx="3" presStyleCnt="7"/>
      <dgm:spPr/>
    </dgm:pt>
    <dgm:pt modelId="{6D3F9ADB-7782-AD41-85A8-ABFA09E9CA64}" type="pres">
      <dgm:prSet presAssocID="{4405CD3B-F8C1-8749-A956-44C5392DCF76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994DF8-22B3-6747-9079-94B0DD48AD24}" type="pres">
      <dgm:prSet presAssocID="{4405CD3B-F8C1-8749-A956-44C5392DCF76}" presName="accent_5" presStyleCnt="0"/>
      <dgm:spPr/>
    </dgm:pt>
    <dgm:pt modelId="{F7E5B373-8B70-D84B-970D-8F313BDD9AEC}" type="pres">
      <dgm:prSet presAssocID="{4405CD3B-F8C1-8749-A956-44C5392DCF76}" presName="accentRepeatNode" presStyleLbl="solidFgAcc1" presStyleIdx="4" presStyleCnt="7"/>
      <dgm:spPr/>
    </dgm:pt>
    <dgm:pt modelId="{CBD28466-0A2F-1C4A-ABCD-1C73B4EDC32A}" type="pres">
      <dgm:prSet presAssocID="{FF29E0EA-0CE7-CF47-891F-072592546D96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3E38E-1FA9-5244-A231-1CF09BB5B0EF}" type="pres">
      <dgm:prSet presAssocID="{FF29E0EA-0CE7-CF47-891F-072592546D96}" presName="accent_6" presStyleCnt="0"/>
      <dgm:spPr/>
    </dgm:pt>
    <dgm:pt modelId="{66F71807-7138-BE46-9E32-091870A6FEE6}" type="pres">
      <dgm:prSet presAssocID="{FF29E0EA-0CE7-CF47-891F-072592546D96}" presName="accentRepeatNode" presStyleLbl="solidFgAcc1" presStyleIdx="5" presStyleCnt="7"/>
      <dgm:spPr/>
    </dgm:pt>
    <dgm:pt modelId="{E18F6FA2-FC1F-934C-A36A-892E74270D5F}" type="pres">
      <dgm:prSet presAssocID="{ED0713BC-C865-4940-B9CB-72463BD87747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B5F449-BC99-F442-8777-8135E162338A}" type="pres">
      <dgm:prSet presAssocID="{ED0713BC-C865-4940-B9CB-72463BD87747}" presName="accent_7" presStyleCnt="0"/>
      <dgm:spPr/>
    </dgm:pt>
    <dgm:pt modelId="{75581658-2B9F-8A4B-9AEB-21941524F515}" type="pres">
      <dgm:prSet presAssocID="{ED0713BC-C865-4940-B9CB-72463BD87747}" presName="accentRepeatNode" presStyleLbl="solidFgAcc1" presStyleIdx="6" presStyleCnt="7"/>
      <dgm:spPr/>
    </dgm:pt>
  </dgm:ptLst>
  <dgm:cxnLst>
    <dgm:cxn modelId="{D571A7DB-C0CF-1E47-8CB2-38597C4B0CC8}" type="presOf" srcId="{1428BD5E-1A8C-6C42-A1B5-CAEBACF9D9B8}" destId="{CD69DE6B-B1E9-2449-A866-D9A08EC113D3}" srcOrd="0" destOrd="0" presId="urn:microsoft.com/office/officeart/2008/layout/VerticalCurvedList"/>
    <dgm:cxn modelId="{79A1BD92-C464-2D4B-8A16-2C013EF60BF1}" srcId="{FD369DA0-C960-4442-A263-AD0CEADA9B30}" destId="{FF29E0EA-0CE7-CF47-891F-072592546D96}" srcOrd="5" destOrd="0" parTransId="{8FD06047-5DF0-874B-9D6B-F76436306753}" sibTransId="{21062C61-7E21-0843-9632-B93A3FB4BF36}"/>
    <dgm:cxn modelId="{1BBCA7D7-3058-344C-9F88-08E03D4B2D02}" type="presOf" srcId="{BDB13326-C494-F64D-8F61-382C6ECCDF7F}" destId="{D549425D-41C4-914D-81A8-77D806067D86}" srcOrd="0" destOrd="0" presId="urn:microsoft.com/office/officeart/2008/layout/VerticalCurvedList"/>
    <dgm:cxn modelId="{0E730E65-4A3E-E94A-BBC3-5B086C74F696}" type="presOf" srcId="{7664F306-9F9A-A943-9AD3-F7BD12493791}" destId="{21C15CF3-0AEB-244C-ACAD-347D5088FE34}" srcOrd="0" destOrd="0" presId="urn:microsoft.com/office/officeart/2008/layout/VerticalCurvedList"/>
    <dgm:cxn modelId="{86836D9D-C1EA-CC4F-9429-CC53AA9959BA}" srcId="{FD369DA0-C960-4442-A263-AD0CEADA9B30}" destId="{7664F306-9F9A-A943-9AD3-F7BD12493791}" srcOrd="1" destOrd="0" parTransId="{5117D69A-7E4E-B048-8AAC-5CAD0545F68D}" sibTransId="{B397B622-FBBF-E741-B8A5-BF1AB3ED8219}"/>
    <dgm:cxn modelId="{24C73825-3E81-A245-9B7A-61548AFF93EF}" srcId="{FD369DA0-C960-4442-A263-AD0CEADA9B30}" destId="{5486CEE7-CFE1-F343-B277-CDA5D776D7EE}" srcOrd="2" destOrd="0" parTransId="{518D9452-3414-D844-A34A-FA5BFD51F50C}" sibTransId="{2DAF7006-0752-924F-9D05-E176208735C1}"/>
    <dgm:cxn modelId="{8308ECD3-9860-1641-9A27-702DCD969B3A}" type="presOf" srcId="{4C79C387-44C1-7549-964D-FD9FF50E9962}" destId="{A9491889-E023-E54F-8156-162B5315276A}" srcOrd="0" destOrd="0" presId="urn:microsoft.com/office/officeart/2008/layout/VerticalCurvedList"/>
    <dgm:cxn modelId="{726EC86B-FEF8-7E41-A73A-9C8216F0A09D}" type="presOf" srcId="{5486CEE7-CFE1-F343-B277-CDA5D776D7EE}" destId="{53B62C5C-B959-554F-B2E6-A3AA0C8DD690}" srcOrd="0" destOrd="0" presId="urn:microsoft.com/office/officeart/2008/layout/VerticalCurvedList"/>
    <dgm:cxn modelId="{89D8643B-2971-9F47-8EB0-C1221D718754}" type="presOf" srcId="{FD369DA0-C960-4442-A263-AD0CEADA9B30}" destId="{3B251348-90AE-5A4A-8232-02C818EC732E}" srcOrd="0" destOrd="0" presId="urn:microsoft.com/office/officeart/2008/layout/VerticalCurvedList"/>
    <dgm:cxn modelId="{F8DC1662-1924-D84B-B13F-6A86FB2F2235}" type="presOf" srcId="{FF29E0EA-0CE7-CF47-891F-072592546D96}" destId="{CBD28466-0A2F-1C4A-ABCD-1C73B4EDC32A}" srcOrd="0" destOrd="0" presId="urn:microsoft.com/office/officeart/2008/layout/VerticalCurvedList"/>
    <dgm:cxn modelId="{160B059B-1BB8-8E45-BABC-7022F828A703}" srcId="{FD369DA0-C960-4442-A263-AD0CEADA9B30}" destId="{1428BD5E-1A8C-6C42-A1B5-CAEBACF9D9B8}" srcOrd="3" destOrd="0" parTransId="{B4EE0B83-DB17-2D4A-83EE-16D23972CFDD}" sibTransId="{E96735B3-254D-D644-9384-852D685C373D}"/>
    <dgm:cxn modelId="{3CEBC7E2-EB9E-9941-9A63-8A610CEE9709}" type="presOf" srcId="{4405CD3B-F8C1-8749-A956-44C5392DCF76}" destId="{6D3F9ADB-7782-AD41-85A8-ABFA09E9CA64}" srcOrd="0" destOrd="0" presId="urn:microsoft.com/office/officeart/2008/layout/VerticalCurvedList"/>
    <dgm:cxn modelId="{0415371E-9D06-6348-9FF5-D055B25F8ECA}" srcId="{FD369DA0-C960-4442-A263-AD0CEADA9B30}" destId="{BDB13326-C494-F64D-8F61-382C6ECCDF7F}" srcOrd="0" destOrd="0" parTransId="{5199E450-F9D3-C74C-BD5C-E4793FF99E0E}" sibTransId="{4C79C387-44C1-7549-964D-FD9FF50E9962}"/>
    <dgm:cxn modelId="{B54165DF-1FAC-3B4B-B5B1-8083961F14A6}" srcId="{FD369DA0-C960-4442-A263-AD0CEADA9B30}" destId="{4405CD3B-F8C1-8749-A956-44C5392DCF76}" srcOrd="4" destOrd="0" parTransId="{AA887D7F-7FF3-244D-BB14-09DF61339B62}" sibTransId="{D8882AB8-F8C9-1D41-94BC-57227B3CB443}"/>
    <dgm:cxn modelId="{97D07898-AC10-7146-8732-76248D82A8DC}" srcId="{FD369DA0-C960-4442-A263-AD0CEADA9B30}" destId="{ED0713BC-C865-4940-B9CB-72463BD87747}" srcOrd="6" destOrd="0" parTransId="{1BD05AEE-ED9E-BF44-B061-85ED72657BC0}" sibTransId="{5B8CEBAA-B8B7-E841-A8F0-06991147C777}"/>
    <dgm:cxn modelId="{C5C63FFB-7FF5-4042-96D2-303A4AF93F2E}" type="presOf" srcId="{ED0713BC-C865-4940-B9CB-72463BD87747}" destId="{E18F6FA2-FC1F-934C-A36A-892E74270D5F}" srcOrd="0" destOrd="0" presId="urn:microsoft.com/office/officeart/2008/layout/VerticalCurvedList"/>
    <dgm:cxn modelId="{D3BB53A0-11B2-E848-A448-642EE01D6A90}" type="presParOf" srcId="{3B251348-90AE-5A4A-8232-02C818EC732E}" destId="{11115B5C-517E-524B-9363-114DE565A38A}" srcOrd="0" destOrd="0" presId="urn:microsoft.com/office/officeart/2008/layout/VerticalCurvedList"/>
    <dgm:cxn modelId="{641C76D1-3A7D-AA47-B7EE-FD811BCF2A00}" type="presParOf" srcId="{11115B5C-517E-524B-9363-114DE565A38A}" destId="{9F81804B-0C62-1145-B880-2E335C7988AC}" srcOrd="0" destOrd="0" presId="urn:microsoft.com/office/officeart/2008/layout/VerticalCurvedList"/>
    <dgm:cxn modelId="{B6BDDBC4-5190-B247-8A65-8C2D983224D0}" type="presParOf" srcId="{9F81804B-0C62-1145-B880-2E335C7988AC}" destId="{20F86D2E-3DCF-CB4C-ACFC-91C60E6C4910}" srcOrd="0" destOrd="0" presId="urn:microsoft.com/office/officeart/2008/layout/VerticalCurvedList"/>
    <dgm:cxn modelId="{F09C7225-55C7-184C-AF3E-15780618B47D}" type="presParOf" srcId="{9F81804B-0C62-1145-B880-2E335C7988AC}" destId="{A9491889-E023-E54F-8156-162B5315276A}" srcOrd="1" destOrd="0" presId="urn:microsoft.com/office/officeart/2008/layout/VerticalCurvedList"/>
    <dgm:cxn modelId="{3CBE82A6-FB7A-8741-89CC-443BB1B8AC62}" type="presParOf" srcId="{9F81804B-0C62-1145-B880-2E335C7988AC}" destId="{F41A4336-6C75-4247-8610-40EC3CF67D68}" srcOrd="2" destOrd="0" presId="urn:microsoft.com/office/officeart/2008/layout/VerticalCurvedList"/>
    <dgm:cxn modelId="{2108DFDC-E0F6-2146-851F-5DEE49FA2916}" type="presParOf" srcId="{9F81804B-0C62-1145-B880-2E335C7988AC}" destId="{DD7586BC-892F-C345-9F84-736F261CCB74}" srcOrd="3" destOrd="0" presId="urn:microsoft.com/office/officeart/2008/layout/VerticalCurvedList"/>
    <dgm:cxn modelId="{AC75D812-861F-494B-BB4E-4DBD950D798B}" type="presParOf" srcId="{11115B5C-517E-524B-9363-114DE565A38A}" destId="{D549425D-41C4-914D-81A8-77D806067D86}" srcOrd="1" destOrd="0" presId="urn:microsoft.com/office/officeart/2008/layout/VerticalCurvedList"/>
    <dgm:cxn modelId="{4CEB5B05-371C-2644-B554-37C236C376A4}" type="presParOf" srcId="{11115B5C-517E-524B-9363-114DE565A38A}" destId="{9944553B-E674-FD43-82F1-A055A947FB3B}" srcOrd="2" destOrd="0" presId="urn:microsoft.com/office/officeart/2008/layout/VerticalCurvedList"/>
    <dgm:cxn modelId="{02883CC8-0C84-1840-85DF-2E35B78AE203}" type="presParOf" srcId="{9944553B-E674-FD43-82F1-A055A947FB3B}" destId="{2470CB95-575A-C546-B8BB-1E1013A1EC0F}" srcOrd="0" destOrd="0" presId="urn:microsoft.com/office/officeart/2008/layout/VerticalCurvedList"/>
    <dgm:cxn modelId="{EE2E9D7E-FE27-634D-BE67-F97F4230DFFD}" type="presParOf" srcId="{11115B5C-517E-524B-9363-114DE565A38A}" destId="{21C15CF3-0AEB-244C-ACAD-347D5088FE34}" srcOrd="3" destOrd="0" presId="urn:microsoft.com/office/officeart/2008/layout/VerticalCurvedList"/>
    <dgm:cxn modelId="{C94A8CC9-E6D3-D645-85F5-565B2580E095}" type="presParOf" srcId="{11115B5C-517E-524B-9363-114DE565A38A}" destId="{EF43A73F-4E17-A54E-8F08-8F79884859B4}" srcOrd="4" destOrd="0" presId="urn:microsoft.com/office/officeart/2008/layout/VerticalCurvedList"/>
    <dgm:cxn modelId="{B5109166-A78B-8B48-B59A-273FDD023B36}" type="presParOf" srcId="{EF43A73F-4E17-A54E-8F08-8F79884859B4}" destId="{CF89973B-FAA6-2B4B-8C03-CEC8009BC1B4}" srcOrd="0" destOrd="0" presId="urn:microsoft.com/office/officeart/2008/layout/VerticalCurvedList"/>
    <dgm:cxn modelId="{41457C1E-463A-C44F-B5CC-774864041411}" type="presParOf" srcId="{11115B5C-517E-524B-9363-114DE565A38A}" destId="{53B62C5C-B959-554F-B2E6-A3AA0C8DD690}" srcOrd="5" destOrd="0" presId="urn:microsoft.com/office/officeart/2008/layout/VerticalCurvedList"/>
    <dgm:cxn modelId="{03BAB9A1-832E-B046-B3D6-C26C2F36FAD3}" type="presParOf" srcId="{11115B5C-517E-524B-9363-114DE565A38A}" destId="{2D4E9D1C-A607-4B4B-86F6-DB7EAB411E2F}" srcOrd="6" destOrd="0" presId="urn:microsoft.com/office/officeart/2008/layout/VerticalCurvedList"/>
    <dgm:cxn modelId="{E49B3C84-5D49-0746-9D02-2F507A131DE4}" type="presParOf" srcId="{2D4E9D1C-A607-4B4B-86F6-DB7EAB411E2F}" destId="{CBEC16FF-55CB-3148-98A0-0CF94F36E054}" srcOrd="0" destOrd="0" presId="urn:microsoft.com/office/officeart/2008/layout/VerticalCurvedList"/>
    <dgm:cxn modelId="{E0505A07-A748-4744-8915-6CC1EB5DF708}" type="presParOf" srcId="{11115B5C-517E-524B-9363-114DE565A38A}" destId="{CD69DE6B-B1E9-2449-A866-D9A08EC113D3}" srcOrd="7" destOrd="0" presId="urn:microsoft.com/office/officeart/2008/layout/VerticalCurvedList"/>
    <dgm:cxn modelId="{FA59278F-FE95-204E-9154-E2D7A377E280}" type="presParOf" srcId="{11115B5C-517E-524B-9363-114DE565A38A}" destId="{236D7B9F-15C3-A644-8885-D5B17987DC4D}" srcOrd="8" destOrd="0" presId="urn:microsoft.com/office/officeart/2008/layout/VerticalCurvedList"/>
    <dgm:cxn modelId="{9AD05C24-B863-7B46-B2DB-0799535E31A4}" type="presParOf" srcId="{236D7B9F-15C3-A644-8885-D5B17987DC4D}" destId="{C567FF67-2005-CD42-8668-2EF99ADDCBC4}" srcOrd="0" destOrd="0" presId="urn:microsoft.com/office/officeart/2008/layout/VerticalCurvedList"/>
    <dgm:cxn modelId="{8CA65AD1-B7DC-854F-8923-551473C45675}" type="presParOf" srcId="{11115B5C-517E-524B-9363-114DE565A38A}" destId="{6D3F9ADB-7782-AD41-85A8-ABFA09E9CA64}" srcOrd="9" destOrd="0" presId="urn:microsoft.com/office/officeart/2008/layout/VerticalCurvedList"/>
    <dgm:cxn modelId="{F139434D-37EB-CF46-80AC-032C98EC0E4C}" type="presParOf" srcId="{11115B5C-517E-524B-9363-114DE565A38A}" destId="{24994DF8-22B3-6747-9079-94B0DD48AD24}" srcOrd="10" destOrd="0" presId="urn:microsoft.com/office/officeart/2008/layout/VerticalCurvedList"/>
    <dgm:cxn modelId="{F7EE90F7-D9A5-A942-940F-408BD97F76C5}" type="presParOf" srcId="{24994DF8-22B3-6747-9079-94B0DD48AD24}" destId="{F7E5B373-8B70-D84B-970D-8F313BDD9AEC}" srcOrd="0" destOrd="0" presId="urn:microsoft.com/office/officeart/2008/layout/VerticalCurvedList"/>
    <dgm:cxn modelId="{E644EA7F-B5BD-704E-AAD9-64F8CDD606D2}" type="presParOf" srcId="{11115B5C-517E-524B-9363-114DE565A38A}" destId="{CBD28466-0A2F-1C4A-ABCD-1C73B4EDC32A}" srcOrd="11" destOrd="0" presId="urn:microsoft.com/office/officeart/2008/layout/VerticalCurvedList"/>
    <dgm:cxn modelId="{63A9F442-1D70-7D4D-BC29-C52B7D587ABE}" type="presParOf" srcId="{11115B5C-517E-524B-9363-114DE565A38A}" destId="{3E63E38E-1FA9-5244-A231-1CF09BB5B0EF}" srcOrd="12" destOrd="0" presId="urn:microsoft.com/office/officeart/2008/layout/VerticalCurvedList"/>
    <dgm:cxn modelId="{F53D7B7A-1F2C-1948-A2FD-68FC83AE4A1B}" type="presParOf" srcId="{3E63E38E-1FA9-5244-A231-1CF09BB5B0EF}" destId="{66F71807-7138-BE46-9E32-091870A6FEE6}" srcOrd="0" destOrd="0" presId="urn:microsoft.com/office/officeart/2008/layout/VerticalCurvedList"/>
    <dgm:cxn modelId="{AFCE6ECD-09A7-1A48-9FA1-567FB0BA4BE8}" type="presParOf" srcId="{11115B5C-517E-524B-9363-114DE565A38A}" destId="{E18F6FA2-FC1F-934C-A36A-892E74270D5F}" srcOrd="13" destOrd="0" presId="urn:microsoft.com/office/officeart/2008/layout/VerticalCurvedList"/>
    <dgm:cxn modelId="{F70002D4-9C77-B242-A71E-1E052439E8DC}" type="presParOf" srcId="{11115B5C-517E-524B-9363-114DE565A38A}" destId="{BAB5F449-BC99-F442-8777-8135E162338A}" srcOrd="14" destOrd="0" presId="urn:microsoft.com/office/officeart/2008/layout/VerticalCurvedList"/>
    <dgm:cxn modelId="{ABD3092F-C72F-9F4E-A267-8C06B6D748DA}" type="presParOf" srcId="{BAB5F449-BC99-F442-8777-8135E162338A}" destId="{75581658-2B9F-8A4B-9AEB-21941524F51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491889-E023-E54F-8156-162B5315276A}">
      <dsp:nvSpPr>
        <dsp:cNvPr id="0" name=""/>
        <dsp:cNvSpPr/>
      </dsp:nvSpPr>
      <dsp:spPr>
        <a:xfrm>
          <a:off x="-5237178" y="-802490"/>
          <a:ext cx="6239229" cy="6239229"/>
        </a:xfrm>
        <a:prstGeom prst="blockArc">
          <a:avLst>
            <a:gd name="adj1" fmla="val 18900000"/>
            <a:gd name="adj2" fmla="val 2700000"/>
            <a:gd name="adj3" fmla="val 346"/>
          </a:avLst>
        </a:pr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49425D-41C4-914D-81A8-77D806067D86}">
      <dsp:nvSpPr>
        <dsp:cNvPr id="0" name=""/>
        <dsp:cNvSpPr/>
      </dsp:nvSpPr>
      <dsp:spPr>
        <a:xfrm>
          <a:off x="325092" y="210672"/>
          <a:ext cx="6711671" cy="42116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9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Titles</a:t>
          </a:r>
          <a:endParaRPr lang="en-US" sz="2300" kern="1200" dirty="0"/>
        </a:p>
      </dsp:txBody>
      <dsp:txXfrm>
        <a:off x="325092" y="210672"/>
        <a:ext cx="6711671" cy="421160"/>
      </dsp:txXfrm>
    </dsp:sp>
    <dsp:sp modelId="{2470CB95-575A-C546-B8BB-1E1013A1EC0F}">
      <dsp:nvSpPr>
        <dsp:cNvPr id="0" name=""/>
        <dsp:cNvSpPr/>
      </dsp:nvSpPr>
      <dsp:spPr>
        <a:xfrm>
          <a:off x="61867" y="158027"/>
          <a:ext cx="526450" cy="5264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15CF3-0AEB-244C-ACAD-347D5088FE34}">
      <dsp:nvSpPr>
        <dsp:cNvPr id="0" name=""/>
        <dsp:cNvSpPr/>
      </dsp:nvSpPr>
      <dsp:spPr>
        <a:xfrm>
          <a:off x="706491" y="842784"/>
          <a:ext cx="6330272" cy="421160"/>
        </a:xfrm>
        <a:prstGeom prst="rect">
          <a:avLst/>
        </a:prstGeom>
        <a:gradFill rotWithShape="0">
          <a:gsLst>
            <a:gs pos="0">
              <a:schemeClr val="accent4">
                <a:hueOff val="-744129"/>
                <a:satOff val="4483"/>
                <a:lumOff val="35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744129"/>
                <a:satOff val="4483"/>
                <a:lumOff val="35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9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Abstracts</a:t>
          </a:r>
          <a:endParaRPr lang="en-US" sz="2300" kern="1200" dirty="0"/>
        </a:p>
      </dsp:txBody>
      <dsp:txXfrm>
        <a:off x="706491" y="842784"/>
        <a:ext cx="6330272" cy="421160"/>
      </dsp:txXfrm>
    </dsp:sp>
    <dsp:sp modelId="{CF89973B-FAA6-2B4B-8C03-CEC8009BC1B4}">
      <dsp:nvSpPr>
        <dsp:cNvPr id="0" name=""/>
        <dsp:cNvSpPr/>
      </dsp:nvSpPr>
      <dsp:spPr>
        <a:xfrm>
          <a:off x="443265" y="790139"/>
          <a:ext cx="526450" cy="5264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744129"/>
              <a:satOff val="4483"/>
              <a:lumOff val="35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B62C5C-B959-554F-B2E6-A3AA0C8DD690}">
      <dsp:nvSpPr>
        <dsp:cNvPr id="0" name=""/>
        <dsp:cNvSpPr/>
      </dsp:nvSpPr>
      <dsp:spPr>
        <a:xfrm>
          <a:off x="915495" y="1474432"/>
          <a:ext cx="6121268" cy="421160"/>
        </a:xfrm>
        <a:prstGeom prst="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9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Introductions</a:t>
          </a:r>
          <a:endParaRPr lang="en-US" sz="2300" kern="1200" dirty="0"/>
        </a:p>
      </dsp:txBody>
      <dsp:txXfrm>
        <a:off x="915495" y="1474432"/>
        <a:ext cx="6121268" cy="421160"/>
      </dsp:txXfrm>
    </dsp:sp>
    <dsp:sp modelId="{CBEC16FF-55CB-3148-98A0-0CF94F36E054}">
      <dsp:nvSpPr>
        <dsp:cNvPr id="0" name=""/>
        <dsp:cNvSpPr/>
      </dsp:nvSpPr>
      <dsp:spPr>
        <a:xfrm>
          <a:off x="652270" y="1421787"/>
          <a:ext cx="526450" cy="5264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69DE6B-B1E9-2449-A866-D9A08EC113D3}">
      <dsp:nvSpPr>
        <dsp:cNvPr id="0" name=""/>
        <dsp:cNvSpPr/>
      </dsp:nvSpPr>
      <dsp:spPr>
        <a:xfrm>
          <a:off x="982228" y="2106543"/>
          <a:ext cx="6054534" cy="421160"/>
        </a:xfrm>
        <a:prstGeom prst="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9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Literature Reviews</a:t>
          </a:r>
          <a:endParaRPr lang="en-US" sz="2300" kern="1200" dirty="0"/>
        </a:p>
      </dsp:txBody>
      <dsp:txXfrm>
        <a:off x="982228" y="2106543"/>
        <a:ext cx="6054534" cy="421160"/>
      </dsp:txXfrm>
    </dsp:sp>
    <dsp:sp modelId="{C567FF67-2005-CD42-8668-2EF99ADDCBC4}">
      <dsp:nvSpPr>
        <dsp:cNvPr id="0" name=""/>
        <dsp:cNvSpPr/>
      </dsp:nvSpPr>
      <dsp:spPr>
        <a:xfrm>
          <a:off x="719003" y="2053898"/>
          <a:ext cx="526450" cy="5264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6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F9ADB-7782-AD41-85A8-ABFA09E9CA64}">
      <dsp:nvSpPr>
        <dsp:cNvPr id="0" name=""/>
        <dsp:cNvSpPr/>
      </dsp:nvSpPr>
      <dsp:spPr>
        <a:xfrm>
          <a:off x="915495" y="2738655"/>
          <a:ext cx="6121268" cy="421160"/>
        </a:xfrm>
        <a:prstGeom prst="rect">
          <a:avLst/>
        </a:prstGeom>
        <a:gradFill rotWithShape="0">
          <a:gsLst>
            <a:gs pos="0">
              <a:schemeClr val="accent4">
                <a:hueOff val="-2976514"/>
                <a:satOff val="17933"/>
                <a:lumOff val="143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976514"/>
                <a:satOff val="17933"/>
                <a:lumOff val="143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9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Methods</a:t>
          </a:r>
          <a:endParaRPr lang="en-US" sz="2300" kern="1200" dirty="0"/>
        </a:p>
      </dsp:txBody>
      <dsp:txXfrm>
        <a:off x="915495" y="2738655"/>
        <a:ext cx="6121268" cy="421160"/>
      </dsp:txXfrm>
    </dsp:sp>
    <dsp:sp modelId="{F7E5B373-8B70-D84B-970D-8F313BDD9AEC}">
      <dsp:nvSpPr>
        <dsp:cNvPr id="0" name=""/>
        <dsp:cNvSpPr/>
      </dsp:nvSpPr>
      <dsp:spPr>
        <a:xfrm>
          <a:off x="652270" y="2686010"/>
          <a:ext cx="526450" cy="5264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4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D28466-0A2F-1C4A-ABCD-1C73B4EDC32A}">
      <dsp:nvSpPr>
        <dsp:cNvPr id="0" name=""/>
        <dsp:cNvSpPr/>
      </dsp:nvSpPr>
      <dsp:spPr>
        <a:xfrm>
          <a:off x="706491" y="3370303"/>
          <a:ext cx="6330272" cy="421160"/>
        </a:xfrm>
        <a:prstGeom prst="rect">
          <a:avLst/>
        </a:prstGeom>
        <a:gradFill rotWithShape="0">
          <a:gsLst>
            <a:gs pos="0">
              <a:schemeClr val="accent4">
                <a:hueOff val="-3720643"/>
                <a:satOff val="22416"/>
                <a:lumOff val="179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3720643"/>
                <a:satOff val="22416"/>
                <a:lumOff val="179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9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Results &amp; Discussion</a:t>
          </a:r>
        </a:p>
      </dsp:txBody>
      <dsp:txXfrm>
        <a:off x="706491" y="3370303"/>
        <a:ext cx="6330272" cy="421160"/>
      </dsp:txXfrm>
    </dsp:sp>
    <dsp:sp modelId="{66F71807-7138-BE46-9E32-091870A6FEE6}">
      <dsp:nvSpPr>
        <dsp:cNvPr id="0" name=""/>
        <dsp:cNvSpPr/>
      </dsp:nvSpPr>
      <dsp:spPr>
        <a:xfrm>
          <a:off x="443265" y="3317658"/>
          <a:ext cx="526450" cy="5264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720643"/>
              <a:satOff val="22416"/>
              <a:lumOff val="179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8F6FA2-FC1F-934C-A36A-892E74270D5F}">
      <dsp:nvSpPr>
        <dsp:cNvPr id="0" name=""/>
        <dsp:cNvSpPr/>
      </dsp:nvSpPr>
      <dsp:spPr>
        <a:xfrm>
          <a:off x="325092" y="4002414"/>
          <a:ext cx="6711671" cy="421160"/>
        </a:xfrm>
        <a:prstGeom prst="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429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Conclusion</a:t>
          </a:r>
          <a:endParaRPr lang="en-US" sz="2300" kern="1200" dirty="0"/>
        </a:p>
      </dsp:txBody>
      <dsp:txXfrm>
        <a:off x="325092" y="4002414"/>
        <a:ext cx="6711671" cy="421160"/>
      </dsp:txXfrm>
    </dsp:sp>
    <dsp:sp modelId="{75581658-2B9F-8A4B-9AEB-21941524F515}">
      <dsp:nvSpPr>
        <dsp:cNvPr id="0" name=""/>
        <dsp:cNvSpPr/>
      </dsp:nvSpPr>
      <dsp:spPr>
        <a:xfrm>
          <a:off x="61867" y="3949769"/>
          <a:ext cx="526450" cy="5264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8391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1" name="Google Shape;13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7" name="Google Shape;14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5" name="Google Shape;17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3" cy="6857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C:\Users\arsil\Desktop\Smartcreative.jpg"/>
          <p:cNvPicPr preferRelativeResize="0"/>
          <p:nvPr/>
        </p:nvPicPr>
        <p:blipFill rotWithShape="1">
          <a:blip r:embed="rId3">
            <a:alphaModFix/>
          </a:blip>
          <a:srcRect l="1051" r="800" b="504"/>
          <a:stretch/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3200400" y="3725863"/>
            <a:ext cx="56388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SESSION 3</a:t>
            </a:r>
            <a:endParaRPr sz="24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WRITING A </a:t>
            </a:r>
            <a:r>
              <a:rPr lang="en-GB" sz="24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RESEARCH REPORT </a:t>
            </a:r>
            <a:endParaRPr sz="24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lt1"/>
                </a:solidFill>
              </a:rPr>
              <a:t>SRI LESTARI, MA</a:t>
            </a:r>
            <a:endParaRPr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lt1"/>
                </a:solidFill>
              </a:rPr>
              <a:t>ENGLISH EDUCATION DEPARTMENT</a:t>
            </a:r>
            <a:endParaRPr sz="12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639"/>
            <a:ext cx="8229600" cy="1056691"/>
          </a:xfrm>
        </p:spPr>
        <p:txBody>
          <a:bodyPr/>
          <a:lstStyle/>
          <a:p>
            <a:r>
              <a:rPr lang="en-US" dirty="0" smtClean="0"/>
              <a:t>METHODS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describe the materials you used </a:t>
            </a:r>
            <a:r>
              <a:rPr lang="en-US" dirty="0" smtClean="0"/>
              <a:t>in your </a:t>
            </a:r>
            <a:r>
              <a:rPr lang="en-US" dirty="0"/>
              <a:t>experiments and/or the methods you used to carry out your research, in a </a:t>
            </a:r>
            <a:r>
              <a:rPr lang="en-US" dirty="0" smtClean="0"/>
              <a:t>way that is sufficiently </a:t>
            </a:r>
            <a:r>
              <a:rPr lang="en-US" dirty="0"/>
              <a:t>detailed to enable others in your field to easily follow </a:t>
            </a:r>
            <a:r>
              <a:rPr lang="en-US" dirty="0" smtClean="0"/>
              <a:t>your method </a:t>
            </a:r>
            <a:r>
              <a:rPr lang="en-US" dirty="0"/>
              <a:t>and, </a:t>
            </a:r>
            <a:r>
              <a:rPr lang="en-US" dirty="0" smtClean="0"/>
              <a:t>if desired</a:t>
            </a:r>
            <a:r>
              <a:rPr lang="en-US" dirty="0"/>
              <a:t>, even replicate your </a:t>
            </a:r>
            <a:r>
              <a:rPr lang="en-US" dirty="0" smtClean="0"/>
              <a:t>work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1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142"/>
            <a:ext cx="8229600" cy="1143000"/>
          </a:xfrm>
        </p:spPr>
        <p:txBody>
          <a:bodyPr/>
          <a:lstStyle/>
          <a:p>
            <a:r>
              <a:rPr lang="en-US" smtClean="0"/>
              <a:t>METHODS STRUCTURE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400" dirty="0"/>
              <a:t>What / Who did I study? What hypotheses was I testing?</a:t>
            </a:r>
          </a:p>
          <a:p>
            <a:r>
              <a:rPr lang="en-US" sz="2400" dirty="0" smtClean="0"/>
              <a:t>Where </a:t>
            </a:r>
            <a:r>
              <a:rPr lang="en-US" sz="2400" dirty="0"/>
              <a:t>did I carry out this study and what characteristics did this location have?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did I design my experiment / sampling and what assumptions did I make?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variable was I measuring and why?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did I handle / house / treat my </a:t>
            </a:r>
            <a:r>
              <a:rPr lang="en-US" sz="2400" dirty="0" smtClean="0"/>
              <a:t>materials / </a:t>
            </a:r>
            <a:r>
              <a:rPr lang="en-US" sz="2400" dirty="0"/>
              <a:t>subjects? What kind of care / </a:t>
            </a:r>
            <a:r>
              <a:rPr lang="en-US" sz="2400" dirty="0" smtClean="0"/>
              <a:t>precautions were </a:t>
            </a:r>
            <a:r>
              <a:rPr lang="en-US" sz="2400" dirty="0"/>
              <a:t>taken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equipment did I use (plus modifications) and where did this equipment come from (vendor source)?</a:t>
            </a:r>
          </a:p>
          <a:p>
            <a:r>
              <a:rPr lang="en-US" sz="2400" dirty="0"/>
              <a:t>What protocol did I use for collecting my data?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205"/>
            <a:ext cx="8229600" cy="1143000"/>
          </a:xfrm>
        </p:spPr>
        <p:txBody>
          <a:bodyPr/>
          <a:lstStyle/>
          <a:p>
            <a:r>
              <a:rPr lang="en-US" dirty="0" smtClean="0"/>
              <a:t>METHODS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How </a:t>
            </a:r>
            <a:r>
              <a:rPr lang="en-US" sz="2800" dirty="0"/>
              <a:t>did I analyze the data? </a:t>
            </a:r>
            <a:r>
              <a:rPr lang="en-US" sz="2800" dirty="0" smtClean="0"/>
              <a:t>Do I need Statistical procedures</a:t>
            </a:r>
            <a:r>
              <a:rPr lang="en-US" sz="2800" dirty="0"/>
              <a:t>? Mathematical </a:t>
            </a:r>
            <a:r>
              <a:rPr lang="en-US" sz="2800" dirty="0" smtClean="0"/>
              <a:t>equations? Software</a:t>
            </a:r>
            <a:r>
              <a:rPr lang="en-US" sz="2800" dirty="0"/>
              <a:t>?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probability did I use to </a:t>
            </a:r>
            <a:r>
              <a:rPr lang="en-US" sz="2800" dirty="0" smtClean="0"/>
              <a:t>decide significance</a:t>
            </a:r>
            <a:r>
              <a:rPr lang="en-US" sz="2800" dirty="0"/>
              <a:t>?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references to the literature could I give to save </a:t>
            </a:r>
            <a:r>
              <a:rPr lang="en-US" sz="2800" dirty="0" smtClean="0"/>
              <a:t>me having </a:t>
            </a:r>
            <a:r>
              <a:rPr lang="en-US" sz="2800" dirty="0"/>
              <a:t>to describe something </a:t>
            </a:r>
            <a:r>
              <a:rPr lang="en-US" sz="2800" dirty="0" smtClean="0"/>
              <a:t>in detail</a:t>
            </a:r>
            <a:r>
              <a:rPr lang="en-US" sz="2800" dirty="0"/>
              <a:t>?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difficulties did I encounter?</a:t>
            </a:r>
          </a:p>
          <a:p>
            <a:r>
              <a:rPr lang="en-US" sz="2800" dirty="0" smtClean="0"/>
              <a:t>How </a:t>
            </a:r>
            <a:r>
              <a:rPr lang="en-US" sz="2800" dirty="0"/>
              <a:t>does my methodology compare with previously reported methods, and what </a:t>
            </a:r>
            <a:r>
              <a:rPr lang="en-US" sz="2800" dirty="0" smtClean="0"/>
              <a:t>significant advances </a:t>
            </a:r>
            <a:r>
              <a:rPr lang="en-US" sz="2800" dirty="0"/>
              <a:t>does it make?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248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520"/>
            <a:ext cx="8229600" cy="1143000"/>
          </a:xfrm>
        </p:spPr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c</a:t>
            </a:r>
            <a:r>
              <a:rPr lang="en-US" dirty="0" smtClean="0"/>
              <a:t>an be separated or integrated with </a:t>
            </a:r>
            <a:r>
              <a:rPr lang="en-US" b="1" dirty="0" smtClean="0"/>
              <a:t>Discussion</a:t>
            </a:r>
            <a:r>
              <a:rPr lang="en-US" dirty="0" smtClean="0"/>
              <a:t> section.</a:t>
            </a:r>
            <a:endParaRPr lang="en-US" dirty="0"/>
          </a:p>
          <a:p>
            <a:r>
              <a:rPr lang="en-US" dirty="0"/>
              <a:t>to decide what results are representative, and then to </a:t>
            </a:r>
            <a:r>
              <a:rPr lang="en-US" dirty="0" smtClean="0"/>
              <a:t>organize them </a:t>
            </a:r>
            <a:r>
              <a:rPr lang="en-US" dirty="0"/>
              <a:t>in a sequence that highlights the answers to the </a:t>
            </a:r>
            <a:r>
              <a:rPr lang="en-US" dirty="0" smtClean="0"/>
              <a:t>aims, hypotheses </a:t>
            </a:r>
            <a:r>
              <a:rPr lang="en-US" dirty="0"/>
              <a:t>or </a:t>
            </a:r>
            <a:r>
              <a:rPr lang="en-US" dirty="0" smtClean="0"/>
              <a:t>questions that </a:t>
            </a:r>
            <a:r>
              <a:rPr lang="en-US" dirty="0"/>
              <a:t>you set yourself at the beginning of the paper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23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331"/>
            <a:ext cx="8229600" cy="1143000"/>
          </a:xfrm>
        </p:spPr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Results should answer the following </a:t>
            </a:r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1</a:t>
            </a:r>
            <a:r>
              <a:rPr lang="en-US" dirty="0"/>
              <a:t>. What did I find?</a:t>
            </a:r>
          </a:p>
          <a:p>
            <a:pPr lvl="1"/>
            <a:r>
              <a:rPr lang="en-US" dirty="0"/>
              <a:t>2. What did I not find?</a:t>
            </a:r>
          </a:p>
          <a:p>
            <a:pPr lvl="1"/>
            <a:r>
              <a:rPr lang="en-US" dirty="0"/>
              <a:t>3. What did I find that I was not expecting to find? (e.g. that contradicts my hypotheses)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9331"/>
            <a:ext cx="8229600" cy="1143000"/>
          </a:xfrm>
        </p:spPr>
        <p:txBody>
          <a:bodyPr/>
          <a:lstStyle/>
          <a:p>
            <a:r>
              <a:rPr lang="en-US" smtClean="0"/>
              <a:t>DISCUSSION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3948"/>
            <a:ext cx="8229600" cy="4848726"/>
          </a:xfrm>
        </p:spPr>
        <p:txBody>
          <a:bodyPr/>
          <a:lstStyle/>
          <a:p>
            <a:r>
              <a:rPr lang="en-US" sz="2400" dirty="0"/>
              <a:t>Do my data support what I set out to demonstrate at the beginning of the paper?</a:t>
            </a:r>
          </a:p>
          <a:p>
            <a:r>
              <a:rPr lang="en-US" sz="2400" dirty="0" smtClean="0"/>
              <a:t>How </a:t>
            </a:r>
            <a:r>
              <a:rPr lang="en-US" sz="2400" dirty="0"/>
              <a:t>do my findings compare with what others have found? How consistent are they?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is my personal interpretation of my </a:t>
            </a:r>
            <a:r>
              <a:rPr lang="en-US" sz="2400" dirty="0" smtClean="0"/>
              <a:t>findings? What </a:t>
            </a:r>
            <a:r>
              <a:rPr lang="en-US" sz="2400" dirty="0"/>
              <a:t>other possible interpretations are </a:t>
            </a:r>
            <a:r>
              <a:rPr lang="en-US" sz="2400" dirty="0" smtClean="0"/>
              <a:t>there?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are the limitations of my study? What other factors could have influenced my findings?</a:t>
            </a:r>
          </a:p>
          <a:p>
            <a:r>
              <a:rPr lang="en-US" sz="2400" dirty="0"/>
              <a:t>Have I reported everything that could make my findings invalid?</a:t>
            </a:r>
          </a:p>
          <a:p>
            <a:r>
              <a:rPr lang="en-US" sz="2400" dirty="0" smtClean="0"/>
              <a:t>Do </a:t>
            </a:r>
            <a:r>
              <a:rPr lang="en-US" sz="2400" dirty="0"/>
              <a:t>any of the interpretations reveal a possible flaw (i.e. defect, error) in my experiment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84956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520"/>
            <a:ext cx="8229600" cy="11430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Do my interpretations contribute some new understanding of the problem that I </a:t>
            </a:r>
            <a:r>
              <a:rPr lang="en-US" sz="2400" dirty="0" smtClean="0"/>
              <a:t>have investigated</a:t>
            </a:r>
            <a:r>
              <a:rPr lang="en-US" sz="2400" dirty="0"/>
              <a:t>? In which case do they suggest a shortcoming in, or an advance on, the </a:t>
            </a:r>
            <a:r>
              <a:rPr lang="en-US" sz="2400" dirty="0" smtClean="0"/>
              <a:t>work of </a:t>
            </a:r>
            <a:r>
              <a:rPr lang="en-US" sz="2400" dirty="0"/>
              <a:t>others?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external validity do my findings have? How could my findings be generalized </a:t>
            </a:r>
            <a:r>
              <a:rPr lang="en-US" sz="2400" dirty="0" smtClean="0"/>
              <a:t>to other </a:t>
            </a:r>
            <a:r>
              <a:rPr lang="en-US" sz="2400" dirty="0"/>
              <a:t>areas?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possible implications or applications do my findings have? What support can I </a:t>
            </a:r>
            <a:r>
              <a:rPr lang="en-US" sz="2400" dirty="0" smtClean="0"/>
              <a:t>give for </a:t>
            </a:r>
            <a:r>
              <a:rPr lang="en-US" sz="2400" dirty="0"/>
              <a:t>such </a:t>
            </a:r>
            <a:r>
              <a:rPr lang="en-US" sz="2400" dirty="0" smtClean="0"/>
              <a:t>implications?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further research would be needed to explain the issues raised by my findings? Will I </a:t>
            </a:r>
            <a:r>
              <a:rPr lang="en-US" sz="2400" dirty="0" smtClean="0"/>
              <a:t>do this </a:t>
            </a:r>
            <a:r>
              <a:rPr lang="en-US" sz="2400" dirty="0"/>
              <a:t>research myself or do I want to throw it open to the community?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7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205"/>
            <a:ext cx="8229600" cy="1143000"/>
          </a:xfrm>
        </p:spPr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3633"/>
            <a:ext cx="8229600" cy="4944978"/>
          </a:xfrm>
        </p:spPr>
        <p:txBody>
          <a:bodyPr/>
          <a:lstStyle/>
          <a:p>
            <a:r>
              <a:rPr lang="en-US" sz="2400" dirty="0" smtClean="0"/>
              <a:t>A </a:t>
            </a:r>
            <a:r>
              <a:rPr lang="en-US" sz="2400" dirty="0"/>
              <a:t>Conclusions section typically incorporates one or more of </a:t>
            </a:r>
            <a:r>
              <a:rPr lang="en-US" sz="2400" dirty="0" smtClean="0"/>
              <a:t>the following</a:t>
            </a:r>
            <a:r>
              <a:rPr lang="en-US" sz="2400" dirty="0"/>
              <a:t>: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very brief revisit of the most important findings pointing out how these advance your </a:t>
            </a:r>
            <a:r>
              <a:rPr lang="en-US" sz="2000" dirty="0" smtClean="0"/>
              <a:t>field from </a:t>
            </a:r>
            <a:r>
              <a:rPr lang="en-US" sz="2000" dirty="0"/>
              <a:t>the present state of knowledge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final judgment on the importance and significance those findings in term of their </a:t>
            </a:r>
            <a:r>
              <a:rPr lang="en-US" sz="2000" dirty="0" smtClean="0"/>
              <a:t>implications and </a:t>
            </a:r>
            <a:r>
              <a:rPr lang="en-US" sz="2000" dirty="0"/>
              <a:t>impact, along with possible applications to other areas</a:t>
            </a:r>
          </a:p>
          <a:p>
            <a:pPr lvl="1"/>
            <a:r>
              <a:rPr lang="en-US" sz="2000" dirty="0" smtClean="0"/>
              <a:t>an </a:t>
            </a:r>
            <a:r>
              <a:rPr lang="en-US" sz="2000" dirty="0"/>
              <a:t>indication of the limitations of your study (though the Discussion may be a more </a:t>
            </a:r>
            <a:r>
              <a:rPr lang="en-US" sz="2000" dirty="0" smtClean="0"/>
              <a:t>appropriate place </a:t>
            </a:r>
            <a:r>
              <a:rPr lang="en-US" sz="2000" dirty="0"/>
              <a:t>to do this)</a:t>
            </a:r>
          </a:p>
          <a:p>
            <a:pPr lvl="1"/>
            <a:r>
              <a:rPr lang="en-US" sz="2000" dirty="0" smtClean="0"/>
              <a:t>suggestions </a:t>
            </a:r>
            <a:r>
              <a:rPr lang="en-US" sz="2000" dirty="0"/>
              <a:t>for improvements (perhaps in relation to the limitations)</a:t>
            </a:r>
          </a:p>
          <a:p>
            <a:pPr lvl="1"/>
            <a:r>
              <a:rPr lang="en-US" sz="2000" dirty="0" smtClean="0"/>
              <a:t>recommendations </a:t>
            </a:r>
            <a:r>
              <a:rPr lang="en-US" sz="2000" dirty="0"/>
              <a:t>for future work (either for the author, and/or the community)</a:t>
            </a:r>
          </a:p>
          <a:p>
            <a:pPr lvl="1"/>
            <a:r>
              <a:rPr lang="en-US" sz="2000" dirty="0" smtClean="0"/>
              <a:t>recommendations </a:t>
            </a:r>
            <a:r>
              <a:rPr lang="en-US" sz="2000" dirty="0"/>
              <a:t>for policy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57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22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2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/>
              <a:t>Bowker, Natilene. (2007). </a:t>
            </a:r>
            <a:r>
              <a:rPr lang="en-GB" sz="2800" i="1"/>
              <a:t>Academic Writing: A Guide to Tertiary Level Writing</a:t>
            </a:r>
            <a:r>
              <a:rPr lang="en-GB" sz="2800"/>
              <a:t>. NZ: Student Learning Development Series of Massey University.</a:t>
            </a:r>
            <a:endParaRPr sz="280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/>
              <a:t>Wallwork, Adrian. (2013). </a:t>
            </a:r>
            <a:r>
              <a:rPr lang="en-GB" sz="2800" i="1"/>
              <a:t>English for Academic Research: Writing Exercises</a:t>
            </a:r>
            <a:r>
              <a:rPr lang="en-GB" sz="2800"/>
              <a:t>. New York: Springer.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4" descr="SUB#LIST copy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524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4"/>
          <p:cNvSpPr/>
          <p:nvPr/>
        </p:nvSpPr>
        <p:spPr>
          <a:xfrm>
            <a:off x="3124200" y="2622550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rgbClr val="3F3F3F"/>
                </a:solidFill>
              </a:rPr>
              <a:t>INTENDED LERANING OUTCOME</a:t>
            </a:r>
            <a:endParaRPr sz="18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3633355" y="37338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02. </a:t>
            </a:r>
            <a:r>
              <a:rPr lang="en-GB" sz="1800" dirty="0" smtClean="0">
                <a:solidFill>
                  <a:srgbClr val="FFFFFF"/>
                </a:solidFill>
              </a:rPr>
              <a:t>To identify how is it organised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p14"/>
          <p:cNvCxnSpPr/>
          <p:nvPr/>
        </p:nvCxnSpPr>
        <p:spPr>
          <a:xfrm>
            <a:off x="3962400" y="4168454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2" name="Google Shape;102;p14"/>
          <p:cNvCxnSpPr/>
          <p:nvPr/>
        </p:nvCxnSpPr>
        <p:spPr>
          <a:xfrm>
            <a:off x="3962400" y="4966917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3" name="Google Shape;103;p14"/>
          <p:cNvCxnSpPr/>
          <p:nvPr/>
        </p:nvCxnSpPr>
        <p:spPr>
          <a:xfrm>
            <a:off x="3970110" y="5595526"/>
            <a:ext cx="46482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4" name="Google Shape;104;p14"/>
          <p:cNvCxnSpPr/>
          <p:nvPr/>
        </p:nvCxnSpPr>
        <p:spPr>
          <a:xfrm>
            <a:off x="-2057400" y="0"/>
            <a:ext cx="914400" cy="91440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5" name="Google Shape;105;p14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3636816" y="4202668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03. </a:t>
            </a:r>
            <a:r>
              <a:rPr lang="en-GB" sz="1800" dirty="0" smtClean="0">
                <a:solidFill>
                  <a:srgbClr val="FFFFFF"/>
                </a:solidFill>
              </a:rPr>
              <a:t>To analyse student writing for functional structure</a:t>
            </a:r>
            <a:r>
              <a:rPr lang="en-GB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3647207" y="46482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01. </a:t>
            </a:r>
            <a:r>
              <a:rPr lang="en-GB" sz="1800" dirty="0" smtClean="0">
                <a:solidFill>
                  <a:srgbClr val="FFFFFF"/>
                </a:solidFill>
              </a:rPr>
              <a:t>To understand a research paper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7106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583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A RESEARCH REPORT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specific </a:t>
            </a:r>
            <a:r>
              <a:rPr lang="en-US" dirty="0"/>
              <a:t>form of writing that is </a:t>
            </a:r>
            <a:r>
              <a:rPr lang="en-US" dirty="0" err="1"/>
              <a:t>organised</a:t>
            </a:r>
            <a:r>
              <a:rPr lang="en-US" dirty="0"/>
              <a:t> around concisely identifying and examining issues, </a:t>
            </a:r>
            <a:r>
              <a:rPr lang="en-US" dirty="0" smtClean="0"/>
              <a:t>events, or findings </a:t>
            </a:r>
            <a:r>
              <a:rPr lang="en-US" dirty="0"/>
              <a:t>that have happened in a physical sense, such as events that have occurred within </a:t>
            </a:r>
            <a:r>
              <a:rPr lang="en-US" dirty="0" smtClean="0"/>
              <a:t>an </a:t>
            </a:r>
            <a:r>
              <a:rPr lang="en-US" dirty="0" err="1" smtClean="0"/>
              <a:t>organisation</a:t>
            </a:r>
            <a:r>
              <a:rPr lang="en-US" dirty="0" smtClean="0"/>
              <a:t>, or findings </a:t>
            </a:r>
            <a:r>
              <a:rPr lang="en-US" dirty="0"/>
              <a:t>from a research investigation</a:t>
            </a:r>
            <a:r>
              <a:rPr lang="en-US" dirty="0" smtClean="0"/>
              <a:t>. </a:t>
            </a:r>
          </a:p>
          <a:p>
            <a:r>
              <a:rPr lang="en-US" dirty="0"/>
              <a:t>informing the reader simply and </a:t>
            </a:r>
            <a:r>
              <a:rPr lang="en-US" dirty="0" smtClean="0"/>
              <a:t>objectively about </a:t>
            </a:r>
            <a:r>
              <a:rPr lang="en-US" dirty="0"/>
              <a:t>all relevant issues</a:t>
            </a:r>
            <a:r>
              <a:rPr lang="en-US" dirty="0" smtClean="0"/>
              <a:t>. (</a:t>
            </a:r>
            <a:r>
              <a:rPr lang="en-US" dirty="0" err="1" smtClean="0"/>
              <a:t>Natilene</a:t>
            </a:r>
            <a:r>
              <a:rPr lang="en-US" dirty="0" smtClean="0"/>
              <a:t>, 2007 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5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394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SECTIONS OF </a:t>
            </a:r>
            <a:r>
              <a:rPr lang="en-US" smtClean="0"/>
              <a:t>A RESEARCH PAPER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51987497"/>
              </p:ext>
            </p:extLst>
          </p:nvPr>
        </p:nvGraphicFramePr>
        <p:xfrm>
          <a:off x="986590" y="1491915"/>
          <a:ext cx="7098631" cy="463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30677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1249197"/>
            <a:ext cx="4659563" cy="500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40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6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200" dirty="0" smtClean="0">
                <a:latin typeface="Arial"/>
                <a:ea typeface="Arial"/>
                <a:cs typeface="Arial"/>
                <a:sym typeface="Arial"/>
              </a:rPr>
              <a:t>INTRODUCTION </a:t>
            </a:r>
            <a:endParaRPr dirty="0"/>
          </a:p>
        </p:txBody>
      </p:sp>
      <p:sp>
        <p:nvSpPr>
          <p:cNvPr id="136" name="Google Shape;136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/>
              <a:t>An introduction is crucial, not just for what it says about </a:t>
            </a:r>
            <a:r>
              <a:rPr lang="en-US" sz="2400" dirty="0" smtClean="0"/>
              <a:t>the topic</a:t>
            </a:r>
            <a:r>
              <a:rPr lang="en-US" sz="2400" dirty="0"/>
              <a:t>, but for what it tells the reader about the writer’s style </a:t>
            </a:r>
            <a:r>
              <a:rPr lang="en-US" sz="2400" dirty="0" smtClean="0"/>
              <a:t>and approach (introduce the subject clearly)</a:t>
            </a:r>
          </a:p>
          <a:p>
            <a:r>
              <a:rPr lang="en-US" sz="2400" dirty="0"/>
              <a:t>presents the background knowledge that readers need so that </a:t>
            </a:r>
            <a:r>
              <a:rPr lang="en-US" sz="2400" dirty="0" smtClean="0"/>
              <a:t>they can </a:t>
            </a:r>
            <a:r>
              <a:rPr lang="en-US" sz="2400" dirty="0"/>
              <a:t>appreciate how the findings of the paper are an advance on current </a:t>
            </a:r>
            <a:r>
              <a:rPr lang="en-US" sz="2400" dirty="0" smtClean="0"/>
              <a:t>knowledge in </a:t>
            </a:r>
            <a:r>
              <a:rPr lang="en-US" sz="2400" dirty="0"/>
              <a:t>the </a:t>
            </a:r>
            <a:r>
              <a:rPr lang="en-US" sz="2400" dirty="0" smtClean="0"/>
              <a:t>field</a:t>
            </a:r>
            <a:endParaRPr lang="en-US" sz="2400" dirty="0"/>
          </a:p>
          <a:p>
            <a:endParaRPr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82296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 smtClean="0">
                <a:latin typeface="Arial"/>
                <a:ea typeface="Arial"/>
                <a:cs typeface="Arial"/>
                <a:sym typeface="Arial"/>
              </a:rPr>
              <a:t>STRUCTURE OF INTRODUCTION</a:t>
            </a:r>
            <a:endParaRPr sz="32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/>
              <a:t>An Introduction generally answers the following </a:t>
            </a:r>
            <a:r>
              <a:rPr lang="en-US" sz="2400" dirty="0" smtClean="0"/>
              <a:t>questions:</a:t>
            </a:r>
          </a:p>
          <a:p>
            <a:pPr lvl="1"/>
            <a:r>
              <a:rPr lang="en-US" sz="2000" dirty="0" smtClean="0"/>
              <a:t>What </a:t>
            </a:r>
            <a:r>
              <a:rPr lang="en-US" sz="2000" dirty="0"/>
              <a:t>is the </a:t>
            </a:r>
            <a:r>
              <a:rPr lang="en-US" sz="2000" dirty="0" smtClean="0"/>
              <a:t>problem?</a:t>
            </a:r>
          </a:p>
          <a:p>
            <a:pPr lvl="1"/>
            <a:r>
              <a:rPr lang="en-US" sz="2400" dirty="0" smtClean="0"/>
              <a:t>Are </a:t>
            </a:r>
            <a:r>
              <a:rPr lang="en-US" sz="2400" dirty="0"/>
              <a:t>there any existing solutions (i.e. in the literature</a:t>
            </a:r>
            <a:r>
              <a:rPr lang="en-US" sz="2400" dirty="0" smtClean="0"/>
              <a:t>)?</a:t>
            </a:r>
          </a:p>
          <a:p>
            <a:pPr lvl="1"/>
            <a:r>
              <a:rPr lang="en-US" sz="2400" dirty="0" smtClean="0"/>
              <a:t>Which </a:t>
            </a:r>
            <a:r>
              <a:rPr lang="en-US" sz="2400" dirty="0"/>
              <a:t>solution is the </a:t>
            </a:r>
            <a:r>
              <a:rPr lang="en-US" sz="2400" dirty="0" smtClean="0"/>
              <a:t>best?</a:t>
            </a:r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is its main limitation? (i.e. What gap am I hoping to fill</a:t>
            </a:r>
            <a:r>
              <a:rPr lang="en-US" sz="2400" dirty="0" smtClean="0"/>
              <a:t>?)</a:t>
            </a:r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do I hope to </a:t>
            </a:r>
            <a:r>
              <a:rPr lang="en-US" sz="2400" dirty="0" smtClean="0"/>
              <a:t>achieve?</a:t>
            </a:r>
          </a:p>
          <a:p>
            <a:pPr lvl="1"/>
            <a:r>
              <a:rPr lang="en-US" sz="2400" dirty="0" smtClean="0"/>
              <a:t>Have </a:t>
            </a:r>
            <a:r>
              <a:rPr lang="en-US" sz="2400" dirty="0"/>
              <a:t>I achieved what I set out to do?</a:t>
            </a:r>
          </a:p>
          <a:p>
            <a:pPr marL="34290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18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8575" y="-10886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8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82296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 smtClean="0">
                <a:latin typeface="Arial"/>
                <a:ea typeface="Arial"/>
                <a:cs typeface="Arial"/>
                <a:sym typeface="Arial"/>
              </a:rPr>
              <a:t>REVIEW OF THE LITERATURE</a:t>
            </a:r>
            <a:endParaRPr dirty="0"/>
          </a:p>
        </p:txBody>
      </p:sp>
      <p:sp>
        <p:nvSpPr>
          <p:cNvPr id="152" name="Google Shape;152;p18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/>
              <a:t>The key skill is to provide readers with just the right amount of literature </a:t>
            </a:r>
            <a:r>
              <a:rPr lang="en-US" dirty="0" smtClean="0"/>
              <a:t>regarding the </a:t>
            </a:r>
            <a:r>
              <a:rPr lang="en-US" dirty="0"/>
              <a:t>sequence of events leading up to the current situation - not too much to make </a:t>
            </a:r>
            <a:r>
              <a:rPr lang="en-US" dirty="0" smtClean="0"/>
              <a:t>it tedious</a:t>
            </a:r>
            <a:r>
              <a:rPr lang="en-US" dirty="0"/>
              <a:t>, nor too little so that the context of your research is not meaningful to them.</a:t>
            </a:r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520"/>
            <a:ext cx="8229600" cy="1143000"/>
          </a:xfrm>
        </p:spPr>
        <p:txBody>
          <a:bodyPr/>
          <a:lstStyle/>
          <a:p>
            <a:r>
              <a:rPr lang="en-US" dirty="0" smtClean="0"/>
              <a:t>LITERATURE REVIEW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What </a:t>
            </a:r>
            <a:r>
              <a:rPr lang="en-US" dirty="0"/>
              <a:t>are the seminal works on my topic? Do I need to mention </a:t>
            </a:r>
            <a:r>
              <a:rPr lang="en-US" dirty="0" smtClean="0"/>
              <a:t>these?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progress has been made since these seminal </a:t>
            </a:r>
            <a:r>
              <a:rPr lang="en-US" dirty="0" smtClean="0"/>
              <a:t>works?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most relevant recent works? What is the best order to mention these </a:t>
            </a:r>
            <a:r>
              <a:rPr lang="en-US" dirty="0" smtClean="0"/>
              <a:t>works?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achievements and limitations of these recent </a:t>
            </a:r>
            <a:r>
              <a:rPr lang="en-US" dirty="0" smtClean="0"/>
              <a:t>works?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gap do these limitations </a:t>
            </a:r>
            <a:r>
              <a:rPr lang="en-US" dirty="0" smtClean="0"/>
              <a:t>reveal?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does my work intend to fill this gap?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2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1029</Words>
  <Application>Microsoft Macintosh PowerPoint</Application>
  <PresentationFormat>On-screen Show (4:3)</PresentationFormat>
  <Paragraphs>96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Arial</vt:lpstr>
      <vt:lpstr>Office Theme</vt:lpstr>
      <vt:lpstr>PowerPoint Presentation</vt:lpstr>
      <vt:lpstr>PowerPoint Presentation</vt:lpstr>
      <vt:lpstr>A RESEARCH REPORT</vt:lpstr>
      <vt:lpstr>SECTIONS OF A RESEARCH PAPER</vt:lpstr>
      <vt:lpstr>PowerPoint Presentation</vt:lpstr>
      <vt:lpstr> INTRODUCTION </vt:lpstr>
      <vt:lpstr>STRUCTURE OF INTRODUCTION</vt:lpstr>
      <vt:lpstr>REVIEW OF THE LITERATURE</vt:lpstr>
      <vt:lpstr>LITERATURE REVIEW STRUCTURE</vt:lpstr>
      <vt:lpstr>METHODS </vt:lpstr>
      <vt:lpstr>METHODS STRUCTURE</vt:lpstr>
      <vt:lpstr>METHODS STRUCTURE</vt:lpstr>
      <vt:lpstr>RESULT</vt:lpstr>
      <vt:lpstr>RESULT</vt:lpstr>
      <vt:lpstr>DISCUSSION</vt:lpstr>
      <vt:lpstr>DISCUSSION</vt:lpstr>
      <vt:lpstr>CONCLUSION</vt:lpstr>
      <vt:lpstr>REFERENCES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Lestari, Sri</cp:lastModifiedBy>
  <cp:revision>12</cp:revision>
  <dcterms:modified xsi:type="dcterms:W3CDTF">2019-03-21T13:31:15Z</dcterms:modified>
</cp:coreProperties>
</file>