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67" r:id="rId3"/>
    <p:sldId id="268" r:id="rId4"/>
    <p:sldId id="273" r:id="rId5"/>
    <p:sldId id="260" r:id="rId6"/>
    <p:sldId id="274" r:id="rId7"/>
    <p:sldId id="261" r:id="rId8"/>
    <p:sldId id="271" r:id="rId9"/>
    <p:sldId id="272" r:id="rId10"/>
    <p:sldId id="275" r:id="rId11"/>
    <p:sldId id="265" r:id="rId12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>
  <p:normalViewPr>
    <p:restoredLeft sz="10566"/>
    <p:restoredTop sz="92969"/>
  </p:normalViewPr>
  <p:slideViewPr>
    <p:cSldViewPr snapToGrid="0">
      <p:cViewPr varScale="1">
        <p:scale>
          <a:sx n="54" d="100"/>
          <a:sy n="54" d="100"/>
        </p:scale>
        <p:origin x="122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6558AD-78A0-2A4E-A571-41171C6790A1}" type="doc">
      <dgm:prSet loTypeId="urn:microsoft.com/office/officeart/2005/8/layout/vList6" loCatId="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BC5D6261-6B90-5442-A28A-43768D18DA12}">
      <dgm:prSet phldrT="[Text]"/>
      <dgm:spPr/>
      <dgm:t>
        <a:bodyPr/>
        <a:lstStyle/>
        <a:p>
          <a:r>
            <a:rPr lang="en-US" dirty="0" smtClean="0"/>
            <a:t>PRESENT SIMPLE</a:t>
          </a:r>
          <a:endParaRPr lang="en-US" dirty="0"/>
        </a:p>
      </dgm:t>
    </dgm:pt>
    <dgm:pt modelId="{07A0D780-8810-7746-93FB-BC7A53963D25}" type="parTrans" cxnId="{D39325FF-2AF5-9D45-90E5-A1040EE8F42E}">
      <dgm:prSet/>
      <dgm:spPr/>
      <dgm:t>
        <a:bodyPr/>
        <a:lstStyle/>
        <a:p>
          <a:endParaRPr lang="en-US"/>
        </a:p>
      </dgm:t>
    </dgm:pt>
    <dgm:pt modelId="{5E7E0548-C3E2-D848-B681-A72B624C81DD}" type="sibTrans" cxnId="{D39325FF-2AF5-9D45-90E5-A1040EE8F42E}">
      <dgm:prSet/>
      <dgm:spPr/>
      <dgm:t>
        <a:bodyPr/>
        <a:lstStyle/>
        <a:p>
          <a:endParaRPr lang="en-US"/>
        </a:p>
      </dgm:t>
    </dgm:pt>
    <dgm:pt modelId="{CC0148A2-BFB3-D84D-AA7F-58B6B7F85FB7}">
      <dgm:prSet phldrT="[Text]"/>
      <dgm:spPr/>
      <dgm:t>
        <a:bodyPr/>
        <a:lstStyle/>
        <a:p>
          <a:r>
            <a:rPr lang="en-US" dirty="0" smtClean="0"/>
            <a:t>To describe the general background context</a:t>
          </a:r>
          <a:endParaRPr lang="en-US" dirty="0"/>
        </a:p>
      </dgm:t>
    </dgm:pt>
    <dgm:pt modelId="{FB779971-5000-E14B-B6AD-7DCAD440031B}" type="parTrans" cxnId="{61E7DE38-1E89-3549-B3C4-81924B32F9E0}">
      <dgm:prSet/>
      <dgm:spPr/>
      <dgm:t>
        <a:bodyPr/>
        <a:lstStyle/>
        <a:p>
          <a:endParaRPr lang="en-US"/>
        </a:p>
      </dgm:t>
    </dgm:pt>
    <dgm:pt modelId="{F8C08F0D-5219-044E-8EAA-45761FBF84F3}" type="sibTrans" cxnId="{61E7DE38-1E89-3549-B3C4-81924B32F9E0}">
      <dgm:prSet/>
      <dgm:spPr/>
      <dgm:t>
        <a:bodyPr/>
        <a:lstStyle/>
        <a:p>
          <a:endParaRPr lang="en-US"/>
        </a:p>
      </dgm:t>
    </dgm:pt>
    <dgm:pt modelId="{D5D261DC-0E8E-EE47-8EFF-AE1FCF780725}">
      <dgm:prSet phldrT="[Text]"/>
      <dgm:spPr/>
      <dgm:t>
        <a:bodyPr/>
        <a:lstStyle/>
        <a:p>
          <a:r>
            <a:rPr lang="en-US" dirty="0" smtClean="0"/>
            <a:t>Phonology </a:t>
          </a:r>
          <a:r>
            <a:rPr lang="en-US" i="1" dirty="0" smtClean="0"/>
            <a:t>is </a:t>
          </a:r>
          <a:r>
            <a:rPr lang="mr-IN" i="1" dirty="0" smtClean="0"/>
            <a:t>…</a:t>
          </a:r>
          <a:r>
            <a:rPr lang="en-GB" i="1" dirty="0" smtClean="0"/>
            <a:t>.</a:t>
          </a:r>
          <a:endParaRPr lang="en-US" i="1" dirty="0"/>
        </a:p>
      </dgm:t>
    </dgm:pt>
    <dgm:pt modelId="{CE39D0D6-AF00-674E-8AE8-6F99CDBBD3B8}" type="parTrans" cxnId="{D5B3BBAE-7F90-4D42-B1A4-979D94A8CA3B}">
      <dgm:prSet/>
      <dgm:spPr/>
      <dgm:t>
        <a:bodyPr/>
        <a:lstStyle/>
        <a:p>
          <a:endParaRPr lang="en-US"/>
        </a:p>
      </dgm:t>
    </dgm:pt>
    <dgm:pt modelId="{D37C2743-2D25-5A40-BA6F-67952AAF5622}" type="sibTrans" cxnId="{D5B3BBAE-7F90-4D42-B1A4-979D94A8CA3B}">
      <dgm:prSet/>
      <dgm:spPr/>
      <dgm:t>
        <a:bodyPr/>
        <a:lstStyle/>
        <a:p>
          <a:endParaRPr lang="en-US"/>
        </a:p>
      </dgm:t>
    </dgm:pt>
    <dgm:pt modelId="{8483301B-1CCB-094E-80AB-4A43CD96DB75}">
      <dgm:prSet phldrT="[Text]"/>
      <dgm:spPr/>
      <dgm:t>
        <a:bodyPr/>
        <a:lstStyle/>
        <a:p>
          <a:r>
            <a:rPr lang="en-US" dirty="0" smtClean="0"/>
            <a:t>PRESENT PERFERCT</a:t>
          </a:r>
          <a:endParaRPr lang="en-US" dirty="0"/>
        </a:p>
      </dgm:t>
    </dgm:pt>
    <dgm:pt modelId="{42AE2F7F-9446-094A-A94D-525B51B52B86}" type="parTrans" cxnId="{CA1E073C-0710-BC40-B5F8-9E09A3BCD56A}">
      <dgm:prSet/>
      <dgm:spPr/>
      <dgm:t>
        <a:bodyPr/>
        <a:lstStyle/>
        <a:p>
          <a:endParaRPr lang="en-US"/>
        </a:p>
      </dgm:t>
    </dgm:pt>
    <dgm:pt modelId="{2244F3F2-528C-0840-86EC-C16BCC246205}" type="sibTrans" cxnId="{CA1E073C-0710-BC40-B5F8-9E09A3BCD56A}">
      <dgm:prSet/>
      <dgm:spPr/>
      <dgm:t>
        <a:bodyPr/>
        <a:lstStyle/>
        <a:p>
          <a:endParaRPr lang="en-US"/>
        </a:p>
      </dgm:t>
    </dgm:pt>
    <dgm:pt modelId="{A85116FF-35E9-5247-A1DF-6A364AE3B402}">
      <dgm:prSet phldrT="[Text]"/>
      <dgm:spPr/>
      <dgm:t>
        <a:bodyPr/>
        <a:lstStyle/>
        <a:p>
          <a:r>
            <a:rPr lang="en-US" dirty="0" smtClean="0"/>
            <a:t>Show how the problem has been approached</a:t>
          </a:r>
          <a:endParaRPr lang="en-US" dirty="0"/>
        </a:p>
      </dgm:t>
    </dgm:pt>
    <dgm:pt modelId="{FC8E4437-EB1C-ED40-AA64-D4A5D14A3C1A}" type="parTrans" cxnId="{E990ED72-5073-7141-968C-D4BF9B780B20}">
      <dgm:prSet/>
      <dgm:spPr/>
      <dgm:t>
        <a:bodyPr/>
        <a:lstStyle/>
        <a:p>
          <a:endParaRPr lang="en-US"/>
        </a:p>
      </dgm:t>
    </dgm:pt>
    <dgm:pt modelId="{00D8BAB8-99AF-DA47-A06A-4BD54634C23D}" type="sibTrans" cxnId="{E990ED72-5073-7141-968C-D4BF9B780B20}">
      <dgm:prSet/>
      <dgm:spPr/>
      <dgm:t>
        <a:bodyPr/>
        <a:lstStyle/>
        <a:p>
          <a:endParaRPr lang="en-US"/>
        </a:p>
      </dgm:t>
    </dgm:pt>
    <dgm:pt modelId="{5E26809D-A787-304E-8304-3FC141246C1A}">
      <dgm:prSet phldrT="[Text]"/>
      <dgm:spPr/>
      <dgm:t>
        <a:bodyPr/>
        <a:lstStyle/>
        <a:p>
          <a:r>
            <a:rPr lang="en-US" dirty="0" smtClean="0"/>
            <a:t>Phonology </a:t>
          </a:r>
          <a:r>
            <a:rPr lang="en-US" i="1" dirty="0" smtClean="0"/>
            <a:t>has been</a:t>
          </a:r>
          <a:r>
            <a:rPr lang="mr-IN" i="1" dirty="0" smtClean="0"/>
            <a:t>…</a:t>
          </a:r>
          <a:endParaRPr lang="en-US" i="1" dirty="0"/>
        </a:p>
      </dgm:t>
    </dgm:pt>
    <dgm:pt modelId="{F1163A72-BB2E-FB42-8EA3-82EF27F9B38C}" type="parTrans" cxnId="{6D8D3839-E41F-0044-9E93-C8CA56A395EA}">
      <dgm:prSet/>
      <dgm:spPr/>
      <dgm:t>
        <a:bodyPr/>
        <a:lstStyle/>
        <a:p>
          <a:endParaRPr lang="en-US"/>
        </a:p>
      </dgm:t>
    </dgm:pt>
    <dgm:pt modelId="{A83E9BEF-60EB-414A-9EFF-B125A2B2CED4}" type="sibTrans" cxnId="{6D8D3839-E41F-0044-9E93-C8CA56A395EA}">
      <dgm:prSet/>
      <dgm:spPr/>
      <dgm:t>
        <a:bodyPr/>
        <a:lstStyle/>
        <a:p>
          <a:endParaRPr lang="en-US"/>
        </a:p>
      </dgm:t>
    </dgm:pt>
    <dgm:pt modelId="{3B78AF74-76D3-6247-8BA6-2F189ACAA14B}">
      <dgm:prSet/>
      <dgm:spPr/>
      <dgm:t>
        <a:bodyPr/>
        <a:lstStyle/>
        <a:p>
          <a:r>
            <a:rPr lang="en-US" dirty="0" smtClean="0"/>
            <a:t>FUTURE TENSE</a:t>
          </a:r>
          <a:endParaRPr lang="en-US" dirty="0"/>
        </a:p>
      </dgm:t>
    </dgm:pt>
    <dgm:pt modelId="{21583C52-8185-A64A-B3D5-D93E1EBACF28}" type="parTrans" cxnId="{88C79B29-82FA-4B4D-AD0F-1565A7CCFA47}">
      <dgm:prSet/>
      <dgm:spPr/>
      <dgm:t>
        <a:bodyPr/>
        <a:lstStyle/>
        <a:p>
          <a:endParaRPr lang="en-US"/>
        </a:p>
      </dgm:t>
    </dgm:pt>
    <dgm:pt modelId="{78ACCCBC-DA86-1B4E-AF41-FD968B225C63}" type="sibTrans" cxnId="{88C79B29-82FA-4B4D-AD0F-1565A7CCFA47}">
      <dgm:prSet/>
      <dgm:spPr/>
      <dgm:t>
        <a:bodyPr/>
        <a:lstStyle/>
        <a:p>
          <a:endParaRPr lang="en-US"/>
        </a:p>
      </dgm:t>
    </dgm:pt>
    <dgm:pt modelId="{EDCB247E-415D-FE40-A0C9-CC48008184FC}">
      <dgm:prSet/>
      <dgm:spPr/>
      <dgm:t>
        <a:bodyPr/>
        <a:lstStyle/>
        <a:p>
          <a:r>
            <a:rPr lang="en-US" dirty="0" smtClean="0"/>
            <a:t>To talk about claim/conclusion</a:t>
          </a:r>
          <a:endParaRPr lang="en-US" dirty="0"/>
        </a:p>
      </dgm:t>
    </dgm:pt>
    <dgm:pt modelId="{6EDC3A07-BD07-0D4D-9D7B-F4E1EB5DF142}" type="parTrans" cxnId="{8ED83B03-ECC0-8B41-8C65-C107C894A750}">
      <dgm:prSet/>
      <dgm:spPr/>
      <dgm:t>
        <a:bodyPr/>
        <a:lstStyle/>
        <a:p>
          <a:endParaRPr lang="en-US"/>
        </a:p>
      </dgm:t>
    </dgm:pt>
    <dgm:pt modelId="{BAC05253-E3C5-754B-9E20-CB07C04B8D72}" type="sibTrans" cxnId="{8ED83B03-ECC0-8B41-8C65-C107C894A750}">
      <dgm:prSet/>
      <dgm:spPr/>
      <dgm:t>
        <a:bodyPr/>
        <a:lstStyle/>
        <a:p>
          <a:endParaRPr lang="en-US"/>
        </a:p>
      </dgm:t>
    </dgm:pt>
    <dgm:pt modelId="{94B4CC5D-5E23-1B43-AE42-51E81750A821}" type="pres">
      <dgm:prSet presAssocID="{056558AD-78A0-2A4E-A571-41171C6790A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EE40617-ACF0-A94E-89C5-E3B8B5920257}" type="pres">
      <dgm:prSet presAssocID="{BC5D6261-6B90-5442-A28A-43768D18DA12}" presName="linNode" presStyleCnt="0"/>
      <dgm:spPr/>
      <dgm:t>
        <a:bodyPr/>
        <a:lstStyle/>
        <a:p>
          <a:endParaRPr lang="en-US"/>
        </a:p>
      </dgm:t>
    </dgm:pt>
    <dgm:pt modelId="{A11728D2-3420-444C-BE52-350CF6274881}" type="pres">
      <dgm:prSet presAssocID="{BC5D6261-6B90-5442-A28A-43768D18DA12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B5BA1D-4AF6-CA4C-89A8-A24CA3A27AA0}" type="pres">
      <dgm:prSet presAssocID="{BC5D6261-6B90-5442-A28A-43768D18DA12}" presName="childShp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22A202-E04E-8D4A-B87E-C70A19E1EAEE}" type="pres">
      <dgm:prSet presAssocID="{5E7E0548-C3E2-D848-B681-A72B624C81DD}" presName="spacing" presStyleCnt="0"/>
      <dgm:spPr/>
      <dgm:t>
        <a:bodyPr/>
        <a:lstStyle/>
        <a:p>
          <a:endParaRPr lang="en-US"/>
        </a:p>
      </dgm:t>
    </dgm:pt>
    <dgm:pt modelId="{819446DD-B7F1-BE4B-8229-94C5B31F28DD}" type="pres">
      <dgm:prSet presAssocID="{8483301B-1CCB-094E-80AB-4A43CD96DB75}" presName="linNode" presStyleCnt="0"/>
      <dgm:spPr/>
      <dgm:t>
        <a:bodyPr/>
        <a:lstStyle/>
        <a:p>
          <a:endParaRPr lang="en-US"/>
        </a:p>
      </dgm:t>
    </dgm:pt>
    <dgm:pt modelId="{412BB061-A928-5B41-94C2-3D52B6BA5BA0}" type="pres">
      <dgm:prSet presAssocID="{8483301B-1CCB-094E-80AB-4A43CD96DB75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2E2D0-9BEC-5948-83F2-D7E60592AD28}" type="pres">
      <dgm:prSet presAssocID="{8483301B-1CCB-094E-80AB-4A43CD96DB75}" presName="childShp" presStyleLbl="bg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6D5805-4A68-FF4A-8F65-A5E1859DB726}" type="pres">
      <dgm:prSet presAssocID="{2244F3F2-528C-0840-86EC-C16BCC246205}" presName="spacing" presStyleCnt="0"/>
      <dgm:spPr/>
      <dgm:t>
        <a:bodyPr/>
        <a:lstStyle/>
        <a:p>
          <a:endParaRPr lang="en-US"/>
        </a:p>
      </dgm:t>
    </dgm:pt>
    <dgm:pt modelId="{9EF7D90C-51A8-B746-BDC2-ED8C593DC679}" type="pres">
      <dgm:prSet presAssocID="{3B78AF74-76D3-6247-8BA6-2F189ACAA14B}" presName="linNode" presStyleCnt="0"/>
      <dgm:spPr/>
      <dgm:t>
        <a:bodyPr/>
        <a:lstStyle/>
        <a:p>
          <a:endParaRPr lang="en-US"/>
        </a:p>
      </dgm:t>
    </dgm:pt>
    <dgm:pt modelId="{32DB9863-FD0D-434F-B4BE-82410A98DDF1}" type="pres">
      <dgm:prSet presAssocID="{3B78AF74-76D3-6247-8BA6-2F189ACAA14B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92B7F4A-E52C-704A-AEB8-E6802A3932EC}" type="pres">
      <dgm:prSet presAssocID="{3B78AF74-76D3-6247-8BA6-2F189ACAA14B}" presName="childShp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90ED72-5073-7141-968C-D4BF9B780B20}" srcId="{8483301B-1CCB-094E-80AB-4A43CD96DB75}" destId="{A85116FF-35E9-5247-A1DF-6A364AE3B402}" srcOrd="0" destOrd="0" parTransId="{FC8E4437-EB1C-ED40-AA64-D4A5D14A3C1A}" sibTransId="{00D8BAB8-99AF-DA47-A06A-4BD54634C23D}"/>
    <dgm:cxn modelId="{61E7DE38-1E89-3549-B3C4-81924B32F9E0}" srcId="{BC5D6261-6B90-5442-A28A-43768D18DA12}" destId="{CC0148A2-BFB3-D84D-AA7F-58B6B7F85FB7}" srcOrd="0" destOrd="0" parTransId="{FB779971-5000-E14B-B6AD-7DCAD440031B}" sibTransId="{F8C08F0D-5219-044E-8EAA-45761FBF84F3}"/>
    <dgm:cxn modelId="{98A54837-08BD-E34C-82A5-0E30DF166B38}" type="presOf" srcId="{A85116FF-35E9-5247-A1DF-6A364AE3B402}" destId="{A912E2D0-9BEC-5948-83F2-D7E60592AD28}" srcOrd="0" destOrd="0" presId="urn:microsoft.com/office/officeart/2005/8/layout/vList6"/>
    <dgm:cxn modelId="{CA1E073C-0710-BC40-B5F8-9E09A3BCD56A}" srcId="{056558AD-78A0-2A4E-A571-41171C6790A1}" destId="{8483301B-1CCB-094E-80AB-4A43CD96DB75}" srcOrd="1" destOrd="0" parTransId="{42AE2F7F-9446-094A-A94D-525B51B52B86}" sibTransId="{2244F3F2-528C-0840-86EC-C16BCC246205}"/>
    <dgm:cxn modelId="{D5B3BBAE-7F90-4D42-B1A4-979D94A8CA3B}" srcId="{CC0148A2-BFB3-D84D-AA7F-58B6B7F85FB7}" destId="{D5D261DC-0E8E-EE47-8EFF-AE1FCF780725}" srcOrd="0" destOrd="0" parTransId="{CE39D0D6-AF00-674E-8AE8-6F99CDBBD3B8}" sibTransId="{D37C2743-2D25-5A40-BA6F-67952AAF5622}"/>
    <dgm:cxn modelId="{7AEC8050-FBAC-2B4A-85EF-33DA53E91A04}" type="presOf" srcId="{3B78AF74-76D3-6247-8BA6-2F189ACAA14B}" destId="{32DB9863-FD0D-434F-B4BE-82410A98DDF1}" srcOrd="0" destOrd="0" presId="urn:microsoft.com/office/officeart/2005/8/layout/vList6"/>
    <dgm:cxn modelId="{298F07E1-12D1-7F4B-AB78-9123516E9379}" type="presOf" srcId="{BC5D6261-6B90-5442-A28A-43768D18DA12}" destId="{A11728D2-3420-444C-BE52-350CF6274881}" srcOrd="0" destOrd="0" presId="urn:microsoft.com/office/officeart/2005/8/layout/vList6"/>
    <dgm:cxn modelId="{E49B9E91-2FDD-4949-850D-4DDA79D7FDF0}" type="presOf" srcId="{EDCB247E-415D-FE40-A0C9-CC48008184FC}" destId="{D92B7F4A-E52C-704A-AEB8-E6802A3932EC}" srcOrd="0" destOrd="0" presId="urn:microsoft.com/office/officeart/2005/8/layout/vList6"/>
    <dgm:cxn modelId="{948FAF89-A4F8-4F41-B164-E1A8BA701C21}" type="presOf" srcId="{5E26809D-A787-304E-8304-3FC141246C1A}" destId="{A912E2D0-9BEC-5948-83F2-D7E60592AD28}" srcOrd="0" destOrd="1" presId="urn:microsoft.com/office/officeart/2005/8/layout/vList6"/>
    <dgm:cxn modelId="{E7E85E19-4DA3-3444-AF91-007F3F3A27EF}" type="presOf" srcId="{D5D261DC-0E8E-EE47-8EFF-AE1FCF780725}" destId="{48B5BA1D-4AF6-CA4C-89A8-A24CA3A27AA0}" srcOrd="0" destOrd="1" presId="urn:microsoft.com/office/officeart/2005/8/layout/vList6"/>
    <dgm:cxn modelId="{6D8D3839-E41F-0044-9E93-C8CA56A395EA}" srcId="{A85116FF-35E9-5247-A1DF-6A364AE3B402}" destId="{5E26809D-A787-304E-8304-3FC141246C1A}" srcOrd="0" destOrd="0" parTransId="{F1163A72-BB2E-FB42-8EA3-82EF27F9B38C}" sibTransId="{A83E9BEF-60EB-414A-9EFF-B125A2B2CED4}"/>
    <dgm:cxn modelId="{1E6A2E0F-7291-F449-8FA5-DC38DEE463E9}" type="presOf" srcId="{CC0148A2-BFB3-D84D-AA7F-58B6B7F85FB7}" destId="{48B5BA1D-4AF6-CA4C-89A8-A24CA3A27AA0}" srcOrd="0" destOrd="0" presId="urn:microsoft.com/office/officeart/2005/8/layout/vList6"/>
    <dgm:cxn modelId="{92A39CB5-7F64-2F44-94CC-4B26BE83BE48}" type="presOf" srcId="{8483301B-1CCB-094E-80AB-4A43CD96DB75}" destId="{412BB061-A928-5B41-94C2-3D52B6BA5BA0}" srcOrd="0" destOrd="0" presId="urn:microsoft.com/office/officeart/2005/8/layout/vList6"/>
    <dgm:cxn modelId="{88C79B29-82FA-4B4D-AD0F-1565A7CCFA47}" srcId="{056558AD-78A0-2A4E-A571-41171C6790A1}" destId="{3B78AF74-76D3-6247-8BA6-2F189ACAA14B}" srcOrd="2" destOrd="0" parTransId="{21583C52-8185-A64A-B3D5-D93E1EBACF28}" sibTransId="{78ACCCBC-DA86-1B4E-AF41-FD968B225C63}"/>
    <dgm:cxn modelId="{0EF9E13E-4793-ED46-9FF5-3E27863834BF}" type="presOf" srcId="{056558AD-78A0-2A4E-A571-41171C6790A1}" destId="{94B4CC5D-5E23-1B43-AE42-51E81750A821}" srcOrd="0" destOrd="0" presId="urn:microsoft.com/office/officeart/2005/8/layout/vList6"/>
    <dgm:cxn modelId="{D39325FF-2AF5-9D45-90E5-A1040EE8F42E}" srcId="{056558AD-78A0-2A4E-A571-41171C6790A1}" destId="{BC5D6261-6B90-5442-A28A-43768D18DA12}" srcOrd="0" destOrd="0" parTransId="{07A0D780-8810-7746-93FB-BC7A53963D25}" sibTransId="{5E7E0548-C3E2-D848-B681-A72B624C81DD}"/>
    <dgm:cxn modelId="{8ED83B03-ECC0-8B41-8C65-C107C894A750}" srcId="{3B78AF74-76D3-6247-8BA6-2F189ACAA14B}" destId="{EDCB247E-415D-FE40-A0C9-CC48008184FC}" srcOrd="0" destOrd="0" parTransId="{6EDC3A07-BD07-0D4D-9D7B-F4E1EB5DF142}" sibTransId="{BAC05253-E3C5-754B-9E20-CB07C04B8D72}"/>
    <dgm:cxn modelId="{EB223A8B-D39B-C34A-9E43-D95D289BC9CA}" type="presParOf" srcId="{94B4CC5D-5E23-1B43-AE42-51E81750A821}" destId="{9EE40617-ACF0-A94E-89C5-E3B8B5920257}" srcOrd="0" destOrd="0" presId="urn:microsoft.com/office/officeart/2005/8/layout/vList6"/>
    <dgm:cxn modelId="{2CEFD89B-D350-F547-BFC3-756F2D4BE862}" type="presParOf" srcId="{9EE40617-ACF0-A94E-89C5-E3B8B5920257}" destId="{A11728D2-3420-444C-BE52-350CF6274881}" srcOrd="0" destOrd="0" presId="urn:microsoft.com/office/officeart/2005/8/layout/vList6"/>
    <dgm:cxn modelId="{28F8C6DF-E40F-AC4F-9838-237A0E9B2158}" type="presParOf" srcId="{9EE40617-ACF0-A94E-89C5-E3B8B5920257}" destId="{48B5BA1D-4AF6-CA4C-89A8-A24CA3A27AA0}" srcOrd="1" destOrd="0" presId="urn:microsoft.com/office/officeart/2005/8/layout/vList6"/>
    <dgm:cxn modelId="{63EA8A3E-A3D6-654F-AE35-D69B199EC7D8}" type="presParOf" srcId="{94B4CC5D-5E23-1B43-AE42-51E81750A821}" destId="{1522A202-E04E-8D4A-B87E-C70A19E1EAEE}" srcOrd="1" destOrd="0" presId="urn:microsoft.com/office/officeart/2005/8/layout/vList6"/>
    <dgm:cxn modelId="{4ED51EBB-F1D2-694A-8426-F76F324E4DBA}" type="presParOf" srcId="{94B4CC5D-5E23-1B43-AE42-51E81750A821}" destId="{819446DD-B7F1-BE4B-8229-94C5B31F28DD}" srcOrd="2" destOrd="0" presId="urn:microsoft.com/office/officeart/2005/8/layout/vList6"/>
    <dgm:cxn modelId="{4531DB23-C7CA-2E4F-8A75-3A68D8292422}" type="presParOf" srcId="{819446DD-B7F1-BE4B-8229-94C5B31F28DD}" destId="{412BB061-A928-5B41-94C2-3D52B6BA5BA0}" srcOrd="0" destOrd="0" presId="urn:microsoft.com/office/officeart/2005/8/layout/vList6"/>
    <dgm:cxn modelId="{86547F1E-0C6B-5A4C-B694-82C8C578DD10}" type="presParOf" srcId="{819446DD-B7F1-BE4B-8229-94C5B31F28DD}" destId="{A912E2D0-9BEC-5948-83F2-D7E60592AD28}" srcOrd="1" destOrd="0" presId="urn:microsoft.com/office/officeart/2005/8/layout/vList6"/>
    <dgm:cxn modelId="{2E5EAC3A-E995-FD48-BF34-4164942857F5}" type="presParOf" srcId="{94B4CC5D-5E23-1B43-AE42-51E81750A821}" destId="{A36D5805-4A68-FF4A-8F65-A5E1859DB726}" srcOrd="3" destOrd="0" presId="urn:microsoft.com/office/officeart/2005/8/layout/vList6"/>
    <dgm:cxn modelId="{6FA65281-4C76-AD4C-9784-96BCC8FB41D0}" type="presParOf" srcId="{94B4CC5D-5E23-1B43-AE42-51E81750A821}" destId="{9EF7D90C-51A8-B746-BDC2-ED8C593DC679}" srcOrd="4" destOrd="0" presId="urn:microsoft.com/office/officeart/2005/8/layout/vList6"/>
    <dgm:cxn modelId="{6260CF82-61D4-5840-B3B4-52708F566EF9}" type="presParOf" srcId="{9EF7D90C-51A8-B746-BDC2-ED8C593DC679}" destId="{32DB9863-FD0D-434F-B4BE-82410A98DDF1}" srcOrd="0" destOrd="0" presId="urn:microsoft.com/office/officeart/2005/8/layout/vList6"/>
    <dgm:cxn modelId="{72C710FF-9C7B-B848-BC4B-C0D6A8273AAA}" type="presParOf" srcId="{9EF7D90C-51A8-B746-BDC2-ED8C593DC679}" destId="{D92B7F4A-E52C-704A-AEB8-E6802A3932EC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B5BA1D-4AF6-CA4C-89A8-A24CA3A27AA0}">
      <dsp:nvSpPr>
        <dsp:cNvPr id="0" name=""/>
        <dsp:cNvSpPr/>
      </dsp:nvSpPr>
      <dsp:spPr>
        <a:xfrm>
          <a:off x="2438399" y="0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To describe the general background context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Phonology </a:t>
          </a:r>
          <a:r>
            <a:rPr lang="en-US" sz="2000" i="1" kern="1200" dirty="0" smtClean="0"/>
            <a:t>is </a:t>
          </a:r>
          <a:r>
            <a:rPr lang="mr-IN" sz="2000" i="1" kern="1200" dirty="0" smtClean="0"/>
            <a:t>…</a:t>
          </a:r>
          <a:r>
            <a:rPr lang="en-GB" sz="2000" i="1" kern="1200" dirty="0" smtClean="0"/>
            <a:t>.</a:t>
          </a:r>
          <a:endParaRPr lang="en-US" sz="2000" i="1" kern="1200" dirty="0"/>
        </a:p>
      </dsp:txBody>
      <dsp:txXfrm>
        <a:off x="2438399" y="158750"/>
        <a:ext cx="3181350" cy="952499"/>
      </dsp:txXfrm>
    </dsp:sp>
    <dsp:sp modelId="{A11728D2-3420-444C-BE52-350CF6274881}">
      <dsp:nvSpPr>
        <dsp:cNvPr id="0" name=""/>
        <dsp:cNvSpPr/>
      </dsp:nvSpPr>
      <dsp:spPr>
        <a:xfrm>
          <a:off x="0" y="0"/>
          <a:ext cx="2438400" cy="126999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PRESENT SIMPLE</a:t>
          </a:r>
          <a:endParaRPr lang="en-US" sz="2800" kern="1200" dirty="0"/>
        </a:p>
      </dsp:txBody>
      <dsp:txXfrm>
        <a:off x="61996" y="61996"/>
        <a:ext cx="2314408" cy="1146007"/>
      </dsp:txXfrm>
    </dsp:sp>
    <dsp:sp modelId="{A912E2D0-9BEC-5948-83F2-D7E60592AD28}">
      <dsp:nvSpPr>
        <dsp:cNvPr id="0" name=""/>
        <dsp:cNvSpPr/>
      </dsp:nvSpPr>
      <dsp:spPr>
        <a:xfrm>
          <a:off x="2438400" y="1397000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1972853"/>
            <a:satOff val="11079"/>
            <a:lumOff val="704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1972853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Show how the problem has been approached</a:t>
          </a:r>
          <a:endParaRPr lang="en-US" sz="2000" kern="1200" dirty="0"/>
        </a:p>
        <a:p>
          <a:pPr marL="457200" lvl="2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Phonology </a:t>
          </a:r>
          <a:r>
            <a:rPr lang="en-US" sz="2000" i="1" kern="1200" dirty="0" smtClean="0"/>
            <a:t>has been</a:t>
          </a:r>
          <a:r>
            <a:rPr lang="mr-IN" sz="2000" i="1" kern="1200" dirty="0" smtClean="0"/>
            <a:t>…</a:t>
          </a:r>
          <a:endParaRPr lang="en-US" sz="2000" i="1" kern="1200" dirty="0"/>
        </a:p>
      </dsp:txBody>
      <dsp:txXfrm>
        <a:off x="2438400" y="1555750"/>
        <a:ext cx="3181350" cy="952499"/>
      </dsp:txXfrm>
    </dsp:sp>
    <dsp:sp modelId="{412BB061-A928-5B41-94C2-3D52B6BA5BA0}">
      <dsp:nvSpPr>
        <dsp:cNvPr id="0" name=""/>
        <dsp:cNvSpPr/>
      </dsp:nvSpPr>
      <dsp:spPr>
        <a:xfrm>
          <a:off x="0" y="1397000"/>
          <a:ext cx="2438400" cy="1269999"/>
        </a:xfrm>
        <a:prstGeom prst="roundRect">
          <a:avLst/>
        </a:prstGeom>
        <a:gradFill rotWithShape="0">
          <a:gsLst>
            <a:gs pos="0">
              <a:schemeClr val="accent4">
                <a:hueOff val="-2232386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6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PRESENT PERFERCT</a:t>
          </a:r>
          <a:endParaRPr lang="en-US" sz="2800" kern="1200" dirty="0"/>
        </a:p>
      </dsp:txBody>
      <dsp:txXfrm>
        <a:off x="61996" y="1458996"/>
        <a:ext cx="2314408" cy="1146007"/>
      </dsp:txXfrm>
    </dsp:sp>
    <dsp:sp modelId="{D92B7F4A-E52C-704A-AEB8-E6802A3932EC}">
      <dsp:nvSpPr>
        <dsp:cNvPr id="0" name=""/>
        <dsp:cNvSpPr/>
      </dsp:nvSpPr>
      <dsp:spPr>
        <a:xfrm>
          <a:off x="2438400" y="2793999"/>
          <a:ext cx="3657600" cy="1269999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tint val="40000"/>
            <a:alpha val="90000"/>
            <a:hueOff val="-3945706"/>
            <a:satOff val="22157"/>
            <a:lumOff val="1408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-3945706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 dirty="0" smtClean="0"/>
            <a:t>To talk about claim/conclusion</a:t>
          </a:r>
          <a:endParaRPr lang="en-US" sz="2000" kern="1200" dirty="0"/>
        </a:p>
      </dsp:txBody>
      <dsp:txXfrm>
        <a:off x="2438400" y="2952749"/>
        <a:ext cx="3181350" cy="952499"/>
      </dsp:txXfrm>
    </dsp:sp>
    <dsp:sp modelId="{32DB9863-FD0D-434F-B4BE-82410A98DDF1}">
      <dsp:nvSpPr>
        <dsp:cNvPr id="0" name=""/>
        <dsp:cNvSpPr/>
      </dsp:nvSpPr>
      <dsp:spPr>
        <a:xfrm>
          <a:off x="0" y="2793999"/>
          <a:ext cx="2438400" cy="1269999"/>
        </a:xfrm>
        <a:prstGeom prst="roundRect">
          <a:avLst/>
        </a:prstGeom>
        <a:gradFill rotWithShape="0">
          <a:gsLst>
            <a:gs pos="0">
              <a:schemeClr val="accent4">
                <a:hueOff val="-4464771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1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FUTURE TENSE</a:t>
          </a:r>
          <a:endParaRPr lang="en-US" sz="2800" kern="1200" dirty="0"/>
        </a:p>
      </dsp:txBody>
      <dsp:txXfrm>
        <a:off x="61996" y="2855995"/>
        <a:ext cx="2314408" cy="11460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36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839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39" name="Google Shape;13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47" name="Google Shape;14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75" name="Google Shape;17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7" name="Google Shape;96;p14" descr="SUB#LIST copy.jpg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8022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7" name="Google Shape;27;p3" descr="C:\Users\arsil\Desktop\Smartcreative2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72573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 descr="C:\Users\arsil\Desktop\Smartcreative.jpg"/>
          <p:cNvPicPr preferRelativeResize="0"/>
          <p:nvPr/>
        </p:nvPicPr>
        <p:blipFill rotWithShape="1">
          <a:blip r:embed="rId3">
            <a:alphaModFix/>
          </a:blip>
          <a:srcRect l="1051" r="800" b="504"/>
          <a:stretch/>
        </p:blipFill>
        <p:spPr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3200400" y="3725863"/>
            <a:ext cx="5638800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SESSION </a:t>
            </a:r>
            <a:r>
              <a:rPr lang="en-GB" sz="2400" b="1" smtClean="0">
                <a:solidFill>
                  <a:schemeClr val="lt1"/>
                </a:solidFill>
              </a:rPr>
              <a:t>4: </a:t>
            </a:r>
            <a:endParaRPr lang="en-GB" sz="2400" b="1" dirty="0" smtClean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smtClean="0">
                <a:solidFill>
                  <a:schemeClr val="lt1"/>
                </a:solidFill>
              </a:rPr>
              <a:t>HOW TO BEGIN AN INTRODUCTION </a:t>
            </a:r>
            <a:r>
              <a:rPr lang="en-GB" sz="2400" b="1" dirty="0" smtClean="0">
                <a:solidFill>
                  <a:schemeClr val="lt1"/>
                </a:solidFill>
              </a:rPr>
              <a:t> </a:t>
            </a:r>
            <a:endParaRPr lang="en-GB" sz="2400"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solidFill>
                  <a:schemeClr val="lt1"/>
                </a:solidFill>
              </a:rPr>
              <a:t>SRI LESTARI, MA</a:t>
            </a:r>
            <a:endParaRPr b="1" dirty="0">
              <a:solidFill>
                <a:schemeClr val="lt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solidFill>
                  <a:schemeClr val="lt1"/>
                </a:solidFill>
              </a:rPr>
              <a:t>ENGLISH EDUCATION DEPARTMENT</a:t>
            </a:r>
            <a:endParaRPr sz="1200" b="1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7772"/>
            <a:ext cx="8229600" cy="1143000"/>
          </a:xfrm>
        </p:spPr>
        <p:txBody>
          <a:bodyPr/>
          <a:lstStyle/>
          <a:p>
            <a:pPr algn="l"/>
            <a:r>
              <a:rPr lang="en-US" dirty="0" smtClean="0"/>
              <a:t>EXERCISE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Write an example of opening an introduction section using the structure of typical introduction in the table (number 1-4) </a:t>
            </a:r>
          </a:p>
          <a:p>
            <a:r>
              <a:rPr lang="en-US" dirty="0" smtClean="0"/>
              <a:t>Continue to write the rest of introduction section using table number 5-10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6420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Google Shape;178;p22" descr="C:\Users\arsil\Desktop\Smartcreative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2"/>
          <p:cNvSpPr txBox="1"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latin typeface="Arial"/>
                <a:ea typeface="Arial"/>
                <a:cs typeface="Arial"/>
                <a:sym typeface="Arial"/>
              </a:rPr>
              <a:t>REFERENCES</a:t>
            </a:r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 dirty="0"/>
              <a:t>Bowker, </a:t>
            </a:r>
            <a:r>
              <a:rPr lang="en-GB" sz="2800" dirty="0" err="1"/>
              <a:t>Natilene</a:t>
            </a:r>
            <a:r>
              <a:rPr lang="en-GB" sz="2800" dirty="0"/>
              <a:t>. (2007). </a:t>
            </a:r>
            <a:r>
              <a:rPr lang="en-GB" sz="2800" i="1" dirty="0"/>
              <a:t>Academic Writing: A Guide to Tertiary Level Writing</a:t>
            </a:r>
            <a:r>
              <a:rPr lang="en-GB" sz="2800" dirty="0"/>
              <a:t>. NZ: Student Learning Development Series of Massey University.</a:t>
            </a:r>
            <a:endParaRPr sz="2800" dirty="0"/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 dirty="0" err="1"/>
              <a:t>Wallwork</a:t>
            </a:r>
            <a:r>
              <a:rPr lang="en-GB" sz="2800" dirty="0"/>
              <a:t>, Adrian. (2013). </a:t>
            </a:r>
            <a:r>
              <a:rPr lang="en-GB" sz="2800" i="1" dirty="0"/>
              <a:t>English for Academic Research: Writing Exercises</a:t>
            </a:r>
            <a:r>
              <a:rPr lang="en-GB" sz="2800" dirty="0"/>
              <a:t>. New York: Springer</a:t>
            </a:r>
            <a:r>
              <a:rPr lang="en-GB" sz="2800" dirty="0" smtClean="0"/>
              <a:t>.</a:t>
            </a:r>
          </a:p>
          <a:p>
            <a:pPr marL="342900" lvl="0" indent="-3429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GB" sz="2800" dirty="0" smtClean="0"/>
              <a:t>Swales, J.M &amp; Feak, C.B. (2012). Academic Writing for Graduates Students. Michigan: Michigan ELT</a:t>
            </a:r>
            <a:endParaRPr dirty="0"/>
          </a:p>
          <a:p>
            <a:pPr marL="34290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8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/>
          <p:nvPr/>
        </p:nvSpPr>
        <p:spPr>
          <a:xfrm>
            <a:off x="3124200" y="2622550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 dirty="0" smtClean="0">
                <a:solidFill>
                  <a:srgbClr val="3F3F3F"/>
                </a:solidFill>
              </a:rPr>
              <a:t>INTENDED LEARNING OUTCOMES</a:t>
            </a:r>
            <a:endParaRPr sz="1800" b="1" i="0" u="none" strike="noStrike" cap="none" dirty="0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4"/>
          <p:cNvSpPr/>
          <p:nvPr/>
        </p:nvSpPr>
        <p:spPr>
          <a:xfrm>
            <a:off x="3581400" y="3276600"/>
            <a:ext cx="1524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2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3633355" y="3733800"/>
            <a:ext cx="51054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02. </a:t>
            </a: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1" name="Google Shape;101;p14"/>
          <p:cNvCxnSpPr/>
          <p:nvPr/>
        </p:nvCxnSpPr>
        <p:spPr>
          <a:xfrm>
            <a:off x="3962400" y="4168454"/>
            <a:ext cx="4724400" cy="1588"/>
          </a:xfrm>
          <a:prstGeom prst="straightConnector1">
            <a:avLst/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05" name="Google Shape;105;p14"/>
          <p:cNvSpPr/>
          <p:nvPr/>
        </p:nvSpPr>
        <p:spPr>
          <a:xfrm>
            <a:off x="3640281" y="5600721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4"/>
          <p:cNvSpPr/>
          <p:nvPr/>
        </p:nvSpPr>
        <p:spPr>
          <a:xfrm>
            <a:off x="3636816" y="4202668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800" b="0" i="0" u="none" strike="noStrike" cap="none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4"/>
          <p:cNvSpPr/>
          <p:nvPr/>
        </p:nvSpPr>
        <p:spPr>
          <a:xfrm>
            <a:off x="3647207" y="4648200"/>
            <a:ext cx="51054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4"/>
          <p:cNvSpPr/>
          <p:nvPr/>
        </p:nvSpPr>
        <p:spPr>
          <a:xfrm>
            <a:off x="3647207" y="5181616"/>
            <a:ext cx="51054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endParaRPr sz="1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4"/>
          <p:cNvSpPr/>
          <p:nvPr/>
        </p:nvSpPr>
        <p:spPr>
          <a:xfrm>
            <a:off x="3647207" y="3248890"/>
            <a:ext cx="5105400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800" i="0" u="none" strike="noStrike" cap="none" dirty="0">
                <a:solidFill>
                  <a:srgbClr val="FFFFFF"/>
                </a:solidFill>
                <a:sym typeface="Arial"/>
              </a:rPr>
              <a:t>01. </a:t>
            </a:r>
            <a:r>
              <a:rPr lang="en-GB" sz="1800" dirty="0" smtClean="0">
                <a:solidFill>
                  <a:srgbClr val="FFFFFF"/>
                </a:solidFill>
              </a:rPr>
              <a:t>To structure the introduction paragraphs </a:t>
            </a:r>
            <a:endParaRPr sz="1800" i="0" u="none" strike="noStrike" cap="none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94924" y="3776873"/>
            <a:ext cx="42498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</a:rPr>
              <a:t>To begin writing an introduction section </a:t>
            </a:r>
            <a:endParaRPr lang="en-US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1065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5583"/>
            <a:ext cx="8229600" cy="1143000"/>
          </a:xfrm>
        </p:spPr>
        <p:txBody>
          <a:bodyPr/>
          <a:lstStyle/>
          <a:p>
            <a:pPr algn="l"/>
            <a:r>
              <a:rPr lang="en-US" b="1" dirty="0" smtClean="0"/>
              <a:t>INTRODUCTION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</a:t>
            </a:r>
            <a:r>
              <a:rPr lang="en-US" sz="3600" dirty="0" smtClean="0"/>
              <a:t>ntroduction section is to:</a:t>
            </a:r>
          </a:p>
          <a:p>
            <a:pPr lvl="1"/>
            <a:r>
              <a:rPr lang="en-US" sz="3200" dirty="0" smtClean="0"/>
              <a:t>Tell </a:t>
            </a:r>
            <a:r>
              <a:rPr lang="en-US" sz="3200" dirty="0"/>
              <a:t>your readers how you plan to develop your topic. </a:t>
            </a:r>
            <a:endParaRPr lang="en-US" sz="3200" dirty="0" smtClean="0"/>
          </a:p>
          <a:p>
            <a:pPr lvl="1"/>
            <a:r>
              <a:rPr lang="en-US" sz="3200" dirty="0" smtClean="0"/>
              <a:t>Give </a:t>
            </a:r>
            <a:r>
              <a:rPr lang="en-US" sz="3200" dirty="0"/>
              <a:t>them a roadmap to </a:t>
            </a:r>
            <a:r>
              <a:rPr lang="en-US" sz="3200" dirty="0" smtClean="0"/>
              <a:t>follow- </a:t>
            </a:r>
            <a:r>
              <a:rPr lang="en-US" sz="3200" dirty="0"/>
              <a:t>show them what your line of argument is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7185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9016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HOW TO BEGIN AN INTRODUCTION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Begin with one or more of the following parts:</a:t>
            </a:r>
          </a:p>
          <a:p>
            <a:pPr lvl="1"/>
            <a:r>
              <a:rPr lang="en-US" dirty="0" smtClean="0"/>
              <a:t>Definitions of the topic plus background (1-3)</a:t>
            </a:r>
          </a:p>
          <a:p>
            <a:pPr lvl="1"/>
            <a:r>
              <a:rPr lang="en-US" dirty="0" smtClean="0"/>
              <a:t>Accepted state of the art plus problem to be solved (2-4)* </a:t>
            </a:r>
            <a:r>
              <a:rPr lang="en-US" dirty="0" smtClean="0">
                <a:sym typeface="Wingdings"/>
              </a:rPr>
              <a:t> specific area; gap </a:t>
            </a:r>
            <a:endParaRPr lang="en-US" dirty="0" smtClean="0"/>
          </a:p>
          <a:p>
            <a:pPr lvl="1"/>
            <a:r>
              <a:rPr lang="en-US" dirty="0" smtClean="0"/>
              <a:t>Author’s objective (1-2)* </a:t>
            </a:r>
            <a:r>
              <a:rPr lang="en-US" dirty="0" smtClean="0">
                <a:sym typeface="Wingdings"/>
              </a:rPr>
              <a:t> how to fill the gap, transition into the lit rev</a:t>
            </a:r>
            <a:endParaRPr lang="en-US" dirty="0" smtClean="0"/>
          </a:p>
          <a:p>
            <a:pPr lvl="1"/>
            <a:r>
              <a:rPr lang="en-US" dirty="0" smtClean="0"/>
              <a:t>Introduction to the literature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0428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7"/>
          <p:cNvSpPr txBox="1">
            <a:spLocks noGrp="1"/>
          </p:cNvSpPr>
          <p:nvPr>
            <p:ph type="title"/>
          </p:nvPr>
        </p:nvSpPr>
        <p:spPr>
          <a:xfrm>
            <a:off x="533400" y="697832"/>
            <a:ext cx="8229600" cy="8642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 b="1" dirty="0" smtClean="0">
                <a:latin typeface="Arial"/>
                <a:ea typeface="Arial"/>
                <a:cs typeface="Arial"/>
                <a:sym typeface="Arial"/>
              </a:rPr>
              <a:t>AN EXAMPLE OF INTRODUCTION STRUCTURE</a:t>
            </a:r>
            <a:endParaRPr sz="2800"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7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203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endParaRPr sz="22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84422"/>
            <a:ext cx="8153400" cy="4441741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7142"/>
            <a:ext cx="8229600" cy="1143000"/>
          </a:xfrm>
        </p:spPr>
        <p:txBody>
          <a:bodyPr/>
          <a:lstStyle/>
          <a:p>
            <a:pPr algn="l"/>
            <a:r>
              <a:rPr lang="en-US" sz="3600" b="1" dirty="0" smtClean="0"/>
              <a:t>HOW TO BEGIN AN INTRODUCTION (2)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Continue the previous outline:</a:t>
            </a:r>
          </a:p>
          <a:p>
            <a:pPr lvl="1"/>
            <a:r>
              <a:rPr lang="en-US" dirty="0" smtClean="0"/>
              <a:t>Survey of pertinent literature</a:t>
            </a:r>
          </a:p>
          <a:p>
            <a:pPr lvl="1"/>
            <a:r>
              <a:rPr lang="en-US" dirty="0" smtClean="0"/>
              <a:t>Author’s contribution (1-2)* </a:t>
            </a:r>
          </a:p>
          <a:p>
            <a:pPr lvl="1"/>
            <a:r>
              <a:rPr lang="en-US" dirty="0" smtClean="0"/>
              <a:t>Aim of the present work (1-2)</a:t>
            </a:r>
          </a:p>
          <a:p>
            <a:pPr lvl="1"/>
            <a:r>
              <a:rPr lang="en-US" dirty="0" smtClean="0"/>
              <a:t>Main result of the present work (1-4)</a:t>
            </a:r>
          </a:p>
          <a:p>
            <a:pPr lvl="1"/>
            <a:r>
              <a:rPr lang="en-US" dirty="0" smtClean="0"/>
              <a:t>Future implication of the work (1-2)</a:t>
            </a:r>
          </a:p>
          <a:p>
            <a:pPr lvl="1"/>
            <a:r>
              <a:rPr lang="en-US" dirty="0" smtClean="0"/>
              <a:t>Outline of structure (3-4)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296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18" descr="C:\Users\arsil\Desktop\Smartcreative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8575" y="-10886"/>
            <a:ext cx="9172575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8"/>
          <p:cNvSpPr txBox="1">
            <a:spLocks noGrp="1"/>
          </p:cNvSpPr>
          <p:nvPr>
            <p:ph type="title"/>
          </p:nvPr>
        </p:nvSpPr>
        <p:spPr>
          <a:xfrm>
            <a:off x="533400" y="762000"/>
            <a:ext cx="8229600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2" name="Google Shape;152;p18"/>
          <p:cNvSpPr txBox="1"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42950" lvl="1" indent="-18415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sz="16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74" y="905713"/>
            <a:ext cx="8153400" cy="46910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75158" y="5596776"/>
            <a:ext cx="26950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err="1" smtClean="0"/>
              <a:t>Wallwork</a:t>
            </a:r>
            <a:r>
              <a:rPr lang="en-US" dirty="0" smtClean="0"/>
              <a:t>, 2013: 198-199)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1520"/>
            <a:ext cx="8229600" cy="1143000"/>
          </a:xfrm>
        </p:spPr>
        <p:txBody>
          <a:bodyPr/>
          <a:lstStyle/>
          <a:p>
            <a:pPr algn="l"/>
            <a:r>
              <a:rPr lang="en-US" sz="3600" b="1" dirty="0" smtClean="0"/>
              <a:t>HOW TO BEGIN AN INTRODUCTION (3)</a:t>
            </a:r>
            <a:endParaRPr lang="en-US" sz="36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General to Specific or Specific to General:</a:t>
            </a:r>
          </a:p>
          <a:p>
            <a:pPr lvl="1"/>
            <a:r>
              <a:rPr lang="en-US" dirty="0" smtClean="0"/>
              <a:t>Opening with General Statement </a:t>
            </a:r>
            <a:r>
              <a:rPr lang="en-US" dirty="0" smtClean="0">
                <a:sym typeface="Wingdings"/>
              </a:rPr>
              <a:t> general information; general </a:t>
            </a:r>
            <a:r>
              <a:rPr lang="mr-IN" dirty="0" smtClean="0">
                <a:sym typeface="Wingdings"/>
              </a:rPr>
              <a:t>–</a:t>
            </a:r>
            <a:r>
              <a:rPr lang="en-US" dirty="0" smtClean="0">
                <a:sym typeface="Wingdings"/>
              </a:rPr>
              <a:t> specifics</a:t>
            </a:r>
            <a:endParaRPr lang="en-US" dirty="0" smtClean="0"/>
          </a:p>
          <a:p>
            <a:pPr lvl="1"/>
            <a:r>
              <a:rPr lang="en-US" dirty="0" smtClean="0"/>
              <a:t>Opening with Statistics </a:t>
            </a:r>
            <a:r>
              <a:rPr lang="en-US" dirty="0" smtClean="0">
                <a:sym typeface="Wingdings"/>
              </a:rPr>
              <a:t> generate readers’ interest</a:t>
            </a:r>
            <a:endParaRPr lang="en-US" dirty="0" smtClean="0"/>
          </a:p>
          <a:p>
            <a:pPr lvl="1"/>
            <a:r>
              <a:rPr lang="en-US" dirty="0" smtClean="0"/>
              <a:t>Opening with definitions </a:t>
            </a:r>
            <a:r>
              <a:rPr lang="en-US" dirty="0" smtClean="0">
                <a:sym typeface="Wingdings"/>
              </a:rPr>
              <a:t> clarify unfamiliar terms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520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5639"/>
            <a:ext cx="8229600" cy="1056691"/>
          </a:xfrm>
        </p:spPr>
        <p:txBody>
          <a:bodyPr/>
          <a:lstStyle/>
          <a:p>
            <a:pPr algn="l"/>
            <a:r>
              <a:rPr lang="en-US" sz="4000" b="1" dirty="0" smtClean="0"/>
              <a:t>TENSES IN INTRODUCTION SECTION</a:t>
            </a:r>
            <a:endParaRPr lang="en-US" sz="4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57084450"/>
              </p:ext>
            </p:extLst>
          </p:nvPr>
        </p:nvGraphicFramePr>
        <p:xfrm>
          <a:off x="1524000" y="19023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1611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323</Words>
  <Application>Microsoft Macintosh PowerPoint</Application>
  <PresentationFormat>On-screen Show (4:3)</PresentationFormat>
  <Paragraphs>61</Paragraphs>
  <Slides>11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Calibri</vt:lpstr>
      <vt:lpstr>Wingdings</vt:lpstr>
      <vt:lpstr>Arial</vt:lpstr>
      <vt:lpstr>Office Theme</vt:lpstr>
      <vt:lpstr>PowerPoint Presentation</vt:lpstr>
      <vt:lpstr>PowerPoint Presentation</vt:lpstr>
      <vt:lpstr>INTRODUCTION</vt:lpstr>
      <vt:lpstr>HOW TO BEGIN AN INTRODUCTION</vt:lpstr>
      <vt:lpstr>AN EXAMPLE OF INTRODUCTION STRUCTURE</vt:lpstr>
      <vt:lpstr>HOW TO BEGIN AN INTRODUCTION (2)</vt:lpstr>
      <vt:lpstr>PowerPoint Presentation</vt:lpstr>
      <vt:lpstr>HOW TO BEGIN AN INTRODUCTION (3)</vt:lpstr>
      <vt:lpstr>TENSES IN INTRODUCTION SECTION</vt:lpstr>
      <vt:lpstr>EXERCISE</vt:lpstr>
      <vt:lpstr>REFERENCES</vt:lpstr>
    </vt:vector>
  </TitlesOfParts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Lestari, Sri</cp:lastModifiedBy>
  <cp:revision>24</cp:revision>
  <dcterms:modified xsi:type="dcterms:W3CDTF">2019-03-21T09:08:15Z</dcterms:modified>
</cp:coreProperties>
</file>