
<file path=[Content_Types].xml><?xml version="1.0" encoding="utf-8"?>
<Types xmlns="http://schemas.openxmlformats.org/package/2006/content-types">
  <Default Extension="xml" ContentType="application/xml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15"/>
  </p:notesMasterIdLst>
  <p:sldIdLst>
    <p:sldId id="256" r:id="rId2"/>
    <p:sldId id="267" r:id="rId3"/>
    <p:sldId id="281" r:id="rId4"/>
    <p:sldId id="273" r:id="rId5"/>
    <p:sldId id="278" r:id="rId6"/>
    <p:sldId id="279" r:id="rId7"/>
    <p:sldId id="260" r:id="rId8"/>
    <p:sldId id="282" r:id="rId9"/>
    <p:sldId id="283" r:id="rId10"/>
    <p:sldId id="274" r:id="rId11"/>
    <p:sldId id="284" r:id="rId12"/>
    <p:sldId id="275" r:id="rId13"/>
    <p:sldId id="265" r:id="rId14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 showComments="0">
  <p:normalViewPr>
    <p:restoredLeft sz="10566"/>
    <p:restoredTop sz="92969"/>
  </p:normalViewPr>
  <p:slideViewPr>
    <p:cSldViewPr snapToGrid="0">
      <p:cViewPr varScale="1">
        <p:scale>
          <a:sx n="54" d="100"/>
          <a:sy n="54" d="100"/>
        </p:scale>
        <p:origin x="1224" y="19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notesMaster" Target="notesMasters/notesMaster1.xml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36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36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93" name="Google Shape;9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2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2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183918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9" name="Google Shape;13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7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9" name="Google Shape;13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9294848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39" name="Google Shape;13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5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9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25683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" name="Google Shape;17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175" name="Google Shape;175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6" name="Google Shape;176;p10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13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ctr">
              <a:spcBef>
                <a:spcPts val="640"/>
              </a:spcBef>
              <a:spcAft>
                <a:spcPts val="0"/>
              </a:spcAft>
              <a:buClr>
                <a:srgbClr val="888888"/>
              </a:buClr>
              <a:buSzPts val="32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560"/>
              </a:spcBef>
              <a:spcAft>
                <a:spcPts val="0"/>
              </a:spcAft>
              <a:buClr>
                <a:srgbClr val="888888"/>
              </a:buClr>
              <a:buSzPts val="28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48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" name="Google Shape;96;p14" descr="SUB#LIST copy.jpg"/>
          <p:cNvPicPr preferRelativeResize="0"/>
          <p:nvPr userDrawn="1"/>
        </p:nvPicPr>
        <p:blipFill rotWithShape="1">
          <a:blip r:embed="rId2">
            <a:alphaModFix/>
          </a:blip>
          <a:srcRect/>
          <a:stretch/>
        </p:blipFill>
        <p:spPr>
          <a:xfrm>
            <a:off x="-8022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body" idx="1"/>
          </p:nvPr>
        </p:nvSpPr>
        <p:spPr>
          <a:xfrm rot="5400000">
            <a:off x="2309018" y="-251619"/>
            <a:ext cx="4525963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12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12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27" name="Google Shape;27;p3" descr="C:\Users\arsil\Desktop\Smartcreative2.jpg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9172573" cy="685799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40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1pPr>
            <a:lvl2pPr marL="914400" lvl="1" indent="-228600" algn="l">
              <a:spcBef>
                <a:spcPts val="36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2pPr>
            <a:lvl3pPr marL="1371600" lvl="2" indent="-228600" algn="l">
              <a:spcBef>
                <a:spcPts val="32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3pPr>
            <a:lvl4pPr marL="1828800" lvl="3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4pPr>
            <a:lvl5pPr marL="2286000" lvl="4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5pPr>
            <a:lvl6pPr marL="2743200" lvl="5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6pPr>
            <a:lvl7pPr marL="3200400" lvl="6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7pPr>
            <a:lvl8pPr marL="3657600" lvl="7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8pPr>
            <a:lvl9pPr marL="4114800" lvl="8" indent="-228600" algn="l">
              <a:spcBef>
                <a:spcPts val="280"/>
              </a:spcBef>
              <a:spcAft>
                <a:spcPts val="0"/>
              </a:spcAft>
              <a:buClr>
                <a:srgbClr val="888888"/>
              </a:buClr>
              <a:buSzPts val="1400"/>
              <a:buNone/>
              <a:defRPr sz="14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4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1pPr>
            <a:lvl2pPr marL="914400" lvl="1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–"/>
              <a:defRPr sz="2400"/>
            </a:lvl2pPr>
            <a:lvl3pPr marL="1371600" lvl="2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 sz="1800"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 sz="1800"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5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6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body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body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body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1pPr>
            <a:lvl2pPr marL="914400" lvl="1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  <a:defRPr sz="1600"/>
            </a:lvl9pPr>
          </a:lstStyle>
          <a:p>
            <a:endParaRPr/>
          </a:p>
        </p:txBody>
      </p:sp>
      <p:sp>
        <p:nvSpPr>
          <p:cNvPr id="47" name="Google Shape;47;p6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6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6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7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7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7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7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8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8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8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9"/>
          <p:cNvSpPr txBox="1"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»"/>
              <a:defRPr sz="2000"/>
            </a:lvl5pPr>
            <a:lvl6pPr marL="2743200" lvl="5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body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9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0"/>
          <p:cNvSpPr txBox="1"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20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8" name="Google Shape;68;p10"/>
          <p:cNvSpPr>
            <a:spLocks noGrp="1"/>
          </p:cNvSpPr>
          <p:nvPr>
            <p:ph type="pic" idx="2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body" idx="1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lvl="0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1pPr>
            <a:lvl2pPr marL="914400" lvl="1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2pPr>
            <a:lvl3pPr marL="1371600" lvl="2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3pPr>
            <a:lvl4pPr marL="1828800" lvl="3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4pPr>
            <a:lvl5pPr marL="2286000" lvl="4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5pPr>
            <a:lvl6pPr marL="2743200" lvl="5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6pPr>
            <a:lvl7pPr marL="3200400" lvl="6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7pPr>
            <a:lvl8pPr marL="3657600" lvl="7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8pPr>
            <a:lvl9pPr marL="4114800" lvl="8" indent="-228600" algn="l">
              <a:spcBef>
                <a:spcPts val="180"/>
              </a:spcBef>
              <a:spcAft>
                <a:spcPts val="0"/>
              </a:spcAft>
              <a:buClr>
                <a:schemeClr val="dk1"/>
              </a:buClr>
              <a:buSzPts val="900"/>
              <a:buNone/>
              <a:defRPr sz="900"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0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>
              <a:spcBef>
                <a:spcPts val="0"/>
              </a:spcBef>
              <a:spcAft>
                <a:spcPts val="0"/>
              </a:spcAft>
              <a:buNone/>
              <a:defRPr sz="14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spcAft>
                <a:spcPts val="0"/>
              </a:spcAft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3" descr="C:\Users\arsil\Desktop\Smartcreative.jpg"/>
          <p:cNvPicPr preferRelativeResize="0"/>
          <p:nvPr/>
        </p:nvPicPr>
        <p:blipFill rotWithShape="1">
          <a:blip r:embed="rId3">
            <a:alphaModFix/>
          </a:blip>
          <a:srcRect l="1051" r="800" b="504"/>
          <a:stretch/>
        </p:blipFill>
        <p:spPr>
          <a:xfrm>
            <a:off x="0" y="304800"/>
            <a:ext cx="9144000" cy="6840538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 txBox="1"/>
          <p:nvPr/>
        </p:nvSpPr>
        <p:spPr>
          <a:xfrm>
            <a:off x="3200400" y="3725863"/>
            <a:ext cx="5638800" cy="138499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i="0" u="none" strike="noStrike" cap="none" dirty="0">
                <a:solidFill>
                  <a:schemeClr val="lt1"/>
                </a:solidFill>
                <a:sym typeface="Arial"/>
              </a:rPr>
              <a:t>SESSION </a:t>
            </a:r>
            <a:r>
              <a:rPr lang="en-GB" sz="2000" b="1" dirty="0">
                <a:solidFill>
                  <a:schemeClr val="lt1"/>
                </a:solidFill>
              </a:rPr>
              <a:t>5</a:t>
            </a:r>
            <a:r>
              <a:rPr lang="en-GB" sz="2000" b="1" dirty="0" smtClean="0">
                <a:solidFill>
                  <a:schemeClr val="lt1"/>
                </a:solidFill>
              </a:rPr>
              <a:t>: </a:t>
            </a:r>
            <a:endParaRPr lang="en-GB" sz="2000" b="1" dirty="0" smtClean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000" b="1" dirty="0" smtClean="0">
                <a:solidFill>
                  <a:schemeClr val="lt1"/>
                </a:solidFill>
              </a:rPr>
              <a:t>INTRODUCTION: DEVELOPING PARAGRAPHS</a:t>
            </a:r>
            <a:endParaRPr sz="2000" b="1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b="1" dirty="0">
                <a:solidFill>
                  <a:schemeClr val="lt1"/>
                </a:solidFill>
              </a:rPr>
              <a:t>SRI LESTARI, MA</a:t>
            </a:r>
            <a:endParaRPr b="1" dirty="0">
              <a:solidFill>
                <a:schemeClr val="lt1"/>
              </a:solidFill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200" b="1" dirty="0">
                <a:solidFill>
                  <a:schemeClr val="lt1"/>
                </a:solidFill>
              </a:rPr>
              <a:t>ENGLISH EDUCATION DEPARTMENT</a:t>
            </a:r>
            <a:endParaRPr sz="1200" b="1" dirty="0">
              <a:solidFill>
                <a:schemeClr val="lt1"/>
              </a:solidFill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7142"/>
            <a:ext cx="8229600" cy="1143000"/>
          </a:xfrm>
        </p:spPr>
        <p:txBody>
          <a:bodyPr/>
          <a:lstStyle/>
          <a:p>
            <a:pPr algn="l"/>
            <a:r>
              <a:rPr lang="en-US" sz="3600" b="1" dirty="0" smtClean="0"/>
              <a:t>OPENING WITH DEFINITION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verbs to explain terms:</a:t>
            </a:r>
          </a:p>
          <a:p>
            <a:pPr lvl="1"/>
            <a:r>
              <a:rPr lang="en-US" dirty="0"/>
              <a:t>n</a:t>
            </a:r>
            <a:r>
              <a:rPr lang="en-US" dirty="0" smtClean="0"/>
              <a:t>ame </a:t>
            </a:r>
            <a:r>
              <a:rPr lang="en-US" dirty="0" smtClean="0">
                <a:sym typeface="Wingdings"/>
              </a:rPr>
              <a:t> This new species was named </a:t>
            </a:r>
            <a:r>
              <a:rPr lang="en-US" i="1" dirty="0" err="1" smtClean="0">
                <a:sym typeface="Wingdings"/>
              </a:rPr>
              <a:t>Ascochyta</a:t>
            </a:r>
            <a:r>
              <a:rPr lang="en-US" dirty="0" smtClean="0">
                <a:sym typeface="Wingdings"/>
              </a:rPr>
              <a:t>.</a:t>
            </a:r>
          </a:p>
          <a:p>
            <a:pPr lvl="1"/>
            <a:r>
              <a:rPr lang="en-US" dirty="0">
                <a:sym typeface="Wingdings"/>
              </a:rPr>
              <a:t>d</a:t>
            </a:r>
            <a:r>
              <a:rPr lang="en-US" dirty="0" smtClean="0">
                <a:sym typeface="Wingdings"/>
              </a:rPr>
              <a:t>enote  </a:t>
            </a:r>
            <a:r>
              <a:rPr lang="en-US" dirty="0"/>
              <a:t>Any rotational velocity is usually denoted by </a:t>
            </a:r>
            <a:r>
              <a:rPr lang="en-US" i="1" dirty="0"/>
              <a:t>f.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all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/>
              <a:t>A book containing lists of word definitions is called </a:t>
            </a:r>
            <a:r>
              <a:rPr lang="en-US" dirty="0" smtClean="0"/>
              <a:t>a dictionary.</a:t>
            </a:r>
          </a:p>
          <a:p>
            <a:pPr lvl="1"/>
            <a:r>
              <a:rPr lang="en-US" dirty="0" smtClean="0"/>
              <a:t>known as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/>
              <a:t>Another principle source of heat is the natural increase </a:t>
            </a:r>
            <a:r>
              <a:rPr lang="en-US" dirty="0" smtClean="0"/>
              <a:t>in temperature </a:t>
            </a:r>
            <a:r>
              <a:rPr lang="en-US" dirty="0"/>
              <a:t>as the depth increases. This is known as </a:t>
            </a:r>
            <a:r>
              <a:rPr lang="en-US" dirty="0" smtClean="0"/>
              <a:t>the geothermal </a:t>
            </a:r>
            <a:r>
              <a:rPr lang="en-US" dirty="0"/>
              <a:t>gradient.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652966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67142"/>
            <a:ext cx="8229600" cy="1143000"/>
          </a:xfrm>
        </p:spPr>
        <p:txBody>
          <a:bodyPr/>
          <a:lstStyle/>
          <a:p>
            <a:pPr algn="l"/>
            <a:r>
              <a:rPr lang="en-US" sz="3600" b="1" dirty="0" smtClean="0"/>
              <a:t>OPENING WITH DEFINITION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Some verbs to explain terms: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efine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/>
              <a:t>For the purposes of this study, fast food is defined as </a:t>
            </a:r>
            <a:r>
              <a:rPr lang="en-US" dirty="0" smtClean="0"/>
              <a:t>food sold </a:t>
            </a:r>
            <a:r>
              <a:rPr lang="en-US" dirty="0"/>
              <a:t>by a franchised restaurant chain offering both </a:t>
            </a:r>
            <a:r>
              <a:rPr lang="en-US" dirty="0" smtClean="0"/>
              <a:t>dining and </a:t>
            </a:r>
            <a:r>
              <a:rPr lang="en-US" dirty="0"/>
              <a:t>take-out facilities with no "table" service (e.g., McDonald's</a:t>
            </a:r>
            <a:r>
              <a:rPr lang="en-US" dirty="0" smtClean="0"/>
              <a:t>).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efer to </a:t>
            </a:r>
            <a:r>
              <a:rPr lang="en-US" dirty="0" smtClean="0">
                <a:sym typeface="Wingdings"/>
              </a:rPr>
              <a:t> </a:t>
            </a:r>
            <a:r>
              <a:rPr lang="en-US" dirty="0"/>
              <a:t>The natural gas contained in coal formations is </a:t>
            </a:r>
            <a:r>
              <a:rPr lang="en-US" dirty="0" smtClean="0"/>
              <a:t>generally referred </a:t>
            </a:r>
            <a:r>
              <a:rPr lang="en-US" dirty="0"/>
              <a:t>to as coal bed methane.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640802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7772"/>
            <a:ext cx="8229600" cy="1143000"/>
          </a:xfrm>
        </p:spPr>
        <p:txBody>
          <a:bodyPr/>
          <a:lstStyle/>
          <a:p>
            <a:pPr algn="l"/>
            <a:r>
              <a:rPr lang="en-US" dirty="0" smtClean="0"/>
              <a:t>EXERCISE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Write an example of opening an </a:t>
            </a:r>
            <a:r>
              <a:rPr lang="en-US" dirty="0" smtClean="0"/>
              <a:t>introduction with generalization (general statement), statistics and definition</a:t>
            </a:r>
          </a:p>
          <a:p>
            <a:r>
              <a:rPr lang="en-US" dirty="0" smtClean="0"/>
              <a:t>You may refer to your previous works on a structure of typical introduction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26420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Google Shape;178;p22" descr="C:\Users\arsil\Desktop\Smartcreative2.jpg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22"/>
          <p:cNvSpPr txBox="1">
            <a:spLocks noGrp="1"/>
          </p:cNvSpPr>
          <p:nvPr>
            <p:ph type="title"/>
          </p:nvPr>
        </p:nvSpPr>
        <p:spPr>
          <a:xfrm>
            <a:off x="533400" y="685800"/>
            <a:ext cx="8229600" cy="685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200">
                <a:latin typeface="Arial"/>
                <a:ea typeface="Arial"/>
                <a:cs typeface="Arial"/>
                <a:sym typeface="Arial"/>
              </a:rPr>
              <a:t>REFERENCES</a:t>
            </a:r>
            <a:endParaRPr/>
          </a:p>
        </p:txBody>
      </p:sp>
      <p:sp>
        <p:nvSpPr>
          <p:cNvPr id="180" name="Google Shape;180;p22"/>
          <p:cNvSpPr txBox="1">
            <a:spLocks noGrp="1"/>
          </p:cNvSpPr>
          <p:nvPr>
            <p:ph type="body" idx="1"/>
          </p:nvPr>
        </p:nvSpPr>
        <p:spPr>
          <a:xfrm>
            <a:off x="457200" y="1524000"/>
            <a:ext cx="8229600" cy="46021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lvl="0" indent="-3429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sz="2800" dirty="0"/>
              <a:t>Bowker, </a:t>
            </a:r>
            <a:r>
              <a:rPr lang="en-GB" sz="2800" dirty="0" err="1"/>
              <a:t>Natilene</a:t>
            </a:r>
            <a:r>
              <a:rPr lang="en-GB" sz="2800" dirty="0"/>
              <a:t>. (2007). </a:t>
            </a:r>
            <a:r>
              <a:rPr lang="en-GB" sz="2800" i="1" dirty="0"/>
              <a:t>Academic Writing: A Guide to Tertiary Level Writing</a:t>
            </a:r>
            <a:r>
              <a:rPr lang="en-GB" sz="2800" dirty="0"/>
              <a:t>. NZ: Student Learning Development Series of Massey University.</a:t>
            </a:r>
            <a:endParaRPr sz="2800" dirty="0"/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sz="2800" dirty="0" err="1"/>
              <a:t>Wallwork</a:t>
            </a:r>
            <a:r>
              <a:rPr lang="en-GB" sz="2800" dirty="0"/>
              <a:t>, Adrian. (2013). </a:t>
            </a:r>
            <a:r>
              <a:rPr lang="en-GB" sz="2800" i="1" dirty="0"/>
              <a:t>English for Academic Research: Writing Exercises</a:t>
            </a:r>
            <a:r>
              <a:rPr lang="en-GB" sz="2800" dirty="0"/>
              <a:t>. New York: Springer</a:t>
            </a:r>
            <a:r>
              <a:rPr lang="en-GB" sz="2800" dirty="0" smtClean="0"/>
              <a:t>.</a:t>
            </a:r>
          </a:p>
          <a:p>
            <a:pPr marL="342900" lvl="0" indent="-3429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</a:pPr>
            <a:r>
              <a:rPr lang="en-GB" sz="2800" dirty="0" smtClean="0"/>
              <a:t>Swales, J.M &amp; Feak, C.B. (2012). </a:t>
            </a:r>
            <a:r>
              <a:rPr lang="en-GB" sz="2800" i="1" dirty="0" smtClean="0"/>
              <a:t>Academic Writing for Graduates Students.</a:t>
            </a:r>
            <a:r>
              <a:rPr lang="en-GB" sz="2800" dirty="0" smtClean="0"/>
              <a:t> Michigan: Michigan ELT</a:t>
            </a:r>
            <a:endParaRPr dirty="0"/>
          </a:p>
          <a:p>
            <a:pPr marL="342900" lvl="0" indent="-1651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sz="28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14"/>
          <p:cNvSpPr/>
          <p:nvPr/>
        </p:nvSpPr>
        <p:spPr>
          <a:xfrm>
            <a:off x="3124200" y="2622550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1" dirty="0" smtClean="0">
                <a:solidFill>
                  <a:srgbClr val="3F3F3F"/>
                </a:solidFill>
              </a:rPr>
              <a:t>INTENDED LEARNING OUTCOMES</a:t>
            </a:r>
            <a:endParaRPr sz="1800" b="1" i="0" u="none" strike="noStrike" cap="none" dirty="0">
              <a:solidFill>
                <a:srgbClr val="3F3F3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8" name="Google Shape;98;p14"/>
          <p:cNvSpPr/>
          <p:nvPr/>
        </p:nvSpPr>
        <p:spPr>
          <a:xfrm>
            <a:off x="3581400" y="3276600"/>
            <a:ext cx="1524000" cy="430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2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0" i="0" u="none" strike="noStrike" cap="none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9" name="Google Shape;99;p14"/>
          <p:cNvSpPr/>
          <p:nvPr/>
        </p:nvSpPr>
        <p:spPr>
          <a:xfrm>
            <a:off x="3633355" y="3733800"/>
            <a:ext cx="5105400" cy="415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b="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8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02. </a:t>
            </a:r>
            <a:endParaRPr sz="18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01" name="Google Shape;101;p14"/>
          <p:cNvCxnSpPr/>
          <p:nvPr/>
        </p:nvCxnSpPr>
        <p:spPr>
          <a:xfrm>
            <a:off x="3962400" y="4168454"/>
            <a:ext cx="4724400" cy="1588"/>
          </a:xfrm>
          <a:prstGeom prst="straightConnector1">
            <a:avLst/>
          </a:prstGeom>
          <a:noFill/>
          <a:ln w="25400" cap="flat" cmpd="sng">
            <a:solidFill>
              <a:schemeClr val="lt1"/>
            </a:solidFill>
            <a:prstDash val="solid"/>
            <a:round/>
            <a:headEnd type="none" w="sm" len="sm"/>
            <a:tailEnd type="none" w="sm" len="sm"/>
          </a:ln>
        </p:spPr>
      </p:cxnSp>
      <p:sp>
        <p:nvSpPr>
          <p:cNvPr id="105" name="Google Shape;105;p14"/>
          <p:cNvSpPr/>
          <p:nvPr/>
        </p:nvSpPr>
        <p:spPr>
          <a:xfrm>
            <a:off x="3640281" y="5600721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6" name="Google Shape;106;p14"/>
          <p:cNvSpPr/>
          <p:nvPr/>
        </p:nvSpPr>
        <p:spPr>
          <a:xfrm>
            <a:off x="3636816" y="4202668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 dirty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GB" sz="1800" b="0" i="0" u="none" strike="noStrike" cap="none" dirty="0" smtClean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endParaRPr sz="1800" b="0" i="0" u="none" strike="noStrike" cap="none" dirty="0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4"/>
          <p:cNvSpPr/>
          <p:nvPr/>
        </p:nvSpPr>
        <p:spPr>
          <a:xfrm>
            <a:off x="3647207" y="4648200"/>
            <a:ext cx="5105400" cy="415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8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8" name="Google Shape;108;p14"/>
          <p:cNvSpPr/>
          <p:nvPr/>
        </p:nvSpPr>
        <p:spPr>
          <a:xfrm>
            <a:off x="3647207" y="5181616"/>
            <a:ext cx="510540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800" b="0" i="0" u="none" strike="noStrike" cap="none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rPr>
              <a:t>  </a:t>
            </a:r>
            <a:endParaRPr sz="1600" b="0" i="0" u="none" strike="noStrike" cap="none">
              <a:solidFill>
                <a:srgbClr val="FFFFFF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4"/>
          <p:cNvSpPr/>
          <p:nvPr/>
        </p:nvSpPr>
        <p:spPr>
          <a:xfrm>
            <a:off x="3647207" y="3248890"/>
            <a:ext cx="5105400" cy="41549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100" i="0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r>
              <a:rPr lang="en-GB" sz="1800" i="0" u="none" strike="noStrike" cap="none" dirty="0">
                <a:solidFill>
                  <a:srgbClr val="FFFFFF"/>
                </a:solidFill>
                <a:sym typeface="Arial"/>
              </a:rPr>
              <a:t>01. </a:t>
            </a:r>
            <a:r>
              <a:rPr lang="en-GB" sz="1800" dirty="0" smtClean="0">
                <a:solidFill>
                  <a:srgbClr val="FFFFFF"/>
                </a:solidFill>
              </a:rPr>
              <a:t>To develop opening paragraphs  </a:t>
            </a:r>
            <a:endParaRPr sz="1800" i="0" u="none" strike="noStrike" cap="none" dirty="0">
              <a:solidFill>
                <a:srgbClr val="FFFFFF"/>
              </a:solidFill>
              <a:sym typeface="Arial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094924" y="3776873"/>
            <a:ext cx="42498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chemeClr val="bg1"/>
                </a:solidFill>
              </a:rPr>
              <a:t>To begin writing an introduction section </a:t>
            </a:r>
            <a:endParaRPr lang="en-US" sz="1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6710658"/>
      </p:ext>
    </p:extLst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19016"/>
            <a:ext cx="8229600" cy="1143000"/>
          </a:xfrm>
        </p:spPr>
        <p:txBody>
          <a:bodyPr/>
          <a:lstStyle/>
          <a:p>
            <a:pPr algn="l"/>
            <a:r>
              <a:rPr lang="en-US" sz="3600" b="1" dirty="0" smtClean="0"/>
              <a:t>GENERAL TO SPECIFIC (GS) </a:t>
            </a:r>
            <a:endParaRPr lang="en-US" sz="36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2500" y="1586079"/>
            <a:ext cx="4659563" cy="50025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77541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7457"/>
            <a:ext cx="8229600" cy="1143000"/>
          </a:xfrm>
        </p:spPr>
        <p:txBody>
          <a:bodyPr/>
          <a:lstStyle/>
          <a:p>
            <a:pPr algn="l"/>
            <a:r>
              <a:rPr lang="en-US" sz="4000" b="1" dirty="0" smtClean="0"/>
              <a:t>OPENING WITH GENERAL STATEMENT</a:t>
            </a:r>
            <a:endParaRPr lang="en-US" sz="4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General statement can </a:t>
            </a:r>
            <a:r>
              <a:rPr lang="en-US" dirty="0"/>
              <a:t>include those providing facts as well as broad </a:t>
            </a:r>
            <a:r>
              <a:rPr lang="en-US" dirty="0" smtClean="0"/>
              <a:t>statements made </a:t>
            </a:r>
            <a:r>
              <a:rPr lang="en-US" dirty="0"/>
              <a:t>about a topic that are usually, but not necessarily always, true</a:t>
            </a:r>
            <a:r>
              <a:rPr lang="en-US" dirty="0" smtClean="0"/>
              <a:t>. </a:t>
            </a:r>
          </a:p>
          <a:p>
            <a:r>
              <a:rPr lang="en-US" dirty="0" smtClean="0"/>
              <a:t>For example:</a:t>
            </a:r>
          </a:p>
          <a:p>
            <a:pPr lvl="1"/>
            <a:r>
              <a:rPr lang="en-US" sz="2400" dirty="0"/>
              <a:t>Medical tourism is growing in countries such as </a:t>
            </a:r>
            <a:r>
              <a:rPr lang="en-US" sz="2400" dirty="0" smtClean="0"/>
              <a:t>Thailand, Malaysia</a:t>
            </a:r>
            <a:r>
              <a:rPr lang="en-US" sz="2400" dirty="0"/>
              <a:t>, and the </a:t>
            </a:r>
            <a:r>
              <a:rPr lang="en-US" sz="2400" dirty="0" smtClean="0"/>
              <a:t>Philippines</a:t>
            </a:r>
          </a:p>
          <a:p>
            <a:pPr lvl="1"/>
            <a:r>
              <a:rPr lang="en-US" sz="2400" dirty="0"/>
              <a:t>In the last decade, tremendous strides have been made </a:t>
            </a:r>
            <a:r>
              <a:rPr lang="en-US" sz="2400" dirty="0" smtClean="0"/>
              <a:t>in the </a:t>
            </a:r>
            <a:r>
              <a:rPr lang="en-US" sz="2400" dirty="0"/>
              <a:t>science and technology of organic light-emitting </a:t>
            </a:r>
            <a:r>
              <a:rPr lang="en-US" sz="2400" dirty="0" smtClean="0"/>
              <a:t>diodes (OLEOs</a:t>
            </a:r>
            <a:r>
              <a:rPr lang="en-US" sz="2400" dirty="0"/>
              <a:t>).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904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7457"/>
            <a:ext cx="8229600" cy="1143000"/>
          </a:xfrm>
        </p:spPr>
        <p:txBody>
          <a:bodyPr/>
          <a:lstStyle/>
          <a:p>
            <a:pPr algn="l"/>
            <a:r>
              <a:rPr lang="en-US" sz="4000" b="1" dirty="0" smtClean="0"/>
              <a:t>OPENING WITH GENERAL STATEMENT</a:t>
            </a:r>
            <a:endParaRPr lang="en-US" sz="4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Generalizations can be an effective opening sentences </a:t>
            </a:r>
            <a:r>
              <a:rPr lang="en-US" dirty="0" smtClean="0">
                <a:sym typeface="Wingdings"/>
              </a:rPr>
              <a:t> familiar to the readers</a:t>
            </a:r>
            <a:endParaRPr lang="en-US" dirty="0"/>
          </a:p>
          <a:p>
            <a:r>
              <a:rPr lang="en-US" dirty="0" smtClean="0"/>
              <a:t>Provide support explanations </a:t>
            </a:r>
            <a:r>
              <a:rPr lang="en-US" dirty="0" smtClean="0">
                <a:sym typeface="Wingdings"/>
              </a:rPr>
              <a:t> helps move the passage from general to specific</a:t>
            </a:r>
            <a:endParaRPr lang="en-US" dirty="0"/>
          </a:p>
          <a:p>
            <a:pPr lvl="1"/>
            <a:endParaRPr lang="en-US" dirty="0"/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5553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87457"/>
            <a:ext cx="8229600" cy="1143000"/>
          </a:xfrm>
        </p:spPr>
        <p:txBody>
          <a:bodyPr/>
          <a:lstStyle/>
          <a:p>
            <a:pPr algn="l"/>
            <a:r>
              <a:rPr lang="en-US" sz="4000" b="1" dirty="0" smtClean="0"/>
              <a:t>OPENING WITH STATISTICS</a:t>
            </a:r>
            <a:endParaRPr lang="en-US" sz="4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Statistics can be </a:t>
            </a:r>
            <a:r>
              <a:rPr lang="en-US" dirty="0" smtClean="0"/>
              <a:t>particularly </a:t>
            </a:r>
            <a:r>
              <a:rPr lang="en-US" dirty="0"/>
              <a:t>effective openings to GS </a:t>
            </a:r>
            <a:r>
              <a:rPr lang="en-US" dirty="0" smtClean="0"/>
              <a:t>texts </a:t>
            </a:r>
            <a:r>
              <a:rPr lang="en-US" dirty="0"/>
              <a:t>because they </a:t>
            </a:r>
            <a:r>
              <a:rPr lang="en-US" dirty="0" smtClean="0"/>
              <a:t>can sometimes </a:t>
            </a:r>
            <a:r>
              <a:rPr lang="en-US" dirty="0"/>
              <a:t>generate reader interest in the </a:t>
            </a:r>
            <a:r>
              <a:rPr lang="en-US" dirty="0" smtClean="0"/>
              <a:t>text.</a:t>
            </a:r>
          </a:p>
          <a:p>
            <a:r>
              <a:rPr lang="en-US" dirty="0" smtClean="0"/>
              <a:t>For example:</a:t>
            </a:r>
          </a:p>
          <a:p>
            <a:pPr lvl="1"/>
            <a:r>
              <a:rPr lang="en-US" dirty="0"/>
              <a:t>In the United States in 2006, 4,784 pedestrians were killed in </a:t>
            </a:r>
            <a:r>
              <a:rPr lang="en-US" dirty="0" smtClean="0"/>
              <a:t>traffic accidents</a:t>
            </a:r>
            <a:endParaRPr lang="en-US" dirty="0"/>
          </a:p>
          <a:p>
            <a:pPr lvl="1"/>
            <a:endParaRPr lang="en-US" dirty="0"/>
          </a:p>
          <a:p>
            <a:pPr marL="0" marR="0" lvl="1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1005429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drap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7"/>
          <p:cNvSpPr txBox="1">
            <a:spLocks noGrp="1"/>
          </p:cNvSpPr>
          <p:nvPr>
            <p:ph type="title"/>
          </p:nvPr>
        </p:nvSpPr>
        <p:spPr>
          <a:xfrm>
            <a:off x="533400" y="697832"/>
            <a:ext cx="8229600" cy="864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 b="1" dirty="0" smtClean="0">
                <a:latin typeface="Calibri" charset="0"/>
                <a:ea typeface="Calibri" charset="0"/>
                <a:cs typeface="Calibri" charset="0"/>
                <a:sym typeface="Arial"/>
              </a:rPr>
              <a:t>OPENING WITH DEFINITION</a:t>
            </a:r>
            <a:endParaRPr sz="4000" b="1" dirty="0">
              <a:latin typeface="Calibri" charset="0"/>
              <a:ea typeface="Calibri" charset="0"/>
              <a:cs typeface="Calibri" charset="0"/>
              <a:sym typeface="Arial"/>
            </a:endParaRPr>
          </a:p>
        </p:txBody>
      </p:sp>
      <p:sp>
        <p:nvSpPr>
          <p:cNvPr id="144" name="Google Shape;144;p1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2400" dirty="0"/>
              <a:t>Definitions are a common way of getting started; they are "hooks" </a:t>
            </a:r>
            <a:r>
              <a:rPr lang="en-US" sz="2400" dirty="0" smtClean="0"/>
              <a:t>from which </a:t>
            </a:r>
            <a:r>
              <a:rPr lang="en-US" sz="2400" dirty="0"/>
              <a:t>GS paragraphs can be </a:t>
            </a:r>
            <a:r>
              <a:rPr lang="en-US" sz="2400" dirty="0" smtClean="0"/>
              <a:t>hung.</a:t>
            </a:r>
          </a:p>
          <a:p>
            <a:r>
              <a:rPr lang="en-US" sz="2400" dirty="0"/>
              <a:t> </a:t>
            </a:r>
            <a:r>
              <a:rPr lang="en-US" sz="2400" dirty="0" smtClean="0"/>
              <a:t>A definition </a:t>
            </a:r>
            <a:r>
              <a:rPr lang="en-US" sz="2400" dirty="0"/>
              <a:t>sets the boundaries for a </a:t>
            </a:r>
            <a:r>
              <a:rPr lang="en-US" sz="2400" dirty="0" smtClean="0"/>
              <a:t>word's meaning.</a:t>
            </a:r>
          </a:p>
          <a:p>
            <a:r>
              <a:rPr lang="en-US" sz="2400" dirty="0" smtClean="0"/>
              <a:t>Meanings may </a:t>
            </a:r>
            <a:r>
              <a:rPr lang="en-US" sz="2400" dirty="0"/>
              <a:t>differ within some fields of </a:t>
            </a:r>
            <a:r>
              <a:rPr lang="en-US" sz="2400" dirty="0" smtClean="0"/>
              <a:t>study</a:t>
            </a:r>
          </a:p>
          <a:p>
            <a:r>
              <a:rPr lang="en-US" sz="2400" dirty="0" smtClean="0"/>
              <a:t>Definitions of </a:t>
            </a:r>
            <a:r>
              <a:rPr lang="en-US" sz="2400" dirty="0"/>
              <a:t>the concept differ for different research purposes and it may be </a:t>
            </a:r>
            <a:r>
              <a:rPr lang="en-US" sz="2400" dirty="0" smtClean="0"/>
              <a:t>necessary to </a:t>
            </a:r>
            <a:r>
              <a:rPr lang="en-US" sz="2400" dirty="0"/>
              <a:t>clearly state the definition so as to avoid misunderstanding </a:t>
            </a:r>
            <a:r>
              <a:rPr lang="en-US" sz="2400" dirty="0" smtClean="0"/>
              <a:t>or criticism</a:t>
            </a:r>
            <a:endParaRPr lang="en-US" sz="2400" dirty="0"/>
          </a:p>
          <a:p>
            <a:endParaRPr lang="en-US" sz="2400" dirty="0"/>
          </a:p>
          <a:p>
            <a:endParaRPr lang="en-US" sz="2400" dirty="0"/>
          </a:p>
          <a:p>
            <a:pPr marL="342900" lvl="0" indent="-203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 dirty="0"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7"/>
          <p:cNvSpPr txBox="1">
            <a:spLocks noGrp="1"/>
          </p:cNvSpPr>
          <p:nvPr>
            <p:ph type="title"/>
          </p:nvPr>
        </p:nvSpPr>
        <p:spPr>
          <a:xfrm>
            <a:off x="533400" y="697832"/>
            <a:ext cx="8229600" cy="864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 b="1" dirty="0" smtClean="0">
                <a:latin typeface="Calibri" charset="0"/>
                <a:ea typeface="Calibri" charset="0"/>
                <a:cs typeface="Calibri" charset="0"/>
                <a:sym typeface="Arial"/>
              </a:rPr>
              <a:t>OPENING WITH DEFINITION</a:t>
            </a:r>
            <a:endParaRPr sz="4000" b="1" dirty="0">
              <a:latin typeface="Calibri" charset="0"/>
              <a:ea typeface="Calibri" charset="0"/>
              <a:cs typeface="Calibri" charset="0"/>
              <a:sym typeface="Arial"/>
            </a:endParaRPr>
          </a:p>
        </p:txBody>
      </p:sp>
      <p:sp>
        <p:nvSpPr>
          <p:cNvPr id="144" name="Google Shape;144;p1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2400" dirty="0" smtClean="0"/>
              <a:t>Use a definition </a:t>
            </a:r>
            <a:r>
              <a:rPr lang="en-US" sz="2400" dirty="0"/>
              <a:t>of a term or concept </a:t>
            </a:r>
            <a:r>
              <a:rPr lang="en-US" sz="2400" dirty="0" smtClean="0"/>
              <a:t>if one </a:t>
            </a:r>
            <a:r>
              <a:rPr lang="en-US" sz="2400" dirty="0"/>
              <a:t>or more of the following </a:t>
            </a:r>
            <a:r>
              <a:rPr lang="en-US" sz="2400" dirty="0" smtClean="0"/>
              <a:t>apply:</a:t>
            </a:r>
            <a:endParaRPr lang="en-US" sz="2400" dirty="0"/>
          </a:p>
          <a:p>
            <a:r>
              <a:rPr lang="en-US" sz="2400" dirty="0" smtClean="0"/>
              <a:t>1</a:t>
            </a:r>
            <a:r>
              <a:rPr lang="en-US" sz="2400" dirty="0"/>
              <a:t>. the term Of concept is perhaps unfamiliar to your readers</a:t>
            </a:r>
          </a:p>
          <a:p>
            <a:r>
              <a:rPr lang="en-US" sz="2400" dirty="0"/>
              <a:t>2. you need to display your understanding for a course paper or examination</a:t>
            </a:r>
          </a:p>
          <a:p>
            <a:r>
              <a:rPr lang="en-US" sz="2400" dirty="0"/>
              <a:t>3. the origin of the term is interesting or sheds light on the meaning (</a:t>
            </a:r>
            <a:r>
              <a:rPr lang="en-US" sz="2400" dirty="0" smtClean="0"/>
              <a:t>as in </a:t>
            </a:r>
            <a:r>
              <a:rPr lang="en-US" sz="2400" dirty="0"/>
              <a:t>our definition of definition earlier)</a:t>
            </a:r>
          </a:p>
          <a:p>
            <a:r>
              <a:rPr lang="en-US" sz="2400" dirty="0"/>
              <a:t>4. there is a lack of agreement on at some ambiguity surrounding </a:t>
            </a:r>
            <a:r>
              <a:rPr lang="en-US" sz="2400" dirty="0" smtClean="0"/>
              <a:t>the meaning.</a:t>
            </a:r>
            <a:endParaRPr lang="en-US" sz="2400" dirty="0"/>
          </a:p>
          <a:p>
            <a:endParaRPr lang="en-US" sz="2400" dirty="0"/>
          </a:p>
          <a:p>
            <a:pPr marL="342900" lvl="0" indent="-203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0939427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17"/>
          <p:cNvSpPr txBox="1">
            <a:spLocks noGrp="1"/>
          </p:cNvSpPr>
          <p:nvPr>
            <p:ph type="title"/>
          </p:nvPr>
        </p:nvSpPr>
        <p:spPr>
          <a:xfrm>
            <a:off x="533400" y="697832"/>
            <a:ext cx="8229600" cy="8642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4000" b="1" dirty="0" smtClean="0">
                <a:latin typeface="Calibri" charset="0"/>
                <a:ea typeface="Calibri" charset="0"/>
                <a:cs typeface="Calibri" charset="0"/>
                <a:sym typeface="Arial"/>
              </a:rPr>
              <a:t>OPENING WITH DEFINITION</a:t>
            </a:r>
            <a:endParaRPr sz="4000" b="1" dirty="0">
              <a:latin typeface="Calibri" charset="0"/>
              <a:ea typeface="Calibri" charset="0"/>
              <a:cs typeface="Calibri" charset="0"/>
              <a:sym typeface="Arial"/>
            </a:endParaRPr>
          </a:p>
        </p:txBody>
      </p:sp>
      <p:sp>
        <p:nvSpPr>
          <p:cNvPr id="144" name="Google Shape;144;p17"/>
          <p:cNvSpPr txBox="1">
            <a:spLocks noGrp="1"/>
          </p:cNvSpPr>
          <p:nvPr>
            <p:ph type="body" idx="1"/>
          </p:nvPr>
        </p:nvSpPr>
        <p:spPr>
          <a:xfrm>
            <a:off x="457200" y="1828800"/>
            <a:ext cx="8229600" cy="42973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r>
              <a:rPr lang="en-US" sz="2800" b="1" dirty="0" smtClean="0"/>
              <a:t>Common ways to define:</a:t>
            </a:r>
          </a:p>
          <a:p>
            <a:pPr lvl="1"/>
            <a:r>
              <a:rPr lang="en-US" sz="2400" dirty="0"/>
              <a:t>short definitions or "glosses" that give information about a term in </a:t>
            </a:r>
            <a:r>
              <a:rPr lang="en-US" sz="2400" dirty="0" smtClean="0"/>
              <a:t>a word </a:t>
            </a:r>
            <a:r>
              <a:rPr lang="en-US" sz="2400" dirty="0"/>
              <a:t>or phrase and are placed within either parentheses or commas </a:t>
            </a:r>
            <a:r>
              <a:rPr lang="en-US" sz="2400" dirty="0" smtClean="0"/>
              <a:t>in a sentence</a:t>
            </a:r>
            <a:r>
              <a:rPr lang="en-US" sz="2400" dirty="0"/>
              <a:t>; </a:t>
            </a:r>
            <a:r>
              <a:rPr lang="en-US" sz="2400" dirty="0" smtClean="0"/>
              <a:t>phrasal </a:t>
            </a:r>
            <a:r>
              <a:rPr lang="en-US" sz="2400" dirty="0"/>
              <a:t>definitions signaled by such devices as i.e. </a:t>
            </a:r>
            <a:r>
              <a:rPr lang="en-US" sz="2400" dirty="0" smtClean="0"/>
              <a:t>or phrases such </a:t>
            </a:r>
            <a:r>
              <a:rPr lang="en-US" sz="2400" dirty="0"/>
              <a:t>as known as, defined as, and called</a:t>
            </a:r>
          </a:p>
          <a:p>
            <a:pPr lvl="1"/>
            <a:r>
              <a:rPr lang="en-US" sz="2400" dirty="0" smtClean="0"/>
              <a:t> </a:t>
            </a:r>
            <a:r>
              <a:rPr lang="en-US" sz="2400" dirty="0"/>
              <a:t>sentence definitions, which are brief and somewhat similar to a </a:t>
            </a:r>
            <a:r>
              <a:rPr lang="en-US" sz="2400" dirty="0" smtClean="0"/>
              <a:t>dictionary definition</a:t>
            </a:r>
            <a:endParaRPr lang="en-US" sz="2400" dirty="0"/>
          </a:p>
          <a:p>
            <a:pPr lvl="1"/>
            <a:r>
              <a:rPr lang="en-US" sz="2400" dirty="0" smtClean="0"/>
              <a:t>extended </a:t>
            </a:r>
            <a:r>
              <a:rPr lang="en-US" sz="2400" dirty="0"/>
              <a:t>definitions, which are longer and more detailed than </a:t>
            </a:r>
            <a:r>
              <a:rPr lang="en-US" sz="2400" dirty="0" smtClean="0"/>
              <a:t>definitions found </a:t>
            </a:r>
            <a:r>
              <a:rPr lang="en-US" sz="2400" dirty="0"/>
              <a:t>in dictionaries</a:t>
            </a:r>
          </a:p>
          <a:p>
            <a:endParaRPr lang="en-US" sz="2400" dirty="0"/>
          </a:p>
          <a:p>
            <a:pPr marL="342900" lvl="0" indent="-20320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None/>
            </a:pPr>
            <a:endParaRPr sz="2200" dirty="0"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00059343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559</Words>
  <Application>Microsoft Macintosh PowerPoint</Application>
  <PresentationFormat>On-screen Show (4:3)</PresentationFormat>
  <Paragraphs>73</Paragraphs>
  <Slides>13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Calibri</vt:lpstr>
      <vt:lpstr>Wingdings</vt:lpstr>
      <vt:lpstr>Arial</vt:lpstr>
      <vt:lpstr>Office Theme</vt:lpstr>
      <vt:lpstr>PowerPoint Presentation</vt:lpstr>
      <vt:lpstr>PowerPoint Presentation</vt:lpstr>
      <vt:lpstr>GENERAL TO SPECIFIC (GS) </vt:lpstr>
      <vt:lpstr>OPENING WITH GENERAL STATEMENT</vt:lpstr>
      <vt:lpstr>OPENING WITH GENERAL STATEMENT</vt:lpstr>
      <vt:lpstr>OPENING WITH STATISTICS</vt:lpstr>
      <vt:lpstr>OPENING WITH DEFINITION</vt:lpstr>
      <vt:lpstr>OPENING WITH DEFINITION</vt:lpstr>
      <vt:lpstr>OPENING WITH DEFINITION</vt:lpstr>
      <vt:lpstr>OPENING WITH DEFINITION</vt:lpstr>
      <vt:lpstr>OPENING WITH DEFINITION</vt:lpstr>
      <vt:lpstr>EXERCISE</vt:lpstr>
      <vt:lpstr>REFERENCES</vt:lpstr>
    </vt:vector>
  </TitlesOfParts>
  <LinksUpToDate>false</LinksUpToDate>
  <SharedDoc>false</SharedDoc>
  <HyperlinksChanged>false</HyperlinksChanged>
  <AppVersion>15.0030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Lestari, Sri</cp:lastModifiedBy>
  <cp:revision>32</cp:revision>
  <dcterms:modified xsi:type="dcterms:W3CDTF">2019-03-21T10:03:39Z</dcterms:modified>
</cp:coreProperties>
</file>