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67" r:id="rId3"/>
    <p:sldId id="281" r:id="rId4"/>
    <p:sldId id="285" r:id="rId5"/>
    <p:sldId id="273" r:id="rId6"/>
    <p:sldId id="278" r:id="rId7"/>
    <p:sldId id="287" r:id="rId8"/>
    <p:sldId id="288" r:id="rId9"/>
    <p:sldId id="260" r:id="rId10"/>
    <p:sldId id="286" r:id="rId11"/>
    <p:sldId id="279" r:id="rId12"/>
    <p:sldId id="282" r:id="rId13"/>
    <p:sldId id="283" r:id="rId14"/>
    <p:sldId id="284" r:id="rId15"/>
    <p:sldId id="275" r:id="rId16"/>
    <p:sldId id="265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0566"/>
    <p:restoredTop sz="92969"/>
  </p:normalViewPr>
  <p:slideViewPr>
    <p:cSldViewPr snapToGrid="0">
      <p:cViewPr varScale="1">
        <p:scale>
          <a:sx n="54" d="100"/>
          <a:sy n="54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937E7-6517-8149-97F6-939C6392E011}" type="doc">
      <dgm:prSet loTypeId="urn:microsoft.com/office/officeart/2005/8/layout/vList6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D63F06-53F3-7346-B595-F722F2ABFD3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PURPOSIVE</a:t>
          </a:r>
          <a:endParaRPr lang="en-US" b="1" dirty="0">
            <a:solidFill>
              <a:schemeClr val="tx1"/>
            </a:solidFill>
          </a:endParaRPr>
        </a:p>
      </dgm:t>
    </dgm:pt>
    <dgm:pt modelId="{481F9E01-9212-4B4E-B10E-74CA2FA488F3}" type="parTrans" cxnId="{82238BDD-222D-A041-8A03-000F5685352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F049B0A-E8D4-1645-9A37-87511463CB70}" type="sibTrans" cxnId="{82238BDD-222D-A041-8A03-000F5685352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EE39930-CE70-9942-8C64-1EF081A9605D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tx1"/>
              </a:solidFill>
            </a:rPr>
            <a:t>T</a:t>
          </a:r>
          <a:r>
            <a:rPr lang="en-US" sz="2000" b="1" dirty="0" smtClean="0">
              <a:solidFill>
                <a:schemeClr val="tx1"/>
              </a:solidFill>
            </a:rPr>
            <a:t>he authors indicate the main purposes</a:t>
          </a:r>
          <a:endParaRPr lang="en-US" sz="2000" b="1" dirty="0">
            <a:solidFill>
              <a:schemeClr val="tx1"/>
            </a:solidFill>
          </a:endParaRPr>
        </a:p>
      </dgm:t>
    </dgm:pt>
    <dgm:pt modelId="{75AC0FD7-9E5C-0843-A3FC-08C1A0645206}" type="parTrans" cxnId="{CB2DA3A1-18FD-0440-91EC-F40850E17C7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FC51486-4507-D549-A07E-51554DBC73F1}" type="sibTrans" cxnId="{CB2DA3A1-18FD-0440-91EC-F40850E17C7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077F199-3AE2-9D4C-9267-6157EC9BD7E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DESCRIPTIVE</a:t>
          </a:r>
          <a:endParaRPr lang="en-US" b="1" dirty="0">
            <a:solidFill>
              <a:schemeClr val="tx1"/>
            </a:solidFill>
          </a:endParaRPr>
        </a:p>
      </dgm:t>
    </dgm:pt>
    <dgm:pt modelId="{E9629A8B-55D4-9F41-9ECD-CF5EAE75D998}" type="parTrans" cxnId="{CB667F3F-F431-784B-AEDA-1F769BBF25D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E359BE2-E3BC-7549-84E5-63D7FB5565B9}" type="sibTrans" cxnId="{CB667F3F-F431-784B-AEDA-1F769BBF25D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91ADC4F-5FF7-F342-B817-4D689238E08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The authors indicate the main features of their research</a:t>
          </a:r>
          <a:endParaRPr lang="en-US" sz="2000" b="1" dirty="0">
            <a:solidFill>
              <a:schemeClr val="tx1"/>
            </a:solidFill>
          </a:endParaRPr>
        </a:p>
      </dgm:t>
    </dgm:pt>
    <dgm:pt modelId="{B107A17D-7B35-7041-94E9-E193A5A3BC90}" type="parTrans" cxnId="{5DECE12D-EB25-5D42-A16F-6B73809C849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416C6A8-AFD2-F548-84B5-57B4D35F6861}" type="sibTrans" cxnId="{5DECE12D-EB25-5D42-A16F-6B73809C849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F475DA7-6D2D-9C49-A25C-DA4BC790F707}">
      <dgm:prSet phldrT="[Text]" custT="1"/>
      <dgm:spPr/>
      <dgm:t>
        <a:bodyPr/>
        <a:lstStyle/>
        <a:p>
          <a:r>
            <a:rPr lang="en-US" sz="1800" b="1" i="1" dirty="0" smtClean="0">
              <a:solidFill>
                <a:schemeClr val="tx1"/>
              </a:solidFill>
            </a:rPr>
            <a:t>The aim of this paper is to give </a:t>
          </a:r>
          <a:r>
            <a:rPr lang="mr-IN" sz="1800" b="1" i="1" dirty="0" smtClean="0">
              <a:solidFill>
                <a:schemeClr val="tx1"/>
              </a:solidFill>
            </a:rPr>
            <a:t>…</a:t>
          </a:r>
          <a:r>
            <a:rPr lang="en-GB" sz="1800" b="1" i="1" dirty="0" smtClean="0">
              <a:solidFill>
                <a:schemeClr val="tx1"/>
              </a:solidFill>
            </a:rPr>
            <a:t>.</a:t>
          </a:r>
          <a:endParaRPr lang="en-US" sz="1800" b="1" i="1" dirty="0">
            <a:solidFill>
              <a:schemeClr val="tx1"/>
            </a:solidFill>
          </a:endParaRPr>
        </a:p>
      </dgm:t>
    </dgm:pt>
    <dgm:pt modelId="{6D61BE1F-FE23-8A49-8E02-2545832DB5EE}" type="parTrans" cxnId="{4A519815-F2A1-AA42-BFCF-CF25247207FE}">
      <dgm:prSet/>
      <dgm:spPr/>
      <dgm:t>
        <a:bodyPr/>
        <a:lstStyle/>
        <a:p>
          <a:endParaRPr lang="en-US"/>
        </a:p>
      </dgm:t>
    </dgm:pt>
    <dgm:pt modelId="{447FD43D-2879-B645-A371-1F1517285291}" type="sibTrans" cxnId="{4A519815-F2A1-AA42-BFCF-CF25247207FE}">
      <dgm:prSet/>
      <dgm:spPr/>
      <dgm:t>
        <a:bodyPr/>
        <a:lstStyle/>
        <a:p>
          <a:endParaRPr lang="en-US"/>
        </a:p>
      </dgm:t>
    </dgm:pt>
    <dgm:pt modelId="{302ED82B-3863-E34C-9F0D-2634D90582E4}">
      <dgm:prSet phldrT="[Text]" custT="1"/>
      <dgm:spPr/>
      <dgm:t>
        <a:bodyPr/>
        <a:lstStyle/>
        <a:p>
          <a:r>
            <a:rPr lang="en-US" sz="1800" b="1" i="1" dirty="0" smtClean="0">
              <a:solidFill>
                <a:schemeClr val="tx1"/>
              </a:solidFill>
            </a:rPr>
            <a:t>This paper reports on the results obtained </a:t>
          </a:r>
          <a:r>
            <a:rPr lang="mr-IN" sz="1800" b="1" i="1" dirty="0" smtClean="0">
              <a:solidFill>
                <a:schemeClr val="tx1"/>
              </a:solidFill>
            </a:rPr>
            <a:t>…</a:t>
          </a:r>
          <a:endParaRPr lang="en-US" sz="1800" b="1" i="1" dirty="0">
            <a:solidFill>
              <a:schemeClr val="tx1"/>
            </a:solidFill>
          </a:endParaRPr>
        </a:p>
      </dgm:t>
    </dgm:pt>
    <dgm:pt modelId="{2785DCF9-4DC5-BF4B-8065-8DF587958156}" type="parTrans" cxnId="{9AC5DF16-3403-AF4B-BFF9-7C2DE3FEFD67}">
      <dgm:prSet/>
      <dgm:spPr/>
      <dgm:t>
        <a:bodyPr/>
        <a:lstStyle/>
        <a:p>
          <a:endParaRPr lang="en-US"/>
        </a:p>
      </dgm:t>
    </dgm:pt>
    <dgm:pt modelId="{6B71DEEF-174F-D14F-8DAC-EA813A54C5A6}" type="sibTrans" cxnId="{9AC5DF16-3403-AF4B-BFF9-7C2DE3FEFD67}">
      <dgm:prSet/>
      <dgm:spPr/>
      <dgm:t>
        <a:bodyPr/>
        <a:lstStyle/>
        <a:p>
          <a:endParaRPr lang="en-US"/>
        </a:p>
      </dgm:t>
    </dgm:pt>
    <dgm:pt modelId="{23EDA12C-2F8F-BB44-AFDE-DC490BA76516}" type="pres">
      <dgm:prSet presAssocID="{9AF937E7-6517-8149-97F6-939C6392E0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1FEEA0-A760-E54E-9320-7D4A765C1C9D}" type="pres">
      <dgm:prSet presAssocID="{4ED63F06-53F3-7346-B595-F722F2ABFD3E}" presName="linNode" presStyleCnt="0"/>
      <dgm:spPr/>
    </dgm:pt>
    <dgm:pt modelId="{4BE228C5-E67F-DE4D-A65C-5C6B949CC19C}" type="pres">
      <dgm:prSet presAssocID="{4ED63F06-53F3-7346-B595-F722F2ABFD3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4C0C5-7810-BC4D-81E2-D760BA5C6450}" type="pres">
      <dgm:prSet presAssocID="{4ED63F06-53F3-7346-B595-F722F2ABFD3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A64E5-6C0E-9642-8298-35939DE40A56}" type="pres">
      <dgm:prSet presAssocID="{FF049B0A-E8D4-1645-9A37-87511463CB70}" presName="spacing" presStyleCnt="0"/>
      <dgm:spPr/>
    </dgm:pt>
    <dgm:pt modelId="{C8875160-E4F8-CA4E-A709-A35ECCC3161F}" type="pres">
      <dgm:prSet presAssocID="{5077F199-3AE2-9D4C-9267-6157EC9BD7E7}" presName="linNode" presStyleCnt="0"/>
      <dgm:spPr/>
    </dgm:pt>
    <dgm:pt modelId="{351EA2FD-F23C-BC48-AA01-6F40A37AE5A2}" type="pres">
      <dgm:prSet presAssocID="{5077F199-3AE2-9D4C-9267-6157EC9BD7E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41490-7719-6246-9DDE-9E327E6CA49B}" type="pres">
      <dgm:prSet presAssocID="{5077F199-3AE2-9D4C-9267-6157EC9BD7E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519815-F2A1-AA42-BFCF-CF25247207FE}" srcId="{4ED63F06-53F3-7346-B595-F722F2ABFD3E}" destId="{CF475DA7-6D2D-9C49-A25C-DA4BC790F707}" srcOrd="1" destOrd="0" parTransId="{6D61BE1F-FE23-8A49-8E02-2545832DB5EE}" sibTransId="{447FD43D-2879-B645-A371-1F1517285291}"/>
    <dgm:cxn modelId="{B496814B-0390-4542-A024-EA309D78E017}" type="presOf" srcId="{CF475DA7-6D2D-9C49-A25C-DA4BC790F707}" destId="{7774C0C5-7810-BC4D-81E2-D760BA5C6450}" srcOrd="0" destOrd="1" presId="urn:microsoft.com/office/officeart/2005/8/layout/vList6"/>
    <dgm:cxn modelId="{5DECE12D-EB25-5D42-A16F-6B73809C849A}" srcId="{5077F199-3AE2-9D4C-9267-6157EC9BD7E7}" destId="{C91ADC4F-5FF7-F342-B817-4D689238E087}" srcOrd="0" destOrd="0" parTransId="{B107A17D-7B35-7041-94E9-E193A5A3BC90}" sibTransId="{B416C6A8-AFD2-F548-84B5-57B4D35F6861}"/>
    <dgm:cxn modelId="{CB667F3F-F431-784B-AEDA-1F769BBF25DF}" srcId="{9AF937E7-6517-8149-97F6-939C6392E011}" destId="{5077F199-3AE2-9D4C-9267-6157EC9BD7E7}" srcOrd="1" destOrd="0" parTransId="{E9629A8B-55D4-9F41-9ECD-CF5EAE75D998}" sibTransId="{3E359BE2-E3BC-7549-84E5-63D7FB5565B9}"/>
    <dgm:cxn modelId="{1276FB6B-90C6-844F-BDC2-4047432E1776}" type="presOf" srcId="{4ED63F06-53F3-7346-B595-F722F2ABFD3E}" destId="{4BE228C5-E67F-DE4D-A65C-5C6B949CC19C}" srcOrd="0" destOrd="0" presId="urn:microsoft.com/office/officeart/2005/8/layout/vList6"/>
    <dgm:cxn modelId="{D6C55C5F-AFD4-A04D-A041-B78A067CA615}" type="presOf" srcId="{C91ADC4F-5FF7-F342-B817-4D689238E087}" destId="{8A741490-7719-6246-9DDE-9E327E6CA49B}" srcOrd="0" destOrd="0" presId="urn:microsoft.com/office/officeart/2005/8/layout/vList6"/>
    <dgm:cxn modelId="{CE1A7957-D31D-EB4A-A07C-40737CC533CD}" type="presOf" srcId="{EEE39930-CE70-9942-8C64-1EF081A9605D}" destId="{7774C0C5-7810-BC4D-81E2-D760BA5C6450}" srcOrd="0" destOrd="0" presId="urn:microsoft.com/office/officeart/2005/8/layout/vList6"/>
    <dgm:cxn modelId="{D3360758-850D-CC49-85E4-1F8F74CC538E}" type="presOf" srcId="{9AF937E7-6517-8149-97F6-939C6392E011}" destId="{23EDA12C-2F8F-BB44-AFDE-DC490BA76516}" srcOrd="0" destOrd="0" presId="urn:microsoft.com/office/officeart/2005/8/layout/vList6"/>
    <dgm:cxn modelId="{CB2DA3A1-18FD-0440-91EC-F40850E17C78}" srcId="{4ED63F06-53F3-7346-B595-F722F2ABFD3E}" destId="{EEE39930-CE70-9942-8C64-1EF081A9605D}" srcOrd="0" destOrd="0" parTransId="{75AC0FD7-9E5C-0843-A3FC-08C1A0645206}" sibTransId="{BFC51486-4507-D549-A07E-51554DBC73F1}"/>
    <dgm:cxn modelId="{0DC46A1F-7F56-5247-B1FA-0797DC7196A6}" type="presOf" srcId="{302ED82B-3863-E34C-9F0D-2634D90582E4}" destId="{8A741490-7719-6246-9DDE-9E327E6CA49B}" srcOrd="0" destOrd="1" presId="urn:microsoft.com/office/officeart/2005/8/layout/vList6"/>
    <dgm:cxn modelId="{82238BDD-222D-A041-8A03-000F5685352A}" srcId="{9AF937E7-6517-8149-97F6-939C6392E011}" destId="{4ED63F06-53F3-7346-B595-F722F2ABFD3E}" srcOrd="0" destOrd="0" parTransId="{481F9E01-9212-4B4E-B10E-74CA2FA488F3}" sibTransId="{FF049B0A-E8D4-1645-9A37-87511463CB70}"/>
    <dgm:cxn modelId="{9AC5DF16-3403-AF4B-BFF9-7C2DE3FEFD67}" srcId="{5077F199-3AE2-9D4C-9267-6157EC9BD7E7}" destId="{302ED82B-3863-E34C-9F0D-2634D90582E4}" srcOrd="1" destOrd="0" parTransId="{2785DCF9-4DC5-BF4B-8065-8DF587958156}" sibTransId="{6B71DEEF-174F-D14F-8DAC-EA813A54C5A6}"/>
    <dgm:cxn modelId="{1B2B7A6F-A574-2448-A02C-E6C2839E8C8A}" type="presOf" srcId="{5077F199-3AE2-9D4C-9267-6157EC9BD7E7}" destId="{351EA2FD-F23C-BC48-AA01-6F40A37AE5A2}" srcOrd="0" destOrd="0" presId="urn:microsoft.com/office/officeart/2005/8/layout/vList6"/>
    <dgm:cxn modelId="{38961CF8-A0AD-EC46-8462-18CE4F0351FB}" type="presParOf" srcId="{23EDA12C-2F8F-BB44-AFDE-DC490BA76516}" destId="{061FEEA0-A760-E54E-9320-7D4A765C1C9D}" srcOrd="0" destOrd="0" presId="urn:microsoft.com/office/officeart/2005/8/layout/vList6"/>
    <dgm:cxn modelId="{5A1E103A-6FBE-B14F-B2DD-69608D93AD92}" type="presParOf" srcId="{061FEEA0-A760-E54E-9320-7D4A765C1C9D}" destId="{4BE228C5-E67F-DE4D-A65C-5C6B949CC19C}" srcOrd="0" destOrd="0" presId="urn:microsoft.com/office/officeart/2005/8/layout/vList6"/>
    <dgm:cxn modelId="{4762EFBA-46E6-E94A-B156-F5474CC71BC4}" type="presParOf" srcId="{061FEEA0-A760-E54E-9320-7D4A765C1C9D}" destId="{7774C0C5-7810-BC4D-81E2-D760BA5C6450}" srcOrd="1" destOrd="0" presId="urn:microsoft.com/office/officeart/2005/8/layout/vList6"/>
    <dgm:cxn modelId="{28145411-477C-8746-B4CD-53F6F9C9E7BD}" type="presParOf" srcId="{23EDA12C-2F8F-BB44-AFDE-DC490BA76516}" destId="{14CA64E5-6C0E-9642-8298-35939DE40A56}" srcOrd="1" destOrd="0" presId="urn:microsoft.com/office/officeart/2005/8/layout/vList6"/>
    <dgm:cxn modelId="{DE123703-F817-8A40-9C04-85638FC57FF4}" type="presParOf" srcId="{23EDA12C-2F8F-BB44-AFDE-DC490BA76516}" destId="{C8875160-E4F8-CA4E-A709-A35ECCC3161F}" srcOrd="2" destOrd="0" presId="urn:microsoft.com/office/officeart/2005/8/layout/vList6"/>
    <dgm:cxn modelId="{C40015E8-FB4C-F241-966C-A5566FB7A8AA}" type="presParOf" srcId="{C8875160-E4F8-CA4E-A709-A35ECCC3161F}" destId="{351EA2FD-F23C-BC48-AA01-6F40A37AE5A2}" srcOrd="0" destOrd="0" presId="urn:microsoft.com/office/officeart/2005/8/layout/vList6"/>
    <dgm:cxn modelId="{70A0AB54-D572-C348-974E-5366C0EB7BA1}" type="presParOf" srcId="{C8875160-E4F8-CA4E-A709-A35ECCC3161F}" destId="{8A741490-7719-6246-9DDE-9E327E6CA49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4C0C5-7810-BC4D-81E2-D760BA5C6450}">
      <dsp:nvSpPr>
        <dsp:cNvPr id="0" name=""/>
        <dsp:cNvSpPr/>
      </dsp:nvSpPr>
      <dsp:spPr>
        <a:xfrm>
          <a:off x="2653364" y="496"/>
          <a:ext cx="3980046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 smtClean="0">
              <a:solidFill>
                <a:schemeClr val="tx1"/>
              </a:solidFill>
            </a:rPr>
            <a:t>T</a:t>
          </a:r>
          <a:r>
            <a:rPr lang="en-US" sz="2000" b="1" kern="1200" dirty="0" smtClean="0">
              <a:solidFill>
                <a:schemeClr val="tx1"/>
              </a:solidFill>
            </a:rPr>
            <a:t>he authors indicate the main purposes</a:t>
          </a:r>
          <a:endParaRPr lang="en-US" sz="20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i="1" kern="1200" dirty="0" smtClean="0">
              <a:solidFill>
                <a:schemeClr val="tx1"/>
              </a:solidFill>
            </a:rPr>
            <a:t>The aim of this paper is to give </a:t>
          </a:r>
          <a:r>
            <a:rPr lang="mr-IN" sz="1800" b="1" i="1" kern="1200" dirty="0" smtClean="0">
              <a:solidFill>
                <a:schemeClr val="tx1"/>
              </a:solidFill>
            </a:rPr>
            <a:t>…</a:t>
          </a:r>
          <a:r>
            <a:rPr lang="en-GB" sz="1800" b="1" i="1" kern="1200" dirty="0" smtClean="0">
              <a:solidFill>
                <a:schemeClr val="tx1"/>
              </a:solidFill>
            </a:rPr>
            <a:t>.</a:t>
          </a:r>
          <a:endParaRPr lang="en-US" sz="1800" b="1" i="1" kern="1200" dirty="0">
            <a:solidFill>
              <a:schemeClr val="tx1"/>
            </a:solidFill>
          </a:endParaRPr>
        </a:p>
      </dsp:txBody>
      <dsp:txXfrm>
        <a:off x="2653364" y="242342"/>
        <a:ext cx="3254509" cy="1451073"/>
      </dsp:txXfrm>
    </dsp:sp>
    <dsp:sp modelId="{4BE228C5-E67F-DE4D-A65C-5C6B949CC19C}">
      <dsp:nvSpPr>
        <dsp:cNvPr id="0" name=""/>
        <dsp:cNvSpPr/>
      </dsp:nvSpPr>
      <dsp:spPr>
        <a:xfrm>
          <a:off x="0" y="496"/>
          <a:ext cx="2653364" cy="19347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PURPOSIVE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94447" y="94943"/>
        <a:ext cx="2464470" cy="1745871"/>
      </dsp:txXfrm>
    </dsp:sp>
    <dsp:sp modelId="{8A741490-7719-6246-9DDE-9E327E6CA49B}">
      <dsp:nvSpPr>
        <dsp:cNvPr id="0" name=""/>
        <dsp:cNvSpPr/>
      </dsp:nvSpPr>
      <dsp:spPr>
        <a:xfrm>
          <a:off x="2653364" y="2128738"/>
          <a:ext cx="3980046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 smtClean="0">
              <a:solidFill>
                <a:schemeClr val="tx1"/>
              </a:solidFill>
            </a:rPr>
            <a:t>The authors indicate the main features of their research</a:t>
          </a:r>
          <a:endParaRPr lang="en-US" sz="20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i="1" kern="1200" dirty="0" smtClean="0">
              <a:solidFill>
                <a:schemeClr val="tx1"/>
              </a:solidFill>
            </a:rPr>
            <a:t>This paper reports on the results obtained </a:t>
          </a:r>
          <a:r>
            <a:rPr lang="mr-IN" sz="1800" b="1" i="1" kern="1200" dirty="0" smtClean="0">
              <a:solidFill>
                <a:schemeClr val="tx1"/>
              </a:solidFill>
            </a:rPr>
            <a:t>…</a:t>
          </a:r>
          <a:endParaRPr lang="en-US" sz="1800" b="1" i="1" kern="1200" dirty="0">
            <a:solidFill>
              <a:schemeClr val="tx1"/>
            </a:solidFill>
          </a:endParaRPr>
        </a:p>
      </dsp:txBody>
      <dsp:txXfrm>
        <a:off x="2653364" y="2370584"/>
        <a:ext cx="3254509" cy="1451073"/>
      </dsp:txXfrm>
    </dsp:sp>
    <dsp:sp modelId="{351EA2FD-F23C-BC48-AA01-6F40A37AE5A2}">
      <dsp:nvSpPr>
        <dsp:cNvPr id="0" name=""/>
        <dsp:cNvSpPr/>
      </dsp:nvSpPr>
      <dsp:spPr>
        <a:xfrm>
          <a:off x="0" y="2128738"/>
          <a:ext cx="2653364" cy="19347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DESCRIPTIVE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94447" y="2223185"/>
        <a:ext cx="2464470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9484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568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>
                <a:solidFill>
                  <a:schemeClr val="lt1"/>
                </a:solidFill>
              </a:rPr>
              <a:t>6</a:t>
            </a:r>
            <a:r>
              <a:rPr lang="en-GB" sz="2000" b="1" dirty="0" smtClean="0">
                <a:solidFill>
                  <a:schemeClr val="lt1"/>
                </a:solidFill>
              </a:rPr>
              <a:t>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INTRODUCTION: RESEARCH AIM &amp; QUESTIONS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3709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PHRASES TO STATE YOUR AIM OF RP AND ITS CONTRIBUTION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6452"/>
            <a:ext cx="8229600" cy="4525963"/>
          </a:xfrm>
        </p:spPr>
        <p:txBody>
          <a:bodyPr/>
          <a:lstStyle/>
          <a:p>
            <a:r>
              <a:rPr lang="en-US" sz="2000" i="1" dirty="0"/>
              <a:t>This paper </a:t>
            </a:r>
            <a:r>
              <a:rPr lang="en-US" sz="2000" i="1" dirty="0" smtClean="0"/>
              <a:t>outlines/proposes/describes/presents </a:t>
            </a:r>
            <a:r>
              <a:rPr lang="en-US" sz="2000" i="1" dirty="0"/>
              <a:t>a new approach to …</a:t>
            </a:r>
          </a:p>
          <a:p>
            <a:r>
              <a:rPr lang="en-US" sz="2000" i="1" dirty="0"/>
              <a:t>This paper </a:t>
            </a:r>
            <a:r>
              <a:rPr lang="en-US" sz="2000" i="1" dirty="0" smtClean="0"/>
              <a:t>examines/seeks </a:t>
            </a:r>
            <a:r>
              <a:rPr lang="en-US" sz="2000" i="1" dirty="0"/>
              <a:t>to </a:t>
            </a:r>
            <a:r>
              <a:rPr lang="en-US" sz="2000" i="1" dirty="0" smtClean="0"/>
              <a:t>address/focuses on/discusses/investigates </a:t>
            </a:r>
            <a:r>
              <a:rPr lang="en-US" sz="2000" i="1" dirty="0"/>
              <a:t>how to solve …</a:t>
            </a:r>
          </a:p>
          <a:p>
            <a:r>
              <a:rPr lang="en-US" sz="2000" i="1" dirty="0"/>
              <a:t>The present paper aims to </a:t>
            </a:r>
            <a:r>
              <a:rPr lang="en-US" sz="2000" i="1" dirty="0" smtClean="0"/>
              <a:t>validate/call </a:t>
            </a:r>
            <a:r>
              <a:rPr lang="en-US" sz="2000" i="1" dirty="0"/>
              <a:t>into </a:t>
            </a:r>
            <a:r>
              <a:rPr lang="en-US" sz="2000" i="1" dirty="0" smtClean="0"/>
              <a:t>question/refute </a:t>
            </a:r>
            <a:r>
              <a:rPr lang="en-US" sz="2000" i="1" dirty="0"/>
              <a:t>Peng’s findings regarding …</a:t>
            </a:r>
          </a:p>
          <a:p>
            <a:r>
              <a:rPr lang="en-US" sz="2000" i="1" dirty="0"/>
              <a:t>The aim of our </a:t>
            </a:r>
            <a:r>
              <a:rPr lang="en-US" sz="2000" i="1" dirty="0" smtClean="0"/>
              <a:t>work/research/study/analysis </a:t>
            </a:r>
            <a:r>
              <a:rPr lang="en-US" sz="2000" i="1" dirty="0"/>
              <a:t>was to </a:t>
            </a:r>
            <a:r>
              <a:rPr lang="en-US" sz="2000" i="1" dirty="0" smtClean="0"/>
              <a:t>further/extend/widen/broaden</a:t>
            </a:r>
            <a:r>
              <a:rPr lang="en-US" sz="2000" i="1" dirty="0"/>
              <a:t> </a:t>
            </a:r>
            <a:r>
              <a:rPr lang="en-US" sz="2000" i="1" dirty="0" smtClean="0"/>
              <a:t>current </a:t>
            </a:r>
            <a:r>
              <a:rPr lang="en-US" sz="2000" i="1" dirty="0"/>
              <a:t>knowledge of …</a:t>
            </a:r>
          </a:p>
          <a:p>
            <a:r>
              <a:rPr lang="en-US" sz="2000" i="1" dirty="0"/>
              <a:t>The aim of this study is </a:t>
            </a:r>
            <a:r>
              <a:rPr lang="en-US" sz="2000" i="1" dirty="0" smtClean="0"/>
              <a:t>to study/evaluate/validate/determine/examine/analyze/calculate/estimate/formulate …</a:t>
            </a:r>
          </a:p>
          <a:p>
            <a:r>
              <a:rPr lang="en-US" sz="2000" i="1" dirty="0"/>
              <a:t>We believe that we have </a:t>
            </a:r>
            <a:r>
              <a:rPr lang="en-US" sz="2000" i="1" dirty="0" smtClean="0"/>
              <a:t>found/developed/discovered/designed an innovative </a:t>
            </a:r>
            <a:r>
              <a:rPr lang="en-US" sz="2000" i="1" dirty="0"/>
              <a:t>solution to …</a:t>
            </a:r>
          </a:p>
          <a:p>
            <a:r>
              <a:rPr lang="en-US" sz="2000" i="1" dirty="0"/>
              <a:t>We </a:t>
            </a:r>
            <a:r>
              <a:rPr lang="en-US" sz="2000" i="1" dirty="0" smtClean="0"/>
              <a:t>describe/present/consider/analyze </a:t>
            </a:r>
            <a:r>
              <a:rPr lang="en-US" sz="2000" i="1" dirty="0"/>
              <a:t>a </a:t>
            </a:r>
            <a:r>
              <a:rPr lang="en-US" sz="2000" i="1" dirty="0" smtClean="0"/>
              <a:t>novel/simple/radical/interesting </a:t>
            </a:r>
            <a:r>
              <a:rPr lang="en-US" sz="2000" i="1" dirty="0"/>
              <a:t>solution for …</a:t>
            </a:r>
          </a:p>
          <a:p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11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8087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3. BY ANNOUNCING PRINCIPAL FINDINGS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physicists do this about half the time but that </a:t>
            </a:r>
            <a:r>
              <a:rPr lang="en-US" dirty="0" smtClean="0"/>
              <a:t>educational researchers </a:t>
            </a:r>
            <a:r>
              <a:rPr lang="en-US" dirty="0"/>
              <a:t>hardly ever include such </a:t>
            </a:r>
            <a:r>
              <a:rPr lang="en-US" dirty="0" smtClean="0"/>
              <a:t>statements</a:t>
            </a:r>
          </a:p>
          <a:p>
            <a:r>
              <a:rPr lang="en-US" dirty="0" smtClean="0"/>
              <a:t>The main findings are usually presented in the abstract and result section</a:t>
            </a:r>
            <a:endParaRPr lang="en-US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05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533400" y="914399"/>
            <a:ext cx="8229600" cy="86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dirty="0" smtClean="0">
                <a:latin typeface="Calibri" charset="0"/>
                <a:ea typeface="Calibri" charset="0"/>
                <a:cs typeface="Calibri" charset="0"/>
                <a:sym typeface="Arial"/>
              </a:rPr>
              <a:t>4. BY OUTLINING THE STRUCTURE OF THE RP</a:t>
            </a:r>
            <a:endParaRPr sz="3600" b="1" dirty="0">
              <a:latin typeface="Calibri" charset="0"/>
              <a:ea typeface="Calibri" charset="0"/>
              <a:cs typeface="Calibri" charset="0"/>
              <a:sym typeface="Arial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explain how your text </a:t>
            </a:r>
            <a:r>
              <a:rPr lang="en-US" sz="2400" dirty="0" smtClean="0"/>
              <a:t>is organized</a:t>
            </a:r>
          </a:p>
          <a:p>
            <a:r>
              <a:rPr lang="en-US" sz="2400" dirty="0"/>
              <a:t>This element is obligatory in dissertations and theses</a:t>
            </a:r>
          </a:p>
          <a:p>
            <a:r>
              <a:rPr lang="en-US" sz="2400" dirty="0" smtClean="0"/>
              <a:t>For example:</a:t>
            </a:r>
            <a:endParaRPr lang="en-US" sz="2400" dirty="0"/>
          </a:p>
          <a:p>
            <a:pPr lvl="1"/>
            <a:r>
              <a:rPr lang="en-US" sz="2400" i="1" dirty="0"/>
              <a:t>The plan of this paper is as follows. Section II describes </a:t>
            </a:r>
            <a:r>
              <a:rPr lang="en-US" sz="2400" i="1" dirty="0" smtClean="0"/>
              <a:t>the current </a:t>
            </a:r>
            <a:r>
              <a:rPr lang="en-US" sz="2400" i="1" dirty="0"/>
              <a:t>arrangements for regulating business mergers </a:t>
            </a:r>
            <a:r>
              <a:rPr lang="en-US" sz="2400" i="1" dirty="0" smtClean="0"/>
              <a:t>within the </a:t>
            </a:r>
            <a:r>
              <a:rPr lang="en-US" sz="2400" i="1" dirty="0"/>
              <a:t>EEC. In Section III a theoretical model is constructed </a:t>
            </a:r>
            <a:r>
              <a:rPr lang="en-US" sz="2400" i="1" dirty="0" smtClean="0"/>
              <a:t>which is </a:t>
            </a:r>
            <a:r>
              <a:rPr lang="en-US" sz="2400" i="1" dirty="0"/>
              <a:t>designed to capture these arrangements. </a:t>
            </a:r>
            <a:r>
              <a:rPr lang="en-US" sz="2400" i="1" dirty="0" smtClean="0"/>
              <a:t>Experimental parameters </a:t>
            </a:r>
            <a:r>
              <a:rPr lang="en-US" sz="2400" i="1" dirty="0"/>
              <a:t>are then tested in Section IV. Finally, Section </a:t>
            </a:r>
            <a:r>
              <a:rPr lang="en-US" sz="2400" i="1" dirty="0" smtClean="0"/>
              <a:t>V offers </a:t>
            </a:r>
            <a:r>
              <a:rPr lang="en-US" sz="2400" i="1" dirty="0"/>
              <a:t>some suggestions for the modification of the </a:t>
            </a:r>
            <a:r>
              <a:rPr lang="en-US" sz="2400" i="1" dirty="0" smtClean="0"/>
              <a:t>current mechanisms.</a:t>
            </a:r>
          </a:p>
          <a:p>
            <a:pPr lvl="1"/>
            <a:endParaRPr lang="en-US" sz="2000" i="1" dirty="0" smtClean="0"/>
          </a:p>
          <a:p>
            <a:pPr marL="3429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94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533400" y="962525"/>
            <a:ext cx="8229600" cy="86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/>
            <a:r>
              <a:rPr lang="en-GB" sz="3600" b="1" dirty="0" smtClean="0">
                <a:latin typeface="Calibri" charset="0"/>
                <a:ea typeface="Calibri" charset="0"/>
                <a:cs typeface="Calibri" charset="0"/>
                <a:sym typeface="Arial"/>
              </a:rPr>
              <a:t>4. BY </a:t>
            </a:r>
            <a:r>
              <a:rPr lang="en-GB" sz="3600" b="1" dirty="0">
                <a:latin typeface="Calibri" charset="0"/>
                <a:ea typeface="Calibri" charset="0"/>
                <a:cs typeface="Calibri" charset="0"/>
                <a:sym typeface="Arial"/>
              </a:rPr>
              <a:t>OUTLINING THE STRUCTURE </a:t>
            </a:r>
            <a:r>
              <a:rPr lang="en-GB" sz="3600" b="1" dirty="0" smtClean="0">
                <a:latin typeface="Calibri" charset="0"/>
                <a:ea typeface="Calibri" charset="0"/>
                <a:cs typeface="Calibri" charset="0"/>
                <a:sym typeface="Arial"/>
              </a:rPr>
              <a:t>OF THE RP</a:t>
            </a:r>
            <a:endParaRPr sz="3600" b="1" dirty="0">
              <a:latin typeface="Calibri" charset="0"/>
              <a:ea typeface="Calibri" charset="0"/>
              <a:cs typeface="Calibri" charset="0"/>
              <a:sym typeface="Arial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1"/>
          </p:nvPr>
        </p:nvSpPr>
        <p:spPr>
          <a:xfrm>
            <a:off x="457200" y="1949115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/>
            <a:r>
              <a:rPr lang="en-US" sz="2400" i="1" dirty="0"/>
              <a:t>The rest of the paper is organized as follows. Section 2 </a:t>
            </a:r>
            <a:r>
              <a:rPr lang="en-US" sz="2400" i="1" dirty="0" smtClean="0"/>
              <a:t>presents the </a:t>
            </a:r>
            <a:r>
              <a:rPr lang="en-US" sz="2400" i="1" dirty="0"/>
              <a:t>theoretical concept of fuzzy expert systems. Section </a:t>
            </a:r>
            <a:r>
              <a:rPr lang="en-US" sz="2400" i="1" dirty="0" smtClean="0"/>
              <a:t>3 discusses </a:t>
            </a:r>
            <a:r>
              <a:rPr lang="en-US" sz="2400" i="1" dirty="0"/>
              <a:t>fuzzy-interpolative methodology. Section 4 </a:t>
            </a:r>
            <a:r>
              <a:rPr lang="en-US" sz="2400" i="1" dirty="0" smtClean="0"/>
              <a:t>presents the </a:t>
            </a:r>
            <a:r>
              <a:rPr lang="en-US" sz="2400" i="1" dirty="0"/>
              <a:t>fuzzy-interpolative ADL matrix. Section 5 presents </a:t>
            </a:r>
            <a:r>
              <a:rPr lang="en-US" sz="2400" i="1" dirty="0" smtClean="0"/>
              <a:t>a numerical </a:t>
            </a:r>
            <a:r>
              <a:rPr lang="en-US" sz="2400" i="1" dirty="0"/>
              <a:t>example of the FI-ADL matrix and </a:t>
            </a:r>
            <a:r>
              <a:rPr lang="en-US" sz="2400" i="1" dirty="0" smtClean="0"/>
              <a:t>graphical representations</a:t>
            </a:r>
            <a:r>
              <a:rPr lang="en-US" sz="2400" i="1" dirty="0"/>
              <a:t>. Finally, the conclusion discusses how </a:t>
            </a:r>
            <a:r>
              <a:rPr lang="en-US" sz="2400" i="1" dirty="0" smtClean="0"/>
              <a:t>this tool </a:t>
            </a:r>
            <a:r>
              <a:rPr lang="en-US" sz="2400" i="1" dirty="0"/>
              <a:t>may be implemented in any software environment.</a:t>
            </a:r>
          </a:p>
          <a:p>
            <a:endParaRPr lang="en-US" sz="2400" dirty="0"/>
          </a:p>
          <a:p>
            <a:pPr marL="3429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0059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PHRASES TO GIVE THE STRUCTURE OF RP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2474"/>
          </a:xfrm>
        </p:spPr>
        <p:txBody>
          <a:bodyPr/>
          <a:lstStyle/>
          <a:p>
            <a:r>
              <a:rPr lang="en-US" sz="2000" i="1" dirty="0"/>
              <a:t>This paper is organized as </a:t>
            </a:r>
            <a:r>
              <a:rPr lang="en-US" sz="2000" i="1" dirty="0" smtClean="0"/>
              <a:t>follows/divided </a:t>
            </a:r>
            <a:r>
              <a:rPr lang="en-US" sz="2000" i="1" dirty="0"/>
              <a:t>into five sections.</a:t>
            </a:r>
          </a:p>
          <a:p>
            <a:r>
              <a:rPr lang="en-US" sz="2000" i="1" dirty="0"/>
              <a:t>The first </a:t>
            </a:r>
            <a:r>
              <a:rPr lang="en-US" sz="2000" i="1" dirty="0" smtClean="0"/>
              <a:t>section/Section </a:t>
            </a:r>
            <a:r>
              <a:rPr lang="en-US" sz="2000" i="1" dirty="0"/>
              <a:t>1 gives a brief overview of …</a:t>
            </a:r>
          </a:p>
          <a:p>
            <a:r>
              <a:rPr lang="en-US" sz="2000" i="1" dirty="0"/>
              <a:t>The second section </a:t>
            </a:r>
            <a:r>
              <a:rPr lang="en-US" sz="2000" i="1" dirty="0" smtClean="0"/>
              <a:t>examines/analyses </a:t>
            </a:r>
            <a:r>
              <a:rPr lang="en-US" sz="2000" i="1" dirty="0"/>
              <a:t>…</a:t>
            </a:r>
          </a:p>
          <a:p>
            <a:r>
              <a:rPr lang="en-US" sz="2000" i="1" dirty="0"/>
              <a:t>In the third section a case study is </a:t>
            </a:r>
            <a:r>
              <a:rPr lang="en-US" sz="2000" i="1" dirty="0" smtClean="0"/>
              <a:t>presented/analyzed </a:t>
            </a:r>
            <a:r>
              <a:rPr lang="en-US" sz="2000" i="1" dirty="0"/>
              <a:t>…</a:t>
            </a:r>
          </a:p>
          <a:p>
            <a:r>
              <a:rPr lang="en-US" sz="2000" i="1" dirty="0"/>
              <a:t>A new methodology is </a:t>
            </a:r>
            <a:r>
              <a:rPr lang="en-US" sz="2000" i="1" dirty="0" smtClean="0"/>
              <a:t>described/outlined </a:t>
            </a:r>
            <a:r>
              <a:rPr lang="en-US" sz="2000" i="1" dirty="0"/>
              <a:t>in the fourth section …</a:t>
            </a:r>
          </a:p>
          <a:p>
            <a:r>
              <a:rPr lang="en-US" sz="2000" i="1" dirty="0" smtClean="0"/>
              <a:t>We/I </a:t>
            </a:r>
            <a:r>
              <a:rPr lang="en-US" sz="2000" i="1" dirty="0"/>
              <a:t>propose a new procedure in Section 4.</a:t>
            </a:r>
          </a:p>
          <a:p>
            <a:r>
              <a:rPr lang="en-US" sz="2000" i="1" dirty="0" smtClean="0"/>
              <a:t>Some/Our </a:t>
            </a:r>
            <a:r>
              <a:rPr lang="en-US" sz="2000" i="1" dirty="0"/>
              <a:t>conclusions are drawn in the final section.</a:t>
            </a:r>
          </a:p>
          <a:p>
            <a:r>
              <a:rPr lang="en-US" sz="2000" i="1" dirty="0"/>
              <a:t>This </a:t>
            </a:r>
            <a:r>
              <a:rPr lang="en-US" sz="2000" i="1" dirty="0" smtClean="0"/>
              <a:t>paper/chapter/section/subsection </a:t>
            </a:r>
            <a:r>
              <a:rPr lang="en-US" sz="2000" i="1" dirty="0"/>
              <a:t>begins by examining …</a:t>
            </a:r>
          </a:p>
          <a:p>
            <a:r>
              <a:rPr lang="en-US" sz="2000" i="1" dirty="0"/>
              <a:t>The next chapter looks </a:t>
            </a:r>
            <a:r>
              <a:rPr lang="en-US" sz="2000" i="1" dirty="0" smtClean="0"/>
              <a:t>at/examines/investigates </a:t>
            </a:r>
            <a:r>
              <a:rPr lang="en-US" sz="2000" i="1" dirty="0"/>
              <a:t>the question of </a:t>
            </a:r>
            <a:r>
              <a:rPr lang="en-US" sz="2000" i="1" dirty="0" smtClean="0"/>
              <a:t>…</a:t>
            </a:r>
          </a:p>
          <a:p>
            <a:r>
              <a:rPr lang="en-US" sz="2000" i="1" dirty="0" smtClean="0"/>
              <a:t>Problems/Questions/Issues </a:t>
            </a:r>
            <a:r>
              <a:rPr lang="en-US" sz="2000" i="1" dirty="0"/>
              <a:t>regarding X are discussed in later sections.</a:t>
            </a:r>
          </a:p>
          <a:p>
            <a:r>
              <a:rPr lang="en-US" sz="2000" i="1" dirty="0"/>
              <a:t>A discussion of Y </a:t>
            </a:r>
            <a:r>
              <a:rPr lang="en-US" sz="2000" i="1" dirty="0" smtClean="0"/>
              <a:t>is/falls </a:t>
            </a:r>
            <a:r>
              <a:rPr lang="en-US" sz="2000" i="1" dirty="0"/>
              <a:t>outside the scope of this paper.</a:t>
            </a:r>
          </a:p>
          <a:p>
            <a:r>
              <a:rPr lang="en-US" sz="2000" i="1" dirty="0"/>
              <a:t>For reasons of space, Y is not </a:t>
            </a:r>
            <a:r>
              <a:rPr lang="en-US" sz="2000" i="1" dirty="0" smtClean="0"/>
              <a:t>addressed/dealt with/considered </a:t>
            </a:r>
            <a:r>
              <a:rPr lang="en-US" sz="2000" i="1" dirty="0"/>
              <a:t>in this paper.</a:t>
            </a:r>
          </a:p>
          <a:p>
            <a:endParaRPr lang="en-US" sz="2000" i="1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08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77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Decide your research topic</a:t>
            </a:r>
          </a:p>
          <a:p>
            <a:r>
              <a:rPr lang="en-US" dirty="0" smtClean="0"/>
              <a:t>State the research </a:t>
            </a:r>
            <a:r>
              <a:rPr lang="en-US" dirty="0" smtClean="0"/>
              <a:t>problem briefly.</a:t>
            </a:r>
            <a:endParaRPr lang="en-US" dirty="0" smtClean="0"/>
          </a:p>
          <a:p>
            <a:r>
              <a:rPr lang="en-US" dirty="0" smtClean="0"/>
              <a:t>Formulate your research aim and the research questions.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264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/>
              <a:t>Bowker,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University.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err="1"/>
              <a:t>Wallwork</a:t>
            </a:r>
            <a:r>
              <a:rPr lang="en-GB" sz="2800" dirty="0"/>
              <a:t>, Adrian. (2013). </a:t>
            </a:r>
            <a:r>
              <a:rPr lang="en-GB" sz="2800" i="1" dirty="0"/>
              <a:t>English for </a:t>
            </a:r>
            <a:r>
              <a:rPr lang="en-GB" sz="2800" i="1" dirty="0" smtClean="0"/>
              <a:t>Writing Research Papers</a:t>
            </a:r>
            <a:r>
              <a:rPr lang="en-GB" sz="2800" dirty="0" smtClean="0"/>
              <a:t>. </a:t>
            </a:r>
            <a:r>
              <a:rPr lang="en-GB" sz="2800" dirty="0"/>
              <a:t>New York: Springer</a:t>
            </a:r>
            <a:r>
              <a:rPr lang="en-GB" sz="2800" dirty="0" smtClean="0"/>
              <a:t>.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smtClean="0"/>
              <a:t>Swales, J.M &amp; Feak, C.B. (2012). </a:t>
            </a:r>
            <a:r>
              <a:rPr lang="en-GB" sz="2800" i="1" dirty="0" smtClean="0"/>
              <a:t>Academic Writing for Graduates Students.</a:t>
            </a:r>
            <a:r>
              <a:rPr lang="en-GB" sz="2800" dirty="0" smtClean="0"/>
              <a:t> Michigan: Michigan ELT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697356" y="4446751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10311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i="0" u="none" strike="noStrike" cap="none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>
                <a:solidFill>
                  <a:srgbClr val="FFFFFF"/>
                </a:solidFill>
                <a:latin typeface="+mn-lt"/>
                <a:sym typeface="Arial"/>
              </a:rPr>
              <a:t>01.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formulate the research aim and questions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 smtClean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rgbClr val="FFFFFF"/>
              </a:solidFill>
              <a:latin typeface="+mn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09396" y="3750368"/>
            <a:ext cx="4625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 To structure accurate sentences of research aim and questions</a:t>
            </a:r>
            <a:endParaRPr lang="en-US" sz="1800" b="1" dirty="0">
              <a:solidFill>
                <a:schemeClr val="bg1"/>
              </a:solidFill>
            </a:endParaRPr>
          </a:p>
        </p:txBody>
      </p:sp>
      <p:cxnSp>
        <p:nvCxnSpPr>
          <p:cNvPr id="12" name="Google Shape;101;p14"/>
          <p:cNvCxnSpPr/>
          <p:nvPr/>
        </p:nvCxnSpPr>
        <p:spPr>
          <a:xfrm>
            <a:off x="3756991" y="3830523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TO END AN INTRODUCTION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56482436"/>
              </p:ext>
            </p:extLst>
          </p:nvPr>
        </p:nvGraphicFramePr>
        <p:xfrm>
          <a:off x="1379620" y="1926391"/>
          <a:ext cx="663341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b="1" dirty="0" smtClean="0"/>
              <a:t>PURPOSIVE OR DESCRIPTIVE?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8011"/>
            <a:ext cx="8229600" cy="4728411"/>
          </a:xfrm>
        </p:spPr>
        <p:txBody>
          <a:bodyPr/>
          <a:lstStyle/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In </a:t>
            </a:r>
            <a:r>
              <a:rPr lang="en-US" sz="2800" dirty="0"/>
              <a:t>this paper we give preliminary r</a:t>
            </a:r>
            <a:r>
              <a:rPr lang="en-US" sz="2800" dirty="0" smtClean="0"/>
              <a:t>esults for </a:t>
            </a:r>
            <a:r>
              <a:rPr lang="en-US" sz="2800" dirty="0"/>
              <a:t>... 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The </a:t>
            </a:r>
            <a:r>
              <a:rPr lang="en-US" sz="2800" dirty="0"/>
              <a:t>main purpose of the </a:t>
            </a:r>
            <a:r>
              <a:rPr lang="en-US" sz="2800" dirty="0" smtClean="0"/>
              <a:t>experiment reported </a:t>
            </a:r>
            <a:r>
              <a:rPr lang="en-US" sz="2800" dirty="0"/>
              <a:t>here was </a:t>
            </a:r>
            <a:r>
              <a:rPr lang="en-US" sz="2800" dirty="0" smtClean="0"/>
              <a:t>to </a:t>
            </a:r>
            <a:r>
              <a:rPr lang="mr-IN" sz="2800" dirty="0" smtClean="0"/>
              <a:t>…</a:t>
            </a:r>
            <a:r>
              <a:rPr lang="en-GB" sz="2800" dirty="0" smtClean="0"/>
              <a:t>.</a:t>
            </a:r>
            <a:endParaRPr lang="en-US" sz="2800" dirty="0" smtClean="0"/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This </a:t>
            </a:r>
            <a:r>
              <a:rPr lang="en-US" sz="2800" dirty="0"/>
              <a:t>study was designed to evaluate </a:t>
            </a:r>
            <a:r>
              <a:rPr lang="en-US" sz="2800" dirty="0" smtClean="0"/>
              <a:t>....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The </a:t>
            </a:r>
            <a:r>
              <a:rPr lang="en-US" sz="2800" dirty="0"/>
              <a:t>present work extends the use of the last model </a:t>
            </a:r>
            <a:r>
              <a:rPr lang="en-US" sz="2800" dirty="0" smtClean="0"/>
              <a:t>....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We </a:t>
            </a:r>
            <a:r>
              <a:rPr lang="en-US" sz="2800" dirty="0"/>
              <a:t>now report the interaction between ... .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The </a:t>
            </a:r>
            <a:r>
              <a:rPr lang="en-US" sz="2800" dirty="0"/>
              <a:t>primary focus of this paper is on ... .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The </a:t>
            </a:r>
            <a:r>
              <a:rPr lang="en-US" sz="2800" dirty="0"/>
              <a:t>aim of this investigation was to test </a:t>
            </a:r>
            <a:r>
              <a:rPr lang="mr-IN" sz="2800" dirty="0" smtClean="0"/>
              <a:t>…</a:t>
            </a:r>
            <a:endParaRPr lang="en-GB" sz="2800" dirty="0" smtClean="0"/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Our primary </a:t>
            </a:r>
            <a:r>
              <a:rPr lang="en-US" sz="2800" dirty="0"/>
              <a:t>objective in this paper is to provide ....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8087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FOUR ELEMENTS AT THE END OF INTRODUCTION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8326"/>
            <a:ext cx="8229600" cy="4525963"/>
          </a:xfrm>
        </p:spPr>
        <p:txBody>
          <a:bodyPr/>
          <a:lstStyle/>
          <a:p>
            <a:pPr lvl="1" indent="-727075"/>
            <a:endParaRPr lang="en-US" dirty="0"/>
          </a:p>
          <a:p>
            <a:pPr marL="628650" indent="-514350">
              <a:buFont typeface="+mj-lt"/>
              <a:buAutoNum type="arabicParenR"/>
            </a:pPr>
            <a:r>
              <a:rPr lang="en-US" dirty="0"/>
              <a:t>by listing research questions or hypotheses</a:t>
            </a:r>
          </a:p>
          <a:p>
            <a:pPr marL="628650" indent="-514350">
              <a:buFont typeface="+mj-lt"/>
              <a:buAutoNum type="arabicParenR"/>
            </a:pPr>
            <a:r>
              <a:rPr lang="en-US" dirty="0" smtClean="0"/>
              <a:t>by announcing </a:t>
            </a:r>
            <a:r>
              <a:rPr lang="en-US" dirty="0"/>
              <a:t>principal findings</a:t>
            </a:r>
          </a:p>
          <a:p>
            <a:pPr marL="628650" indent="-514350">
              <a:buFont typeface="+mj-lt"/>
              <a:buAutoNum type="arabicParenR"/>
            </a:pPr>
            <a:r>
              <a:rPr lang="en-US" dirty="0" smtClean="0"/>
              <a:t>by </a:t>
            </a:r>
            <a:r>
              <a:rPr lang="en-US" dirty="0"/>
              <a:t>stating the value of the present research</a:t>
            </a:r>
          </a:p>
          <a:p>
            <a:pPr marL="628650" indent="-514350">
              <a:buFont typeface="+mj-lt"/>
              <a:buAutoNum type="arabicParenR"/>
            </a:pPr>
            <a:r>
              <a:rPr lang="en-US" dirty="0" smtClean="0"/>
              <a:t>by </a:t>
            </a:r>
            <a:r>
              <a:rPr lang="en-US" dirty="0"/>
              <a:t>indicating the structure of the </a:t>
            </a:r>
            <a:r>
              <a:rPr lang="en-US" dirty="0" smtClean="0"/>
              <a:t>research paper</a:t>
            </a:r>
            <a:endParaRPr lang="en-US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1. BY LISTING A RESEARCH QUESTIONS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</a:p>
          <a:p>
            <a:pPr lvl="1"/>
            <a:r>
              <a:rPr lang="en-US" i="1" dirty="0" smtClean="0"/>
              <a:t>This </a:t>
            </a:r>
            <a:r>
              <a:rPr lang="en-US" i="1" dirty="0"/>
              <a:t>paper uses a sample to investigate whether </a:t>
            </a:r>
            <a:r>
              <a:rPr lang="en-US" i="1" dirty="0" smtClean="0"/>
              <a:t>one's (a</a:t>
            </a:r>
            <a:r>
              <a:rPr lang="en-US" i="1" dirty="0"/>
              <a:t>) occupational status influences the importance one </a:t>
            </a:r>
            <a:r>
              <a:rPr lang="en-US" i="1" dirty="0" smtClean="0"/>
              <a:t>attributes to maintaining </a:t>
            </a:r>
            <a:r>
              <a:rPr lang="en-US" i="1" dirty="0"/>
              <a:t>overall appearance, and (</a:t>
            </a:r>
            <a:r>
              <a:rPr lang="en-US" i="1" dirty="0" smtClean="0"/>
              <a:t>b) occupation influences one's </a:t>
            </a:r>
            <a:r>
              <a:rPr lang="en-US" i="1" dirty="0"/>
              <a:t>choice of type of </a:t>
            </a:r>
            <a:r>
              <a:rPr lang="en-US" i="1" dirty="0" smtClean="0"/>
              <a:t>hair grooming establishment. </a:t>
            </a:r>
            <a:endParaRPr lang="en-US" i="1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1. BY LISTING A RESEARCH QUESTIONS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 fundamental core of a research/study/project. It determines the methodology and guide all stages.</a:t>
            </a:r>
          </a:p>
          <a:p>
            <a:r>
              <a:rPr lang="en-US" sz="2800" dirty="0" smtClean="0"/>
              <a:t>Begin with a research problem that leads o a hypothesis and/or a research questions</a:t>
            </a:r>
          </a:p>
          <a:p>
            <a:r>
              <a:rPr lang="en-US" sz="2800" dirty="0" smtClean="0"/>
              <a:t>Questions should be </a:t>
            </a:r>
            <a:r>
              <a:rPr lang="en-US" sz="2800" b="1" dirty="0" smtClean="0"/>
              <a:t>feasible, focused, clear, significant, arguable, concise </a:t>
            </a:r>
            <a:r>
              <a:rPr lang="en-US" sz="2800" dirty="0" smtClean="0"/>
              <a:t>and </a:t>
            </a:r>
            <a:r>
              <a:rPr lang="en-US" sz="2800" b="1" dirty="0" smtClean="0"/>
              <a:t>ethical</a:t>
            </a:r>
          </a:p>
          <a:p>
            <a:r>
              <a:rPr lang="en-US" sz="2800" dirty="0" smtClean="0"/>
              <a:t>Questions should be </a:t>
            </a:r>
            <a:r>
              <a:rPr lang="en-US" sz="2800" b="1" dirty="0" smtClean="0"/>
              <a:t>worth investigating, contribute to knowledge and value to the field, improve educational practice and improve the human condition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8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1. BY LISTING A RESEARCH QUESTIONS (EXAMPLES)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6767"/>
            <a:ext cx="8229600" cy="4525963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r>
              <a:rPr lang="en-US" b="1" dirty="0" smtClean="0"/>
              <a:t>Unclear</a:t>
            </a:r>
            <a:r>
              <a:rPr lang="en-US" b="1" dirty="0"/>
              <a:t>:</a:t>
            </a:r>
            <a:r>
              <a:rPr lang="en-US" i="1" dirty="0"/>
              <a:t> How should social networking sites address the harm they cause?</a:t>
            </a:r>
            <a:br>
              <a:rPr lang="en-US" i="1" dirty="0"/>
            </a:br>
            <a:r>
              <a:rPr lang="en-US" b="1" dirty="0"/>
              <a:t>Clear:</a:t>
            </a:r>
            <a:r>
              <a:rPr lang="en-US" i="1" dirty="0"/>
              <a:t> What action should social networking sites like </a:t>
            </a:r>
            <a:r>
              <a:rPr lang="en-US" i="1" dirty="0" smtClean="0"/>
              <a:t>Instagram </a:t>
            </a:r>
            <a:r>
              <a:rPr lang="en-US" i="1" dirty="0"/>
              <a:t>and Facebook take to protect users’ personal information and privacy</a:t>
            </a:r>
            <a:r>
              <a:rPr lang="en-US" i="1" dirty="0" smtClean="0"/>
              <a:t>?</a:t>
            </a:r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endParaRPr lang="en-US" i="1" dirty="0" smtClean="0"/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r>
              <a:rPr lang="en-US" b="1" dirty="0"/>
              <a:t>Unfocused:</a:t>
            </a:r>
            <a:r>
              <a:rPr lang="en-US" dirty="0"/>
              <a:t> </a:t>
            </a:r>
            <a:r>
              <a:rPr lang="en-US" i="1" dirty="0"/>
              <a:t>What is the effect on the environment from global warming?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Focused:</a:t>
            </a:r>
            <a:r>
              <a:rPr lang="en-US" dirty="0"/>
              <a:t> </a:t>
            </a:r>
            <a:r>
              <a:rPr lang="en-US" i="1" dirty="0"/>
              <a:t>What is the most significant effect of glacial melting on the lives of penguins in Antarctica?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533400" y="697832"/>
            <a:ext cx="8229600" cy="86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dirty="0" smtClean="0">
                <a:latin typeface="Calibri" charset="0"/>
                <a:ea typeface="Calibri" charset="0"/>
                <a:cs typeface="Calibri" charset="0"/>
                <a:sym typeface="Arial"/>
              </a:rPr>
              <a:t>2. BY STATING VALUE</a:t>
            </a:r>
            <a:endParaRPr sz="3600" b="1" dirty="0">
              <a:latin typeface="Calibri" charset="0"/>
              <a:ea typeface="Calibri" charset="0"/>
              <a:cs typeface="Calibri" charset="0"/>
              <a:sym typeface="Arial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to mention at this stage </a:t>
            </a:r>
            <a:r>
              <a:rPr lang="en-US" sz="2400" dirty="0" smtClean="0"/>
              <a:t>anything about </a:t>
            </a:r>
            <a:r>
              <a:rPr lang="en-US" sz="2400" b="1" dirty="0"/>
              <a:t>the contribution your research will </a:t>
            </a:r>
            <a:r>
              <a:rPr lang="en-US" sz="2400" b="1" dirty="0" smtClean="0"/>
              <a:t>make</a:t>
            </a:r>
          </a:p>
          <a:p>
            <a:r>
              <a:rPr lang="en-US" sz="2400" dirty="0" smtClean="0"/>
              <a:t>For example:</a:t>
            </a:r>
          </a:p>
          <a:p>
            <a:pPr lvl="1"/>
            <a:r>
              <a:rPr lang="en-US" sz="2000" b="1" i="1" dirty="0"/>
              <a:t>We show how</a:t>
            </a:r>
            <a:r>
              <a:rPr lang="en-US" sz="2000" i="1" dirty="0"/>
              <a:t> this classification system might permit </a:t>
            </a:r>
            <a:r>
              <a:rPr lang="en-US" sz="2000" i="1" dirty="0" smtClean="0"/>
              <a:t>more accurate </a:t>
            </a:r>
            <a:r>
              <a:rPr lang="en-US" sz="2000" i="1" dirty="0"/>
              <a:t>evaluation of safety concerns for rare </a:t>
            </a:r>
            <a:r>
              <a:rPr lang="en-US" sz="2000" i="1" dirty="0" smtClean="0"/>
              <a:t>immune-mediated adverse </a:t>
            </a:r>
            <a:r>
              <a:rPr lang="en-US" sz="2000" i="1" dirty="0"/>
              <a:t>events that may occur following </a:t>
            </a:r>
            <a:r>
              <a:rPr lang="en-US" sz="2000" i="1" dirty="0" smtClean="0"/>
              <a:t>vaccination, thus </a:t>
            </a:r>
            <a:r>
              <a:rPr lang="en-US" sz="2000" i="1" dirty="0"/>
              <a:t>enhancing our ability to properly </a:t>
            </a:r>
            <a:r>
              <a:rPr lang="en-US" sz="2000" i="1" dirty="0" smtClean="0"/>
              <a:t>identify and analyze associations </a:t>
            </a:r>
            <a:r>
              <a:rPr lang="en-US" sz="2000" i="1" dirty="0"/>
              <a:t>in clinical trials and post-licensure surveillance.</a:t>
            </a:r>
          </a:p>
          <a:p>
            <a:endParaRPr lang="en-US" sz="2400" dirty="0"/>
          </a:p>
          <a:p>
            <a:endParaRPr lang="en-US" sz="2400" dirty="0"/>
          </a:p>
          <a:p>
            <a:pPr marL="3429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829</Words>
  <Application>Microsoft Macintosh PowerPoint</Application>
  <PresentationFormat>On-screen Show (4:3)</PresentationFormat>
  <Paragraphs>105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PowerPoint Presentation</vt:lpstr>
      <vt:lpstr>PowerPoint Presentation</vt:lpstr>
      <vt:lpstr>TO END AN INTRODUCTION</vt:lpstr>
      <vt:lpstr>PURPOSIVE OR DESCRIPTIVE?</vt:lpstr>
      <vt:lpstr>FOUR ELEMENTS AT THE END OF INTRODUCTION</vt:lpstr>
      <vt:lpstr>1. BY LISTING A RESEARCH QUESTIONS</vt:lpstr>
      <vt:lpstr>1. BY LISTING A RESEARCH QUESTIONS</vt:lpstr>
      <vt:lpstr>1. BY LISTING A RESEARCH QUESTIONS (EXAMPLES)</vt:lpstr>
      <vt:lpstr>2. BY STATING VALUE</vt:lpstr>
      <vt:lpstr>PHRASES TO STATE YOUR AIM OF RP AND ITS CONTRIBUTION</vt:lpstr>
      <vt:lpstr>3. BY ANNOUNCING PRINCIPAL FINDINGS</vt:lpstr>
      <vt:lpstr>4. BY OUTLINING THE STRUCTURE OF THE RP</vt:lpstr>
      <vt:lpstr>4. BY OUTLINING THE STRUCTURE OF THE RP</vt:lpstr>
      <vt:lpstr>PHRASES TO GIVE THE STRUCTURE OF RP</vt:lpstr>
      <vt:lpstr>EXERCISE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50</cp:revision>
  <dcterms:modified xsi:type="dcterms:W3CDTF">2019-04-09T04:58:31Z</dcterms:modified>
</cp:coreProperties>
</file>