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9"/>
  </p:notesMasterIdLst>
  <p:sldIdLst>
    <p:sldId id="256" r:id="rId2"/>
    <p:sldId id="267" r:id="rId3"/>
    <p:sldId id="281" r:id="rId4"/>
    <p:sldId id="285" r:id="rId5"/>
    <p:sldId id="273" r:id="rId6"/>
    <p:sldId id="278" r:id="rId7"/>
    <p:sldId id="265" r:id="rId8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 showComments="0">
  <p:normalViewPr>
    <p:restoredLeft sz="10566"/>
    <p:restoredTop sz="92969"/>
  </p:normalViewPr>
  <p:slideViewPr>
    <p:cSldViewPr snapToGrid="0">
      <p:cViewPr varScale="1">
        <p:scale>
          <a:sx n="54" d="100"/>
          <a:sy n="54" d="100"/>
        </p:scale>
        <p:origin x="1224" y="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93" name="Google Shape;93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94;p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9183918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175" name="Google Shape;175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6" name="Google Shape;176;p1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7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7" name="Google Shape;96;p14" descr="SUB#LIST copy.jpg"/>
          <p:cNvPicPr preferRelativeResize="0"/>
          <p:nvPr userDrawn="1"/>
        </p:nvPicPr>
        <p:blipFill rotWithShape="1">
          <a:blip r:embed="rId2">
            <a:alphaModFix/>
          </a:blip>
          <a:srcRect/>
          <a:stretch/>
        </p:blipFill>
        <p:spPr>
          <a:xfrm>
            <a:off x="-8022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11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6" name="Google Shape;76;p1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2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12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2" name="Google Shape;82;p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1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27" name="Google Shape;27;p3" descr="C:\Users\arsil\Desktop\Smartcreative2.jp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9172573" cy="685799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4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cap="none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1" name="Google Shape;31;p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5" name="Google Shape;45;p6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6" name="Google Shape;46;p6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7" name="Google Shape;47;p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9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2" name="Google Shape;62;p9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3" name="Google Shape;63;p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0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10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9" name="Google Shape;69;p10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70" name="Google Shape;70;p1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" name="Google Shape;89;p13" descr="C:\Users\arsil\Desktop\Smartcreative.jpg"/>
          <p:cNvPicPr preferRelativeResize="0"/>
          <p:nvPr/>
        </p:nvPicPr>
        <p:blipFill rotWithShape="1">
          <a:blip r:embed="rId3">
            <a:alphaModFix/>
          </a:blip>
          <a:srcRect l="1051" r="800" b="504"/>
          <a:stretch/>
        </p:blipFill>
        <p:spPr>
          <a:xfrm>
            <a:off x="0" y="304800"/>
            <a:ext cx="9144000" cy="6840538"/>
          </a:xfrm>
          <a:prstGeom prst="rect">
            <a:avLst/>
          </a:prstGeom>
          <a:noFill/>
          <a:ln>
            <a:noFill/>
          </a:ln>
        </p:spPr>
      </p:pic>
      <p:sp>
        <p:nvSpPr>
          <p:cNvPr id="90" name="Google Shape;90;p13"/>
          <p:cNvSpPr txBox="1"/>
          <p:nvPr/>
        </p:nvSpPr>
        <p:spPr>
          <a:xfrm>
            <a:off x="3200400" y="3725863"/>
            <a:ext cx="5638800" cy="13849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 b="1" i="0" u="none" strike="noStrike" cap="none" dirty="0">
                <a:solidFill>
                  <a:schemeClr val="lt1"/>
                </a:solidFill>
                <a:sym typeface="Arial"/>
              </a:rPr>
              <a:t>SESSION </a:t>
            </a:r>
            <a:r>
              <a:rPr lang="en-GB" sz="2000" b="1" dirty="0">
                <a:solidFill>
                  <a:schemeClr val="lt1"/>
                </a:solidFill>
              </a:rPr>
              <a:t>7</a:t>
            </a:r>
            <a:r>
              <a:rPr lang="en-GB" sz="2000" b="1" dirty="0" smtClean="0">
                <a:solidFill>
                  <a:schemeClr val="lt1"/>
                </a:solidFill>
              </a:rPr>
              <a:t>: 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 b="1" dirty="0" smtClean="0">
                <a:solidFill>
                  <a:schemeClr val="lt1"/>
                </a:solidFill>
              </a:rPr>
              <a:t>WRITING AN INTRODUCTION</a:t>
            </a:r>
            <a:endParaRPr sz="2000" b="1" dirty="0">
              <a:solidFill>
                <a:schemeClr val="lt1"/>
              </a:solidFill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 dirty="0">
                <a:solidFill>
                  <a:schemeClr val="lt1"/>
                </a:solidFill>
              </a:rPr>
              <a:t>SRI LESTARI, MA</a:t>
            </a:r>
            <a:endParaRPr b="1" dirty="0">
              <a:solidFill>
                <a:schemeClr val="lt1"/>
              </a:solidFill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b="1" dirty="0">
                <a:solidFill>
                  <a:schemeClr val="lt1"/>
                </a:solidFill>
              </a:rPr>
              <a:t>ENGLISH EDUCATION DEPARTMENT</a:t>
            </a:r>
            <a:endParaRPr sz="1200" b="1" dirty="0">
              <a:solidFill>
                <a:schemeClr val="lt1"/>
              </a:solidFill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/>
          <p:nvPr/>
        </p:nvSpPr>
        <p:spPr>
          <a:xfrm>
            <a:off x="3124200" y="2622550"/>
            <a:ext cx="5105400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1" dirty="0" smtClean="0">
                <a:solidFill>
                  <a:srgbClr val="3F3F3F"/>
                </a:solidFill>
              </a:rPr>
              <a:t>INTENDED LEARNING OUTCOMES</a:t>
            </a:r>
            <a:endParaRPr sz="1800" b="1" i="0" u="none" strike="noStrike" cap="none" dirty="0">
              <a:solidFill>
                <a:srgbClr val="3F3F3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8" name="Google Shape;98;p14"/>
          <p:cNvSpPr/>
          <p:nvPr/>
        </p:nvSpPr>
        <p:spPr>
          <a:xfrm>
            <a:off x="3581400" y="3276600"/>
            <a:ext cx="1524000" cy="430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2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9" name="Google Shape;99;p14"/>
          <p:cNvSpPr/>
          <p:nvPr/>
        </p:nvSpPr>
        <p:spPr>
          <a:xfrm>
            <a:off x="3633355" y="3733800"/>
            <a:ext cx="5105400" cy="4154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100" b="0" i="0" u="none" strike="noStrike" cap="none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1800" b="0" i="0" u="none" strike="noStrike" cap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02. </a:t>
            </a:r>
            <a:endParaRPr sz="1800" b="0" i="0" u="none" strike="noStrike" cap="none" dirty="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01" name="Google Shape;101;p14"/>
          <p:cNvCxnSpPr/>
          <p:nvPr/>
        </p:nvCxnSpPr>
        <p:spPr>
          <a:xfrm>
            <a:off x="3697356" y="4446751"/>
            <a:ext cx="4724400" cy="1588"/>
          </a:xfrm>
          <a:prstGeom prst="straightConnector1">
            <a:avLst/>
          </a:prstGeom>
          <a:noFill/>
          <a:ln w="254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05" name="Google Shape;105;p14"/>
          <p:cNvSpPr/>
          <p:nvPr/>
        </p:nvSpPr>
        <p:spPr>
          <a:xfrm>
            <a:off x="3640281" y="5600721"/>
            <a:ext cx="5105400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16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" name="Google Shape;106;p14"/>
          <p:cNvSpPr/>
          <p:nvPr/>
        </p:nvSpPr>
        <p:spPr>
          <a:xfrm>
            <a:off x="3636816" y="4202668"/>
            <a:ext cx="5105400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0" i="0" u="none" strike="noStrike" cap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1800" b="0" i="0" u="none" strike="noStrike" cap="none" dirty="0" smtClean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1800" b="0" i="0" u="none" strike="noStrike" cap="none" dirty="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7" name="Google Shape;107;p14"/>
          <p:cNvSpPr/>
          <p:nvPr/>
        </p:nvSpPr>
        <p:spPr>
          <a:xfrm>
            <a:off x="3647207" y="4648200"/>
            <a:ext cx="5105400" cy="4154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1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18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" name="Google Shape;108;p14"/>
          <p:cNvSpPr/>
          <p:nvPr/>
        </p:nvSpPr>
        <p:spPr>
          <a:xfrm>
            <a:off x="3647207" y="5181616"/>
            <a:ext cx="5105400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endParaRPr sz="16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" name="Google Shape;109;p14"/>
          <p:cNvSpPr/>
          <p:nvPr/>
        </p:nvSpPr>
        <p:spPr>
          <a:xfrm>
            <a:off x="3647207" y="3103117"/>
            <a:ext cx="5105400" cy="5279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100" b="1" i="0" u="none" strike="noStrike" cap="none" dirty="0">
                <a:solidFill>
                  <a:srgbClr val="FFFFFF"/>
                </a:solidFill>
                <a:latin typeface="+mn-lt"/>
                <a:ea typeface="Calibri"/>
                <a:cs typeface="Calibri"/>
                <a:sym typeface="Calibri"/>
              </a:rPr>
              <a:t> </a:t>
            </a:r>
            <a:r>
              <a:rPr lang="en-GB" sz="1800" b="1" i="0" u="none" strike="noStrike" cap="none" dirty="0">
                <a:solidFill>
                  <a:srgbClr val="FFFFFF"/>
                </a:solidFill>
                <a:latin typeface="+mn-lt"/>
                <a:sym typeface="Arial"/>
              </a:rPr>
              <a:t>01. </a:t>
            </a:r>
            <a:r>
              <a:rPr lang="en-GB" sz="1800" b="1" dirty="0" smtClean="0">
                <a:solidFill>
                  <a:srgbClr val="FFFFFF"/>
                </a:solidFill>
                <a:latin typeface="+mn-lt"/>
              </a:rPr>
              <a:t>To write an introduction section in a research proposal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GB" sz="1800" b="1" i="0" u="none" strike="noStrike" cap="none" dirty="0" smtClean="0">
              <a:solidFill>
                <a:srgbClr val="FFFFFF"/>
              </a:solidFill>
              <a:latin typeface="+mn-lt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GB" sz="1800" b="1" dirty="0">
              <a:solidFill>
                <a:srgbClr val="FFFFFF"/>
              </a:solidFill>
              <a:latin typeface="+mn-lt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GB" sz="1800" b="1" i="0" u="none" strike="noStrike" cap="none" dirty="0">
              <a:solidFill>
                <a:srgbClr val="FFFFFF"/>
              </a:solidFill>
              <a:latin typeface="+mn-lt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1" i="0" u="none" strike="noStrike" cap="none" dirty="0">
              <a:solidFill>
                <a:srgbClr val="FFFFFF"/>
              </a:solidFill>
              <a:latin typeface="+mn-lt"/>
              <a:sym typeface="Arial"/>
            </a:endParaRPr>
          </a:p>
        </p:txBody>
      </p:sp>
      <p:cxnSp>
        <p:nvCxnSpPr>
          <p:cNvPr id="12" name="Google Shape;101;p14"/>
          <p:cNvCxnSpPr/>
          <p:nvPr/>
        </p:nvCxnSpPr>
        <p:spPr>
          <a:xfrm>
            <a:off x="3756991" y="3830523"/>
            <a:ext cx="4724400" cy="1588"/>
          </a:xfrm>
          <a:prstGeom prst="straightConnector1">
            <a:avLst/>
          </a:prstGeom>
          <a:noFill/>
          <a:ln w="254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</p:spTree>
    <p:extLst>
      <p:ext uri="{BB962C8B-B14F-4D97-AF65-F5344CB8AC3E}">
        <p14:creationId xmlns:p14="http://schemas.microsoft.com/office/powerpoint/2010/main" val="96710658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63394"/>
            <a:ext cx="8229600" cy="1143000"/>
          </a:xfrm>
        </p:spPr>
        <p:txBody>
          <a:bodyPr/>
          <a:lstStyle/>
          <a:p>
            <a:pPr algn="l"/>
            <a:r>
              <a:rPr lang="en-US" sz="3600" b="1" dirty="0" smtClean="0"/>
              <a:t>INTRODUCTION OF A RESEARCH PROPOSAL</a:t>
            </a:r>
            <a:endParaRPr lang="en-US" sz="3600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What you want to do </a:t>
            </a:r>
          </a:p>
          <a:p>
            <a:r>
              <a:rPr lang="en-US" dirty="0" smtClean="0"/>
              <a:t>A sense of your passion for the topic </a:t>
            </a:r>
          </a:p>
          <a:p>
            <a:r>
              <a:rPr lang="en-US" dirty="0" smtClean="0"/>
              <a:t>Inform the study’s possible outcome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77541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11520"/>
            <a:ext cx="8229600" cy="1143000"/>
          </a:xfrm>
        </p:spPr>
        <p:txBody>
          <a:bodyPr/>
          <a:lstStyle/>
          <a:p>
            <a:r>
              <a:rPr lang="en-US" sz="3600" b="1" dirty="0" smtClean="0"/>
              <a:t>AN INTRODUCTION PARAGRAPH </a:t>
            </a:r>
            <a:endParaRPr lang="en-US" sz="3600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28011"/>
            <a:ext cx="8229600" cy="4728411"/>
          </a:xfrm>
        </p:spPr>
        <p:txBody>
          <a:bodyPr/>
          <a:lstStyle/>
          <a:p>
            <a:pPr marL="628650" indent="-514350">
              <a:buFont typeface="+mj-lt"/>
              <a:buAutoNum type="arabicPeriod"/>
            </a:pPr>
            <a:r>
              <a:rPr lang="en-US" sz="2800" dirty="0"/>
              <a:t>What is the central research problem?</a:t>
            </a:r>
          </a:p>
          <a:p>
            <a:pPr marL="628650" indent="-514350">
              <a:buFont typeface="+mj-lt"/>
              <a:buAutoNum type="arabicPeriod"/>
            </a:pPr>
            <a:r>
              <a:rPr lang="en-US" sz="2800" dirty="0"/>
              <a:t>What is the topic of study related to that problem?</a:t>
            </a:r>
          </a:p>
          <a:p>
            <a:pPr marL="628650" indent="-514350">
              <a:buFont typeface="+mj-lt"/>
              <a:buAutoNum type="arabicPeriod"/>
            </a:pPr>
            <a:r>
              <a:rPr lang="en-US" sz="2800" dirty="0"/>
              <a:t>What methods should be used to analyze the research problem?</a:t>
            </a:r>
          </a:p>
          <a:p>
            <a:pPr marL="628650" indent="-514350">
              <a:buFont typeface="+mj-lt"/>
              <a:buAutoNum type="arabicPeriod"/>
            </a:pPr>
            <a:r>
              <a:rPr lang="en-US" sz="2800" dirty="0"/>
              <a:t>Why is this important research, what is its significance, and why should someone reading the proposal care about the outcomes of the proposed study?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19560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28087"/>
            <a:ext cx="8229600" cy="1143000"/>
          </a:xfrm>
        </p:spPr>
        <p:txBody>
          <a:bodyPr/>
          <a:lstStyle/>
          <a:p>
            <a:pPr algn="l"/>
            <a:r>
              <a:rPr lang="en-US" sz="4000" b="1" dirty="0" smtClean="0"/>
              <a:t>BACKGROUND AND SIGNIFICANCE</a:t>
            </a:r>
            <a:endParaRPr lang="en-US" sz="4000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961145"/>
            <a:ext cx="8229600" cy="4872790"/>
          </a:xfrm>
        </p:spPr>
        <p:txBody>
          <a:bodyPr/>
          <a:lstStyle/>
          <a:p>
            <a:pPr marL="342900" lvl="1">
              <a:spcBef>
                <a:spcPts val="0"/>
              </a:spcBef>
              <a:buClrTx/>
              <a:buSzTx/>
              <a:buFont typeface="Wingdings" charset="2"/>
              <a:buChar char="§"/>
              <a:defRPr/>
            </a:pPr>
            <a:r>
              <a:rPr lang="en-US" sz="2400" dirty="0" smtClean="0"/>
              <a:t>State the research problem and give a more detailed explanation about the purpose of the study </a:t>
            </a:r>
          </a:p>
          <a:p>
            <a:pPr marL="342900" lvl="1">
              <a:spcBef>
                <a:spcPts val="0"/>
              </a:spcBef>
              <a:buClrTx/>
              <a:buSzTx/>
              <a:buFont typeface="Wingdings" charset="2"/>
              <a:buChar char="§"/>
              <a:defRPr/>
            </a:pPr>
            <a:r>
              <a:rPr lang="en-US" sz="2400" dirty="0" smtClean="0"/>
              <a:t>Present the rationale of your proposed study and clearly indicate why it is worth doing. “So what?”</a:t>
            </a:r>
          </a:p>
          <a:p>
            <a:pPr marL="342900" lvl="1">
              <a:spcBef>
                <a:spcPts val="0"/>
              </a:spcBef>
              <a:buClrTx/>
              <a:buSzTx/>
              <a:buFont typeface="Wingdings" charset="2"/>
              <a:buChar char="§"/>
              <a:defRPr/>
            </a:pPr>
            <a:r>
              <a:rPr lang="en-US" sz="2400" dirty="0" smtClean="0"/>
              <a:t>Describe the major issues or problems to be addressed by your research</a:t>
            </a:r>
          </a:p>
          <a:p>
            <a:pPr marL="342900" lvl="1">
              <a:spcBef>
                <a:spcPts val="0"/>
              </a:spcBef>
              <a:buClrTx/>
              <a:buSzTx/>
              <a:buFont typeface="Wingdings" charset="2"/>
              <a:buChar char="§"/>
              <a:defRPr/>
            </a:pPr>
            <a:r>
              <a:rPr lang="en-US" sz="2400" dirty="0" smtClean="0"/>
              <a:t>Explain how you plan to go about conducting your research</a:t>
            </a:r>
          </a:p>
          <a:p>
            <a:pPr marL="342900" lvl="1">
              <a:spcBef>
                <a:spcPts val="0"/>
              </a:spcBef>
              <a:buClrTx/>
              <a:buSzTx/>
              <a:buFont typeface="Wingdings" charset="2"/>
              <a:buChar char="§"/>
              <a:defRPr/>
            </a:pPr>
            <a:r>
              <a:rPr lang="en-US" sz="2400" dirty="0" smtClean="0"/>
              <a:t>Set the boundaries of your proposed research in order to provide a clear focus</a:t>
            </a:r>
          </a:p>
          <a:p>
            <a:pPr marL="342900" lvl="1">
              <a:spcBef>
                <a:spcPts val="0"/>
              </a:spcBef>
              <a:buClrTx/>
              <a:buSzTx/>
              <a:buFont typeface="Wingdings" charset="2"/>
              <a:buChar char="§"/>
              <a:defRPr/>
            </a:pPr>
            <a:r>
              <a:rPr lang="en-US" sz="2400" dirty="0"/>
              <a:t>If necessary, provide definitions of key concepts or terms.</a:t>
            </a:r>
          </a:p>
          <a:p>
            <a:pPr marL="0" lvl="1" indent="0">
              <a:spcBef>
                <a:spcPts val="0"/>
              </a:spcBef>
              <a:buClrTx/>
              <a:buSzTx/>
              <a:buNone/>
              <a:defRPr/>
            </a:pPr>
            <a:endParaRPr lang="en-US" dirty="0" smtClean="0"/>
          </a:p>
          <a:p>
            <a:pPr marL="0" lvl="1" indent="0">
              <a:spcBef>
                <a:spcPts val="0"/>
              </a:spcBef>
              <a:buClrTx/>
              <a:buSzTx/>
              <a:buNone/>
              <a:defRPr/>
            </a:pPr>
            <a:endParaRPr lang="en-US" dirty="0" smtClean="0"/>
          </a:p>
          <a:p>
            <a:pPr marL="0" lvl="1" indent="0">
              <a:spcBef>
                <a:spcPts val="0"/>
              </a:spcBef>
              <a:buClrTx/>
              <a:buSzTx/>
              <a:buNone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904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87457"/>
            <a:ext cx="8229600" cy="1143000"/>
          </a:xfrm>
        </p:spPr>
        <p:txBody>
          <a:bodyPr/>
          <a:lstStyle/>
          <a:p>
            <a:pPr algn="l"/>
            <a:r>
              <a:rPr lang="en-US" sz="3600" b="1" dirty="0" smtClean="0"/>
              <a:t>A RESEARCH PROPOSAL EXERCISE</a:t>
            </a:r>
            <a:endParaRPr lang="en-US" sz="3600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Write a 2000 words research proposal includes</a:t>
            </a:r>
          </a:p>
          <a:p>
            <a:pPr marL="0" marR="0" lvl="1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lvl="1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Title </a:t>
            </a:r>
          </a:p>
          <a:p>
            <a:pPr marL="0" marR="0" lvl="1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Introduction </a:t>
            </a:r>
            <a:r>
              <a:rPr lang="en-US" dirty="0" smtClean="0">
                <a:sym typeface="Wingdings"/>
              </a:rPr>
              <a:t> background, significance, research problem (</a:t>
            </a:r>
            <a:r>
              <a:rPr lang="en-US" dirty="0" smtClean="0"/>
              <a:t>Research context) </a:t>
            </a:r>
            <a:r>
              <a:rPr lang="en-US" dirty="0" smtClean="0">
                <a:sym typeface="Wingdings"/>
              </a:rPr>
              <a:t> 500 words</a:t>
            </a:r>
            <a:endParaRPr lang="en-US" dirty="0" smtClean="0"/>
          </a:p>
          <a:p>
            <a:pPr marL="0" marR="0" lvl="1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Research Aims &amp; Questions</a:t>
            </a:r>
          </a:p>
          <a:p>
            <a:pPr marL="0" marR="0" lvl="1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Review of literature </a:t>
            </a:r>
            <a:r>
              <a:rPr lang="en-US" dirty="0" smtClean="0">
                <a:sym typeface="Wingdings"/>
              </a:rPr>
              <a:t> 1000 words</a:t>
            </a:r>
            <a:endParaRPr lang="en-US" dirty="0" smtClean="0"/>
          </a:p>
          <a:p>
            <a:pPr marL="0" marR="0" lvl="1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Research methods (study/project design) </a:t>
            </a:r>
            <a:r>
              <a:rPr lang="en-US" dirty="0" smtClean="0">
                <a:sym typeface="Wingdings"/>
              </a:rPr>
              <a:t> 500 words</a:t>
            </a:r>
            <a:endParaRPr lang="en-US" dirty="0" smtClean="0"/>
          </a:p>
          <a:p>
            <a:pPr marL="0" marR="0" lvl="1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5553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8" name="Google Shape;178;p22" descr="C:\Users\arsil\Desktop\Smartcreative2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79" name="Google Shape;179;p22"/>
          <p:cNvSpPr txBox="1"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200">
                <a:latin typeface="Arial"/>
                <a:ea typeface="Arial"/>
                <a:cs typeface="Arial"/>
                <a:sym typeface="Arial"/>
              </a:rPr>
              <a:t>REFERENCES</a:t>
            </a:r>
            <a:endParaRPr/>
          </a:p>
        </p:txBody>
      </p:sp>
      <p:sp>
        <p:nvSpPr>
          <p:cNvPr id="180" name="Google Shape;180;p22"/>
          <p:cNvSpPr txBox="1">
            <a:spLocks noGrp="1"/>
          </p:cNvSpPr>
          <p:nvPr>
            <p:ph type="body" idx="1"/>
          </p:nvPr>
        </p:nvSpPr>
        <p:spPr>
          <a:xfrm>
            <a:off x="457200" y="1524000"/>
            <a:ext cx="8229600" cy="46021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GB" sz="2800" dirty="0"/>
              <a:t>Bowker, </a:t>
            </a:r>
            <a:r>
              <a:rPr lang="en-GB" sz="2800" dirty="0" err="1"/>
              <a:t>Natilene</a:t>
            </a:r>
            <a:r>
              <a:rPr lang="en-GB" sz="2800" dirty="0"/>
              <a:t>. (2007). </a:t>
            </a:r>
            <a:r>
              <a:rPr lang="en-GB" sz="2800" i="1" dirty="0"/>
              <a:t>Academic Writing: A Guide to Tertiary Level Writing</a:t>
            </a:r>
            <a:r>
              <a:rPr lang="en-GB" sz="2800" dirty="0"/>
              <a:t>. NZ: Student Learning Development Series of Massey University.</a:t>
            </a:r>
            <a:endParaRPr sz="2800" dirty="0"/>
          </a:p>
          <a:p>
            <a:pPr marL="342900" lvl="0" indent="-3429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GB" sz="2800" dirty="0" err="1"/>
              <a:t>Wallwork</a:t>
            </a:r>
            <a:r>
              <a:rPr lang="en-GB" sz="2800" dirty="0"/>
              <a:t>, Adrian. (2013). </a:t>
            </a:r>
            <a:r>
              <a:rPr lang="en-GB" sz="2800" i="1" dirty="0"/>
              <a:t>English for </a:t>
            </a:r>
            <a:r>
              <a:rPr lang="en-GB" sz="2800" i="1" dirty="0" smtClean="0"/>
              <a:t>Writing Research Papers</a:t>
            </a:r>
            <a:r>
              <a:rPr lang="en-GB" sz="2800" dirty="0" smtClean="0"/>
              <a:t>. </a:t>
            </a:r>
            <a:r>
              <a:rPr lang="en-GB" sz="2800" dirty="0"/>
              <a:t>New York: Springer</a:t>
            </a:r>
            <a:r>
              <a:rPr lang="en-GB" sz="2800" dirty="0" smtClean="0"/>
              <a:t>.</a:t>
            </a:r>
          </a:p>
          <a:p>
            <a:pPr marL="342900" lvl="0" indent="-3429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GB" sz="2800" dirty="0" smtClean="0"/>
              <a:t>Swales, J.M &amp; Feak, C.B. (2012). </a:t>
            </a:r>
            <a:r>
              <a:rPr lang="en-GB" sz="2800" i="1" dirty="0" smtClean="0"/>
              <a:t>Academic Writing for Graduates Students.</a:t>
            </a:r>
            <a:r>
              <a:rPr lang="en-GB" sz="2800" dirty="0" smtClean="0"/>
              <a:t> Michigan: Michigan ELT</a:t>
            </a:r>
            <a:endParaRPr dirty="0"/>
          </a:p>
          <a:p>
            <a:pPr marL="342900" lvl="0" indent="-1651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sz="2800" dirty="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791</TotalTime>
  <Words>193</Words>
  <Application>Microsoft Macintosh PowerPoint</Application>
  <PresentationFormat>On-screen Show (4:3)</PresentationFormat>
  <Paragraphs>45</Paragraphs>
  <Slides>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Calibri</vt:lpstr>
      <vt:lpstr>Wingdings</vt:lpstr>
      <vt:lpstr>Arial</vt:lpstr>
      <vt:lpstr>Office Theme</vt:lpstr>
      <vt:lpstr>PowerPoint Presentation</vt:lpstr>
      <vt:lpstr>PowerPoint Presentation</vt:lpstr>
      <vt:lpstr>INTRODUCTION OF A RESEARCH PROPOSAL</vt:lpstr>
      <vt:lpstr>AN INTRODUCTION PARAGRAPH </vt:lpstr>
      <vt:lpstr>BACKGROUND AND SIGNIFICANCE</vt:lpstr>
      <vt:lpstr>A RESEARCH PROPOSAL EXERCISE</vt:lpstr>
      <vt:lpstr>REFERENCES</vt:lpstr>
    </vt:vector>
  </TitlesOfParts>
  <LinksUpToDate>false</LinksUpToDate>
  <SharedDoc>false</SharedDoc>
  <HyperlinksChanged>false</HyperlinksChanged>
  <AppVersion>15.0030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Lestari, Sri</cp:lastModifiedBy>
  <cp:revision>53</cp:revision>
  <dcterms:modified xsi:type="dcterms:W3CDTF">2019-04-15T23:03:20Z</dcterms:modified>
</cp:coreProperties>
</file>