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7" r:id="rId3"/>
    <p:sldId id="281" r:id="rId4"/>
    <p:sldId id="287" r:id="rId5"/>
    <p:sldId id="292" r:id="rId6"/>
    <p:sldId id="285" r:id="rId7"/>
    <p:sldId id="288" r:id="rId8"/>
    <p:sldId id="291" r:id="rId9"/>
    <p:sldId id="294" r:id="rId10"/>
    <p:sldId id="290" r:id="rId11"/>
    <p:sldId id="295" r:id="rId12"/>
    <p:sldId id="273" r:id="rId13"/>
    <p:sldId id="293" r:id="rId14"/>
    <p:sldId id="265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RQs =</a:t>
            </a:r>
            <a:r>
              <a:rPr lang="en-GB" altLang="en-US" baseline="0" dirty="0"/>
              <a:t> research </a:t>
            </a:r>
            <a:r>
              <a:rPr lang="en-GB" altLang="en-US" baseline="0" dirty="0" smtClean="0"/>
              <a:t>questions. This may not be suitable for all LRs.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055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776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5550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Talk through this – make notes. Explain</a:t>
            </a:r>
            <a:r>
              <a:rPr lang="en-GB" altLang="en-US" baseline="0" dirty="0" smtClean="0"/>
              <a:t> this (talk through non-academic text). Students do this on paper.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46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Talk through this – make notes. Explain</a:t>
            </a:r>
            <a:r>
              <a:rPr lang="en-GB" altLang="en-US" baseline="0" dirty="0" smtClean="0"/>
              <a:t> this (talk through non-academic text). Students do this on paper.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25522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>
                <a:solidFill>
                  <a:schemeClr val="lt1"/>
                </a:solidFill>
              </a:rPr>
              <a:t>8</a:t>
            </a:r>
            <a:r>
              <a:rPr lang="en-GB" sz="2000" b="1" dirty="0" smtClean="0">
                <a:solidFill>
                  <a:schemeClr val="lt1"/>
                </a:solidFill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LITERATURE REVIEW: SYNTHESIZING THE SOURCES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1447800"/>
          <a:ext cx="7970663" cy="4198650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98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225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0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Text</a:t>
                      </a: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Intended audience</a:t>
                      </a: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Purpose</a:t>
                      </a: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Structure/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organisation</a:t>
                      </a: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70C0"/>
                          </a:solidFill>
                        </a:rPr>
                        <a:t>Style</a:t>
                      </a:r>
                    </a:p>
                  </a:txBody>
                  <a:tcPr marL="68587" marR="68587" marT="34295" marB="3429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4511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Literature review in a  reading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8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My LR (or literature-specific part of my assignment)</a:t>
                      </a:r>
                      <a:endParaRPr lang="en-GB" sz="1800" b="1" i="0" u="none" strike="noStrike" cap="non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endParaRPr lang="en-GB" sz="18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1069454" y="382755"/>
            <a:ext cx="7088710" cy="857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 </a:t>
            </a:r>
            <a:r>
              <a:rPr lang="en-GB" alt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 ANALYSIS </a:t>
            </a:r>
            <a:endParaRPr lang="en-GB" alt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124200" y="1529265"/>
            <a:ext cx="342900" cy="20573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4724400" y="1558818"/>
            <a:ext cx="342900" cy="20573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6519214" y="1558817"/>
            <a:ext cx="342900" cy="20573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rved Down Arrow 4"/>
          <p:cNvSpPr/>
          <p:nvPr/>
        </p:nvSpPr>
        <p:spPr>
          <a:xfrm>
            <a:off x="2315721" y="1091773"/>
            <a:ext cx="4232297" cy="299539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4038600" y="1177304"/>
            <a:ext cx="2590800" cy="227648"/>
          </a:xfrm>
          <a:prstGeom prst="curvedDownArrow">
            <a:avLst>
              <a:gd name="adj1" fmla="val 25000"/>
              <a:gd name="adj2" fmla="val 50000"/>
              <a:gd name="adj3" fmla="val 21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38323" y="155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68315" y="6100011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Adapted from Swales and Feak,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0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52325"/>
              </p:ext>
            </p:extLst>
          </p:nvPr>
        </p:nvGraphicFramePr>
        <p:xfrm>
          <a:off x="685797" y="2073440"/>
          <a:ext cx="7970663" cy="2918619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98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225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321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Sources</a:t>
                      </a:r>
                      <a:endParaRPr lang="en-GB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Title,</a:t>
                      </a: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 author, year</a:t>
                      </a:r>
                      <a:endParaRPr lang="en-GB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Structure/Themes/ Key points</a:t>
                      </a:r>
                      <a:endParaRPr lang="en-GB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Main</a:t>
                      </a:r>
                      <a:r>
                        <a:rPr lang="en-GB" sz="1400" b="1" baseline="0" dirty="0" smtClean="0">
                          <a:solidFill>
                            <a:srgbClr val="0070C0"/>
                          </a:solidFill>
                        </a:rPr>
                        <a:t> statement</a:t>
                      </a:r>
                      <a:endParaRPr lang="en-GB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0070C0"/>
                          </a:solidFill>
                        </a:rPr>
                        <a:t>Link/Relation</a:t>
                      </a:r>
                      <a:endParaRPr lang="en-GB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5399">
                <a:tc>
                  <a:txBody>
                    <a:bodyPr/>
                    <a:lstStyle/>
                    <a:p>
                      <a:endParaRPr lang="en-GB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 marL="68587" marR="68587" marT="34295" marB="3429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7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i="0" u="none" strike="noStrike" cap="non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68587" marR="68587" marT="34295" marB="34295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0070C0"/>
                        </a:solidFill>
                      </a:endParaRPr>
                    </a:p>
                  </a:txBody>
                  <a:tcPr marL="68587" marR="68587" marT="34295" marB="3429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1069454" y="599322"/>
            <a:ext cx="7088710" cy="8572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SUMMARIZE LR SOURCES</a:t>
            </a:r>
            <a:endParaRPr lang="en-GB" alt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38323" y="155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5797" y="1550338"/>
            <a:ext cx="3549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YOUR RESEARCH TOPIC/TITLE: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449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808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EXERCISE 2: COMPARE AND CONTRAST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1145"/>
            <a:ext cx="8229600" cy="4872790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 smtClean="0"/>
              <a:t>Draw a table to compare and contrast the evidence from some relevant literature sources. </a:t>
            </a:r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en-US" dirty="0" smtClean="0"/>
          </a:p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1800" dirty="0" smtClean="0"/>
              <a:t>YOUR TITLE/TOPIC Of RESEARCH: </a:t>
            </a:r>
            <a:r>
              <a:rPr lang="mr-IN" sz="1800" dirty="0" smtClean="0"/>
              <a:t>…………………………………</a:t>
            </a:r>
            <a:r>
              <a:rPr lang="en-GB" sz="1800" dirty="0" smtClean="0"/>
              <a:t>..</a:t>
            </a:r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06366"/>
              </p:ext>
            </p:extLst>
          </p:nvPr>
        </p:nvGraphicFramePr>
        <p:xfrm>
          <a:off x="794085" y="3875500"/>
          <a:ext cx="7676148" cy="146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716"/>
                <a:gridCol w="2558716"/>
                <a:gridCol w="2558716"/>
              </a:tblGrid>
              <a:tr h="488839">
                <a:tc>
                  <a:txBody>
                    <a:bodyPr/>
                    <a:lstStyle/>
                    <a:p>
                      <a:r>
                        <a:rPr lang="en-US" dirty="0" smtClean="0"/>
                        <a:t>LIT REV TITLE (SOURCES)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DIFFERENCES</a:t>
                      </a:r>
                      <a:endParaRPr lang="en-US" dirty="0"/>
                    </a:p>
                  </a:txBody>
                  <a:tcPr/>
                </a:tc>
              </a:tr>
              <a:tr h="488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88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8087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SIMILARITY AND DIFFERENCES/CONTRAST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1145"/>
            <a:ext cx="8229600" cy="4872790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Tx/>
              <a:buSzTx/>
              <a:buNone/>
              <a:defRPr/>
            </a:pPr>
            <a:endParaRPr lang="en-US" sz="1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38877"/>
              </p:ext>
            </p:extLst>
          </p:nvPr>
        </p:nvGraphicFramePr>
        <p:xfrm>
          <a:off x="697829" y="2142956"/>
          <a:ext cx="7788440" cy="3479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4220"/>
                <a:gridCol w="3894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 SHOW SIMILARITY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 SHOW CONTRAST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Similarly,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..</a:t>
                      </a:r>
                    </a:p>
                    <a:p>
                      <a:r>
                        <a:rPr lang="en-GB" sz="1800" dirty="0" smtClean="0">
                          <a:latin typeface="+mn-lt"/>
                        </a:rPr>
                        <a:t>Similar</a:t>
                      </a:r>
                      <a:r>
                        <a:rPr lang="en-GB" sz="1800" baseline="0" dirty="0" smtClean="0">
                          <a:latin typeface="+mn-lt"/>
                        </a:rPr>
                        <a:t> to </a:t>
                      </a:r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r>
                        <a:rPr lang="en-GB" sz="1800" baseline="0" dirty="0" smtClean="0">
                          <a:latin typeface="+mn-lt"/>
                        </a:rPr>
                        <a:t>.</a:t>
                      </a:r>
                    </a:p>
                    <a:p>
                      <a:r>
                        <a:rPr lang="en-GB" sz="1800" baseline="0" dirty="0" smtClean="0">
                          <a:latin typeface="+mn-lt"/>
                        </a:rPr>
                        <a:t>Likewise, </a:t>
                      </a:r>
                    </a:p>
                    <a:p>
                      <a:r>
                        <a:rPr lang="en-GB" sz="1800" baseline="0" dirty="0" smtClean="0">
                          <a:latin typeface="+mn-lt"/>
                        </a:rPr>
                        <a:t>As in X, in Y </a:t>
                      </a:r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r>
                        <a:rPr lang="en-GB" sz="1800" baseline="0" dirty="0" smtClean="0">
                          <a:latin typeface="+mn-lt"/>
                        </a:rPr>
                        <a:t>.</a:t>
                      </a:r>
                    </a:p>
                    <a:p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r>
                        <a:rPr lang="en-GB" sz="1800" baseline="0" dirty="0" smtClean="0">
                          <a:latin typeface="+mn-lt"/>
                        </a:rPr>
                        <a:t> the same</a:t>
                      </a:r>
                    </a:p>
                    <a:p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r>
                        <a:rPr lang="en-GB" sz="1800" baseline="0" dirty="0" smtClean="0">
                          <a:latin typeface="+mn-lt"/>
                        </a:rPr>
                        <a:t> as well. </a:t>
                      </a:r>
                    </a:p>
                    <a:p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 t</a:t>
                      </a:r>
                      <a:r>
                        <a:rPr lang="en-US" sz="1800" dirty="0" smtClean="0">
                          <a:latin typeface="+mn-lt"/>
                        </a:rPr>
                        <a:t>o be similar to </a:t>
                      </a:r>
                    </a:p>
                    <a:p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</a:rPr>
                        <a:t>to resemble</a:t>
                      </a:r>
                    </a:p>
                    <a:p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t</a:t>
                      </a:r>
                      <a:r>
                        <a:rPr lang="en-US" sz="1800" dirty="0" smtClean="0">
                          <a:latin typeface="+mn-lt"/>
                        </a:rPr>
                        <a:t>o correspond to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In contrast,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endParaRPr lang="en-GB" sz="1800" dirty="0" smtClean="0">
                        <a:latin typeface="+mn-lt"/>
                      </a:endParaRPr>
                    </a:p>
                    <a:p>
                      <a:r>
                        <a:rPr lang="en-GB" sz="1800" dirty="0" smtClean="0">
                          <a:latin typeface="+mn-lt"/>
                        </a:rPr>
                        <a:t>Unlike X, Y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endParaRPr lang="en-GB" sz="1800" dirty="0" smtClean="0">
                        <a:latin typeface="+mn-lt"/>
                      </a:endParaRPr>
                    </a:p>
                    <a:p>
                      <a:r>
                        <a:rPr lang="en-GB" sz="1800" dirty="0" smtClean="0">
                          <a:latin typeface="+mn-lt"/>
                        </a:rPr>
                        <a:t>In contrast to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endParaRPr lang="en-GB" sz="1800" dirty="0" smtClean="0">
                        <a:latin typeface="+mn-lt"/>
                      </a:endParaRPr>
                    </a:p>
                    <a:p>
                      <a:r>
                        <a:rPr lang="en-GB" sz="1800" dirty="0" smtClean="0">
                          <a:latin typeface="+mn-lt"/>
                        </a:rPr>
                        <a:t>On the other hand,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endParaRPr lang="en-GB" sz="1800" dirty="0" smtClean="0">
                        <a:latin typeface="+mn-lt"/>
                      </a:endParaRPr>
                    </a:p>
                    <a:p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, however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endParaRPr lang="en-GB" sz="1800" dirty="0" smtClean="0">
                        <a:latin typeface="+mn-lt"/>
                      </a:endParaRPr>
                    </a:p>
                    <a:p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, but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.</a:t>
                      </a:r>
                    </a:p>
                    <a:p>
                      <a:r>
                        <a:rPr lang="en-GB" sz="1800" dirty="0" smtClean="0">
                          <a:latin typeface="+mn-lt"/>
                        </a:rPr>
                        <a:t>Whereas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. ,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..</a:t>
                      </a:r>
                    </a:p>
                    <a:p>
                      <a:r>
                        <a:rPr lang="en-GB" sz="1800" dirty="0" smtClean="0">
                          <a:latin typeface="+mn-lt"/>
                        </a:rPr>
                        <a:t>While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. , </a:t>
                      </a:r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.</a:t>
                      </a:r>
                    </a:p>
                    <a:p>
                      <a:r>
                        <a:rPr lang="mr-IN" sz="1800" dirty="0" smtClean="0">
                          <a:latin typeface="+mn-lt"/>
                        </a:rPr>
                        <a:t>…</a:t>
                      </a:r>
                      <a:r>
                        <a:rPr lang="en-GB" sz="1800" dirty="0" smtClean="0">
                          <a:latin typeface="+mn-lt"/>
                        </a:rPr>
                        <a:t> to differ</a:t>
                      </a:r>
                      <a:r>
                        <a:rPr lang="en-GB" sz="1800" baseline="0" dirty="0" smtClean="0">
                          <a:latin typeface="+mn-lt"/>
                        </a:rPr>
                        <a:t> from </a:t>
                      </a:r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endParaRPr lang="en-GB" sz="1800" baseline="0" dirty="0" smtClean="0">
                        <a:latin typeface="+mn-lt"/>
                      </a:endParaRPr>
                    </a:p>
                    <a:p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r>
                        <a:rPr lang="en-GB" sz="1800" baseline="0" dirty="0" smtClean="0">
                          <a:latin typeface="+mn-lt"/>
                        </a:rPr>
                        <a:t> to contrast with </a:t>
                      </a:r>
                      <a:r>
                        <a:rPr lang="mr-IN" sz="1800" baseline="0" dirty="0" smtClean="0">
                          <a:latin typeface="+mn-lt"/>
                        </a:rPr>
                        <a:t>…</a:t>
                      </a:r>
                      <a:endParaRPr lang="en-GB" sz="1800" baseline="0" dirty="0" smtClean="0">
                        <a:latin typeface="+mn-lt"/>
                      </a:endParaRP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University.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err="1"/>
              <a:t>Wallwork</a:t>
            </a:r>
            <a:r>
              <a:rPr lang="en-GB" sz="2800" dirty="0"/>
              <a:t>, Adrian. (2013). </a:t>
            </a:r>
            <a:r>
              <a:rPr lang="en-GB" sz="2800" i="1" dirty="0"/>
              <a:t>English for </a:t>
            </a:r>
            <a:r>
              <a:rPr lang="en-GB" sz="2800" i="1" dirty="0" smtClean="0"/>
              <a:t>Writing Research Papers</a:t>
            </a:r>
            <a:r>
              <a:rPr lang="en-GB" sz="2800" dirty="0" smtClean="0"/>
              <a:t>. </a:t>
            </a:r>
            <a:r>
              <a:rPr lang="en-GB" sz="2800" dirty="0"/>
              <a:t>New York: Springer</a:t>
            </a:r>
            <a:r>
              <a:rPr lang="en-GB" sz="2800" dirty="0" smtClean="0"/>
              <a:t>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Swales, J.M &amp; Feak, C.B. (2012). </a:t>
            </a:r>
            <a:r>
              <a:rPr lang="en-GB" sz="2800" i="1" dirty="0" smtClean="0"/>
              <a:t>Academic Writing for Graduates Students.</a:t>
            </a:r>
            <a:r>
              <a:rPr lang="en-GB" sz="2800" dirty="0" smtClean="0"/>
              <a:t> Michigan: Michigan ELT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697356" y="444675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synthesize many sources of literature review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09;p14"/>
          <p:cNvSpPr/>
          <p:nvPr/>
        </p:nvSpPr>
        <p:spPr>
          <a:xfrm>
            <a:off x="3799607" y="380896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2100" b="1" dirty="0" smtClean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select relevant theories for literature review chapter (identifying themes)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SKILLS NEEDED IN LITERATURE REVIEW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use the literature to support your idea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provide readers with just the right amount of literature </a:t>
            </a:r>
            <a:r>
              <a:rPr lang="en-US" dirty="0" smtClean="0"/>
              <a:t>regarding the </a:t>
            </a:r>
            <a:r>
              <a:rPr lang="en-US" dirty="0"/>
              <a:t>sequence of events leading up to the current </a:t>
            </a:r>
            <a:r>
              <a:rPr lang="en-US" dirty="0" smtClean="0"/>
              <a:t>situation</a:t>
            </a:r>
          </a:p>
          <a:p>
            <a:r>
              <a:rPr lang="en-US" dirty="0" smtClean="0"/>
              <a:t>Present background information clearly: </a:t>
            </a:r>
          </a:p>
          <a:p>
            <a:pPr lvl="1"/>
            <a:r>
              <a:rPr lang="en-US" dirty="0"/>
              <a:t>Systematically elaborate the achievements and limitations of other studies</a:t>
            </a:r>
          </a:p>
          <a:p>
            <a:pPr lvl="1"/>
            <a:r>
              <a:rPr lang="en-US" dirty="0" smtClean="0"/>
              <a:t>Relate </a:t>
            </a:r>
            <a:r>
              <a:rPr lang="en-US" dirty="0"/>
              <a:t>your new facts and data to these studies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SKILLS NEEDED IN LITERATURE REVIEW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/>
              <a:t>Survey of the literatures: select relevant theories (identify academic sources) and synthesize some sources</a:t>
            </a:r>
          </a:p>
          <a:p>
            <a:r>
              <a:rPr lang="en-US" sz="2800" dirty="0" smtClean="0"/>
              <a:t>Introduces the main topic (to start a paragraph)</a:t>
            </a:r>
          </a:p>
          <a:p>
            <a:r>
              <a:rPr lang="en-US" sz="2800" dirty="0" smtClean="0"/>
              <a:t>Reviews a major study on the topic (</a:t>
            </a:r>
            <a:r>
              <a:rPr lang="en-US" sz="2800" b="1" dirty="0" smtClean="0"/>
              <a:t>citing and referencing)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integrating ideas, summarizing, paraphrasing, and quoting; </a:t>
            </a:r>
            <a:endParaRPr lang="en-US" sz="2800" dirty="0" smtClean="0"/>
          </a:p>
          <a:p>
            <a:r>
              <a:rPr lang="en-US" sz="2800" dirty="0" smtClean="0"/>
              <a:t>Summarize the implication of the study (to end the paragraph) and introduce to the next topic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4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1203156" y="633501"/>
            <a:ext cx="7170597" cy="857250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POSSIBLE LR STRUCTURE</a:t>
            </a:r>
            <a:endParaRPr lang="en-GB" alt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1066800" y="2325857"/>
            <a:ext cx="802662" cy="66201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11" name="Trapezoid 10"/>
          <p:cNvSpPr/>
          <p:nvPr/>
        </p:nvSpPr>
        <p:spPr>
          <a:xfrm rot="10800000">
            <a:off x="1374897" y="1732045"/>
            <a:ext cx="4883028" cy="833905"/>
          </a:xfrm>
          <a:prstGeom prst="trapezoid">
            <a:avLst>
              <a:gd name="adj" fmla="val 1003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5818" y="1680539"/>
            <a:ext cx="130356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/>
              <a:t>Introduction</a:t>
            </a:r>
          </a:p>
        </p:txBody>
      </p:sp>
      <p:sp>
        <p:nvSpPr>
          <p:cNvPr id="14" name="Curved Right Arrow 13"/>
          <p:cNvSpPr/>
          <p:nvPr/>
        </p:nvSpPr>
        <p:spPr>
          <a:xfrm>
            <a:off x="1066800" y="3323974"/>
            <a:ext cx="994896" cy="66201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15" name="Curved Right Arrow 14"/>
          <p:cNvSpPr/>
          <p:nvPr/>
        </p:nvSpPr>
        <p:spPr>
          <a:xfrm>
            <a:off x="1374897" y="4050970"/>
            <a:ext cx="879032" cy="66201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17" name="Curved Right Arrow 16"/>
          <p:cNvSpPr/>
          <p:nvPr/>
        </p:nvSpPr>
        <p:spPr>
          <a:xfrm>
            <a:off x="1600200" y="4924003"/>
            <a:ext cx="852683" cy="66201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18" name="Trapezoid 17"/>
          <p:cNvSpPr/>
          <p:nvPr/>
        </p:nvSpPr>
        <p:spPr>
          <a:xfrm rot="10800000" flipV="1">
            <a:off x="2413489" y="5398861"/>
            <a:ext cx="2898164" cy="495271"/>
          </a:xfrm>
          <a:prstGeom prst="trapezoid">
            <a:avLst>
              <a:gd name="adj" fmla="val 1003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en-GB" sz="1500" b="1" dirty="0">
                <a:solidFill>
                  <a:schemeClr val="tx1"/>
                </a:solidFill>
                <a:sym typeface="Arial" charset="0"/>
              </a:rPr>
              <a:t>Conclusion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5311652" y="2842029"/>
            <a:ext cx="3639843" cy="1864535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 dirty="0">
                <a:solidFill>
                  <a:schemeClr val="tx1"/>
                </a:solidFill>
              </a:rPr>
              <a:t>The body </a:t>
            </a:r>
            <a:r>
              <a:rPr lang="en-GB" sz="2100" b="1" dirty="0" smtClean="0">
                <a:solidFill>
                  <a:schemeClr val="tx1"/>
                </a:solidFill>
              </a:rPr>
              <a:t>needs a </a:t>
            </a:r>
            <a:r>
              <a:rPr lang="en-GB" sz="2100" b="1" dirty="0">
                <a:solidFill>
                  <a:schemeClr val="tx1"/>
                </a:solidFill>
              </a:rPr>
              <a:t>number of sections and/or paragraphs</a:t>
            </a:r>
          </a:p>
        </p:txBody>
      </p:sp>
      <p:sp>
        <p:nvSpPr>
          <p:cNvPr id="12" name="Trapezoid 11"/>
          <p:cNvSpPr/>
          <p:nvPr/>
        </p:nvSpPr>
        <p:spPr>
          <a:xfrm rot="10800000">
            <a:off x="1869463" y="2569537"/>
            <a:ext cx="3903785" cy="2832911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ym typeface="Arial" charset="0"/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860758" y="4943472"/>
            <a:ext cx="4090737" cy="147930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50" b="1" dirty="0">
                <a:solidFill>
                  <a:schemeClr val="tx1"/>
                </a:solidFill>
              </a:rPr>
              <a:t>Summarise &amp; conclude</a:t>
            </a:r>
          </a:p>
          <a:p>
            <a:pPr algn="ctr"/>
            <a:r>
              <a:rPr lang="en-GB" sz="1650" b="1" dirty="0">
                <a:solidFill>
                  <a:schemeClr val="tx1"/>
                </a:solidFill>
              </a:rPr>
              <a:t>You </a:t>
            </a:r>
            <a:r>
              <a:rPr lang="en-GB" sz="1650" b="1" i="1" dirty="0" smtClean="0">
                <a:solidFill>
                  <a:schemeClr val="tx1"/>
                </a:solidFill>
              </a:rPr>
              <a:t>may</a:t>
            </a:r>
            <a:r>
              <a:rPr lang="en-GB" sz="1650" b="1" dirty="0" smtClean="0">
                <a:solidFill>
                  <a:schemeClr val="tx1"/>
                </a:solidFill>
              </a:rPr>
              <a:t> indicate how </a:t>
            </a:r>
            <a:r>
              <a:rPr lang="en-GB" sz="1650" b="1" dirty="0">
                <a:solidFill>
                  <a:schemeClr val="tx1"/>
                </a:solidFill>
              </a:rPr>
              <a:t>this links to </a:t>
            </a:r>
            <a:r>
              <a:rPr lang="en-GB" sz="1650" b="1" i="1" dirty="0">
                <a:solidFill>
                  <a:schemeClr val="tx1"/>
                </a:solidFill>
              </a:rPr>
              <a:t>your</a:t>
            </a:r>
            <a:r>
              <a:rPr lang="en-GB" sz="1650" b="1" dirty="0">
                <a:solidFill>
                  <a:schemeClr val="tx1"/>
                </a:solidFill>
              </a:rPr>
              <a:t> research</a:t>
            </a:r>
          </a:p>
        </p:txBody>
      </p:sp>
      <p:sp>
        <p:nvSpPr>
          <p:cNvPr id="20" name="Left Arrow 19"/>
          <p:cNvSpPr/>
          <p:nvPr/>
        </p:nvSpPr>
        <p:spPr>
          <a:xfrm>
            <a:off x="5622563" y="1549208"/>
            <a:ext cx="3328932" cy="108230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50" b="1" dirty="0">
                <a:solidFill>
                  <a:schemeClr val="tx1"/>
                </a:solidFill>
              </a:rPr>
              <a:t>State your purpose and how the LR is organised</a:t>
            </a:r>
          </a:p>
        </p:txBody>
      </p:sp>
    </p:spTree>
    <p:extLst>
      <p:ext uri="{BB962C8B-B14F-4D97-AF65-F5344CB8AC3E}">
        <p14:creationId xmlns:p14="http://schemas.microsoft.com/office/powerpoint/2010/main" val="12001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SURVEY THE LITERATURE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Academic sources: books, published report, journal articles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Forms : </a:t>
            </a:r>
            <a:r>
              <a:rPr lang="en-US" dirty="0"/>
              <a:t>theoretical </a:t>
            </a:r>
            <a:r>
              <a:rPr lang="en-US" dirty="0" smtClean="0"/>
              <a:t>ideas, critical evaluations, research findings</a:t>
            </a:r>
            <a:r>
              <a:rPr lang="en-US" dirty="0"/>
              <a:t>, </a:t>
            </a:r>
            <a:r>
              <a:rPr lang="en-US" dirty="0" smtClean="0"/>
              <a:t>and scholarly opinions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Categories: primary and secondary sources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SYNTHESES OF MORE THAN ONE SOURCES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/>
              <a:t>I</a:t>
            </a:r>
            <a:r>
              <a:rPr lang="en-US" dirty="0" smtClean="0"/>
              <a:t>nfer and make explicit relationships (connections) among them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Reveal a line of inquiry together with accepted knowledge and the debates; overlapping views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Highlight the similarities and differences among the studies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Set up charts or tables to include key points, do comparison and contrast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/>
          </p:cNvSpPr>
          <p:nvPr>
            <p:ph type="title"/>
          </p:nvPr>
        </p:nvSpPr>
        <p:spPr>
          <a:xfrm>
            <a:off x="457200" y="515268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1</a:t>
            </a:r>
            <a:r>
              <a:rPr lang="en-GB" alt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US" sz="3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alt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</p:txBody>
      </p:sp>
      <p:sp>
        <p:nvSpPr>
          <p:cNvPr id="21507" name="Text Placeholder 2"/>
          <p:cNvSpPr txBox="1">
            <a:spLocks noGrp="1"/>
          </p:cNvSpPr>
          <p:nvPr>
            <p:ph type="body" idx="1"/>
          </p:nvPr>
        </p:nvSpPr>
        <p:spPr>
          <a:xfrm>
            <a:off x="684213" y="1417639"/>
            <a:ext cx="8229600" cy="3992561"/>
          </a:xfrm>
        </p:spPr>
        <p:txBody>
          <a:bodyPr/>
          <a:lstStyle/>
          <a:p>
            <a:pPr marL="0" lvl="0" indent="0" algn="ctr">
              <a:buNone/>
            </a:pPr>
            <a:endParaRPr lang="en-GB" sz="3600" dirty="0">
              <a:solidFill>
                <a:srgbClr val="3333FF"/>
              </a:solidFill>
            </a:endParaRPr>
          </a:p>
          <a:p>
            <a:pPr marL="0" lvl="0" indent="0" algn="ctr">
              <a:buNone/>
            </a:pPr>
            <a:endParaRPr lang="en-GB" sz="3600" dirty="0">
              <a:solidFill>
                <a:srgbClr val="3333FF"/>
              </a:solidFill>
            </a:endParaRPr>
          </a:p>
          <a:p>
            <a:pPr marL="0" lvl="0" indent="0" algn="ctr">
              <a:buNone/>
            </a:pPr>
            <a:r>
              <a:rPr lang="en-GB" sz="3600" dirty="0"/>
              <a:t>.</a:t>
            </a:r>
          </a:p>
          <a:p>
            <a:pPr marL="0" indent="0">
              <a:buNone/>
            </a:pP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4" b="17121"/>
          <a:stretch/>
        </p:blipFill>
        <p:spPr>
          <a:xfrm>
            <a:off x="6477000" y="4508695"/>
            <a:ext cx="1743075" cy="2057401"/>
          </a:xfrm>
          <a:prstGeom prst="rect">
            <a:avLst/>
          </a:prstGeom>
        </p:spPr>
      </p:pic>
      <p:sp>
        <p:nvSpPr>
          <p:cNvPr id="4" name="Thought Bubble: Cloud 3"/>
          <p:cNvSpPr/>
          <p:nvPr/>
        </p:nvSpPr>
        <p:spPr>
          <a:xfrm>
            <a:off x="0" y="1578337"/>
            <a:ext cx="6705600" cy="2917463"/>
          </a:xfrm>
          <a:prstGeom prst="cloudCallout">
            <a:avLst>
              <a:gd name="adj1" fmla="val 52741"/>
              <a:gd name="adj2" fmla="val 5755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ysClr val="windowText" lastClr="000000"/>
                </a:solidFill>
              </a:rPr>
              <a:t>How did the writer organise their LR</a:t>
            </a:r>
            <a:r>
              <a:rPr lang="en-GB" sz="3200" dirty="0" smtClean="0">
                <a:solidFill>
                  <a:sysClr val="windowText" lastClr="000000"/>
                </a:solidFill>
              </a:rPr>
              <a:t>?</a:t>
            </a:r>
          </a:p>
          <a:p>
            <a:pPr algn="ctr"/>
            <a:r>
              <a:rPr lang="en-GB" sz="3200" dirty="0" smtClean="0">
                <a:solidFill>
                  <a:sysClr val="windowText" lastClr="000000"/>
                </a:solidFill>
              </a:rPr>
              <a:t>What themes did she/he/they include?</a:t>
            </a:r>
            <a:endParaRPr lang="en-GB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64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1: READING</a:t>
            </a:r>
            <a:endParaRPr lang="en-GB" alt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Placeholder 2"/>
          <p:cNvSpPr txBox="1">
            <a:spLocks noGrp="1"/>
          </p:cNvSpPr>
          <p:nvPr>
            <p:ph type="body" idx="1"/>
          </p:nvPr>
        </p:nvSpPr>
        <p:spPr>
          <a:xfrm>
            <a:off x="684212" y="1417638"/>
            <a:ext cx="8383587" cy="490696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 is the paper/chapter about?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What’s it purpose?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How successful is it? To what extent are you persuaded of its argument?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How does it link to other texts on the same theme/theory…?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What’s its significance in relation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research?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6121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632</Words>
  <Application>Microsoft Macintosh PowerPoint</Application>
  <PresentationFormat>On-screen Show (4:3)</PresentationFormat>
  <Paragraphs>115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Mangal</vt:lpstr>
      <vt:lpstr>Wingdings</vt:lpstr>
      <vt:lpstr>Office Theme</vt:lpstr>
      <vt:lpstr>PowerPoint Presentation</vt:lpstr>
      <vt:lpstr>PowerPoint Presentation</vt:lpstr>
      <vt:lpstr>SKILLS NEEDED IN LITERATURE REVIEW</vt:lpstr>
      <vt:lpstr>SKILLS NEEDED IN LITERATURE REVIEW</vt:lpstr>
      <vt:lpstr>A POSSIBLE LR STRUCTURE</vt:lpstr>
      <vt:lpstr>SURVEY THE LITERATURE</vt:lpstr>
      <vt:lpstr>SYNTHESES OF MORE THAN ONE SOURCES</vt:lpstr>
      <vt:lpstr>EXERCISE 1: Your reading</vt:lpstr>
      <vt:lpstr>EXERCISE 1: READING</vt:lpstr>
      <vt:lpstr>LR GENRE ANALYSIS </vt:lpstr>
      <vt:lpstr>IDENTIFY AND SUMMARIZE LR SOURCES</vt:lpstr>
      <vt:lpstr>EXERCISE 2: COMPARE AND CONTRAST</vt:lpstr>
      <vt:lpstr>SIMILARITY AND DIFFERENCES/CONTRAST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65</cp:revision>
  <dcterms:modified xsi:type="dcterms:W3CDTF">2019-05-10T07:52:22Z</dcterms:modified>
</cp:coreProperties>
</file>