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67" r:id="rId3"/>
    <p:sldId id="281" r:id="rId4"/>
    <p:sldId id="296" r:id="rId5"/>
    <p:sldId id="285" r:id="rId6"/>
    <p:sldId id="288" r:id="rId7"/>
    <p:sldId id="297" r:id="rId8"/>
    <p:sldId id="299" r:id="rId9"/>
    <p:sldId id="265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0566"/>
    <p:restoredTop sz="92969"/>
  </p:normalViewPr>
  <p:slideViewPr>
    <p:cSldViewPr snapToGrid="0">
      <p:cViewPr>
        <p:scale>
          <a:sx n="52" d="100"/>
          <a:sy n="52" d="100"/>
        </p:scale>
        <p:origin x="126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18391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75" name="Google Shape;17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" name="Google Shape;96;p14" descr="SUB#LIST copy.jpg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-8022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7" name="Google Shape;27;p3" descr="C:\Users\arsil\Desktop\Smartcreative2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72573" cy="68579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3" descr="C:\Users\arsil\Desktop\Smartcreative.jpg"/>
          <p:cNvPicPr preferRelativeResize="0"/>
          <p:nvPr/>
        </p:nvPicPr>
        <p:blipFill rotWithShape="1">
          <a:blip r:embed="rId3">
            <a:alphaModFix/>
          </a:blip>
          <a:srcRect l="1051" r="800" b="504"/>
          <a:stretch/>
        </p:blipFill>
        <p:spPr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 txBox="1"/>
          <p:nvPr/>
        </p:nvSpPr>
        <p:spPr>
          <a:xfrm>
            <a:off x="3200400" y="3725863"/>
            <a:ext cx="5638800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i="0" u="none" strike="noStrike" cap="none" dirty="0">
                <a:solidFill>
                  <a:schemeClr val="lt1"/>
                </a:solidFill>
                <a:sym typeface="Arial"/>
              </a:rPr>
              <a:t>SESSION </a:t>
            </a:r>
            <a:r>
              <a:rPr lang="en-GB" sz="2000" b="1" dirty="0">
                <a:solidFill>
                  <a:schemeClr val="lt1"/>
                </a:solidFill>
              </a:rPr>
              <a:t>9</a:t>
            </a:r>
            <a:r>
              <a:rPr lang="en-GB" sz="2000" b="1" dirty="0" smtClean="0">
                <a:solidFill>
                  <a:schemeClr val="lt1"/>
                </a:solidFill>
              </a:rPr>
              <a:t>: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 smtClean="0">
                <a:solidFill>
                  <a:schemeClr val="lt1"/>
                </a:solidFill>
              </a:rPr>
              <a:t>SUMMARISING AND PARAPHRASING</a:t>
            </a:r>
            <a:endParaRPr sz="2000" b="1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chemeClr val="lt1"/>
                </a:solidFill>
              </a:rPr>
              <a:t>SRI LESTARI, MA</a:t>
            </a:r>
            <a:endParaRPr b="1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chemeClr val="lt1"/>
                </a:solidFill>
              </a:rPr>
              <a:t>ENGLISH EDUCATION DEPARTMENT</a:t>
            </a:r>
            <a:endParaRPr sz="1200" b="1" dirty="0">
              <a:solidFill>
                <a:schemeClr val="lt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/>
          <p:nvPr/>
        </p:nvSpPr>
        <p:spPr>
          <a:xfrm>
            <a:off x="3124200" y="2622550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 smtClean="0">
                <a:solidFill>
                  <a:srgbClr val="3F3F3F"/>
                </a:solidFill>
              </a:rPr>
              <a:t>INTENDED LEARNING OUTCOMES</a:t>
            </a:r>
            <a:endParaRPr sz="1800" b="1" i="0" u="none" strike="noStrike" cap="none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4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4"/>
          <p:cNvSpPr/>
          <p:nvPr/>
        </p:nvSpPr>
        <p:spPr>
          <a:xfrm>
            <a:off x="3633355" y="3733800"/>
            <a:ext cx="5105400" cy="415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8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02. </a:t>
            </a:r>
            <a:endParaRPr sz="18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1" name="Google Shape;101;p14"/>
          <p:cNvCxnSpPr/>
          <p:nvPr/>
        </p:nvCxnSpPr>
        <p:spPr>
          <a:xfrm>
            <a:off x="3697356" y="4446751"/>
            <a:ext cx="4724400" cy="1588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5" name="Google Shape;105;p14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4"/>
          <p:cNvSpPr/>
          <p:nvPr/>
        </p:nvSpPr>
        <p:spPr>
          <a:xfrm>
            <a:off x="3636816" y="4202668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800" b="0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4"/>
          <p:cNvSpPr/>
          <p:nvPr/>
        </p:nvSpPr>
        <p:spPr>
          <a:xfrm>
            <a:off x="3647207" y="4648200"/>
            <a:ext cx="5105400" cy="415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4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4"/>
          <p:cNvSpPr/>
          <p:nvPr/>
        </p:nvSpPr>
        <p:spPr>
          <a:xfrm>
            <a:off x="3647207" y="3103117"/>
            <a:ext cx="5105400" cy="527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b="1" i="0" u="none" strike="noStrike" cap="none" dirty="0">
                <a:solidFill>
                  <a:srgbClr val="FFFFFF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en-GB" sz="1800" b="1" i="0" u="none" strike="noStrike" cap="none" dirty="0">
                <a:solidFill>
                  <a:srgbClr val="FFFFFF"/>
                </a:solidFill>
                <a:latin typeface="+mn-lt"/>
                <a:sym typeface="Arial"/>
              </a:rPr>
              <a:t>01. </a:t>
            </a:r>
            <a:r>
              <a:rPr lang="en-GB" sz="1800" b="1" dirty="0" smtClean="0">
                <a:solidFill>
                  <a:srgbClr val="FFFFFF"/>
                </a:solidFill>
                <a:latin typeface="+mn-lt"/>
              </a:rPr>
              <a:t>To summarise many sources of literature review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 b="1" i="0" u="none" strike="noStrike" cap="none" dirty="0">
              <a:solidFill>
                <a:srgbClr val="FFFFFF"/>
              </a:solidFill>
              <a:latin typeface="+mn-lt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 dirty="0">
              <a:solidFill>
                <a:srgbClr val="FFFFFF"/>
              </a:solidFill>
              <a:latin typeface="+mn-lt"/>
              <a:sym typeface="Arial"/>
            </a:endParaRPr>
          </a:p>
        </p:txBody>
      </p:sp>
      <p:cxnSp>
        <p:nvCxnSpPr>
          <p:cNvPr id="12" name="Google Shape;101;p14"/>
          <p:cNvCxnSpPr/>
          <p:nvPr/>
        </p:nvCxnSpPr>
        <p:spPr>
          <a:xfrm>
            <a:off x="3756991" y="3830523"/>
            <a:ext cx="4724400" cy="1588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09;p14"/>
          <p:cNvSpPr/>
          <p:nvPr/>
        </p:nvSpPr>
        <p:spPr>
          <a:xfrm>
            <a:off x="3799607" y="3808967"/>
            <a:ext cx="5105400" cy="527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b="1" dirty="0">
                <a:solidFill>
                  <a:srgbClr val="FFFFFF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en-GB" sz="2100" b="1" dirty="0" smtClean="0">
                <a:solidFill>
                  <a:srgbClr val="FFFFFF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en-GB" sz="1800" b="1" i="0" u="none" strike="noStrike" cap="none" dirty="0" smtClean="0">
                <a:solidFill>
                  <a:srgbClr val="FFFFFF"/>
                </a:solidFill>
                <a:latin typeface="+mn-lt"/>
                <a:sym typeface="Arial"/>
              </a:rPr>
              <a:t> </a:t>
            </a:r>
            <a:r>
              <a:rPr lang="en-GB" sz="1800" b="1" dirty="0" smtClean="0">
                <a:solidFill>
                  <a:srgbClr val="FFFFFF"/>
                </a:solidFill>
                <a:latin typeface="+mn-lt"/>
              </a:rPr>
              <a:t>To paraphrase relevant sentences for literature review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 b="1" i="0" u="none" strike="noStrike" cap="none" dirty="0">
              <a:solidFill>
                <a:srgbClr val="FFFFFF"/>
              </a:solidFill>
              <a:latin typeface="+mn-lt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 dirty="0">
              <a:solidFill>
                <a:srgbClr val="FFFFFF"/>
              </a:solidFill>
              <a:latin typeface="+mn-lt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71065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3394"/>
            <a:ext cx="8229600" cy="1143000"/>
          </a:xfrm>
        </p:spPr>
        <p:txBody>
          <a:bodyPr/>
          <a:lstStyle/>
          <a:p>
            <a:pPr algn="l"/>
            <a:r>
              <a:rPr lang="en-US" sz="3600" b="1" dirty="0" smtClean="0"/>
              <a:t>SUMMARISING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/>
              <a:t>A summary should:</a:t>
            </a:r>
          </a:p>
          <a:p>
            <a:r>
              <a:rPr lang="en-GB" sz="2800" dirty="0"/>
              <a:t>Be focused on the aspects of the source text or texts that are relevant for your purpose</a:t>
            </a:r>
          </a:p>
          <a:p>
            <a:r>
              <a:rPr lang="en-GB" sz="2800" dirty="0"/>
              <a:t>Represent the source material in an accurate fashion but also in accordance with your purposes</a:t>
            </a:r>
          </a:p>
          <a:p>
            <a:r>
              <a:rPr lang="en-GB" sz="2800" dirty="0"/>
              <a:t>Condense the source material and be presented in your own words</a:t>
            </a:r>
          </a:p>
          <a:p>
            <a:endParaRPr lang="en-GB" dirty="0"/>
          </a:p>
          <a:p>
            <a:pPr marL="0" indent="0" algn="r">
              <a:buNone/>
            </a:pPr>
            <a:r>
              <a:rPr lang="en-GB" sz="1800" dirty="0"/>
              <a:t>(adapted from Swales and Feak 2012: 189)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75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51197B-6629-4875-AF56-F316F06A1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2350"/>
            <a:ext cx="8229600" cy="1143000"/>
          </a:xfrm>
        </p:spPr>
        <p:txBody>
          <a:bodyPr/>
          <a:lstStyle/>
          <a:p>
            <a:pPr algn="l"/>
            <a:r>
              <a:rPr lang="en-GB" b="1" dirty="0" smtClean="0">
                <a:solidFill>
                  <a:schemeClr val="tx1"/>
                </a:solidFill>
              </a:rPr>
              <a:t>SYNTHESIS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46F30E-D867-4CE0-89D4-85624511C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017" y="1314116"/>
            <a:ext cx="3545785" cy="3263504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Synthesizing involves combining ideas/information from two/more sources in order to present a variety of views, whether different, similar to each other or both, on the same topic/issue.</a:t>
            </a:r>
          </a:p>
        </p:txBody>
      </p:sp>
      <p:sp>
        <p:nvSpPr>
          <p:cNvPr id="12" name="Flowchart: Document 11">
            <a:extLst>
              <a:ext uri="{FF2B5EF4-FFF2-40B4-BE49-F238E27FC236}">
                <a16:creationId xmlns:a16="http://schemas.microsoft.com/office/drawing/2014/main" xmlns="" id="{E7048593-FC43-458B-B3E5-EE232964CA8A}"/>
              </a:ext>
            </a:extLst>
          </p:cNvPr>
          <p:cNvSpPr/>
          <p:nvPr/>
        </p:nvSpPr>
        <p:spPr>
          <a:xfrm>
            <a:off x="5547815" y="1420220"/>
            <a:ext cx="2108579" cy="1371600"/>
          </a:xfrm>
          <a:prstGeom prst="flowChartDocumen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Your topic/purpose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B5FED609-D855-44CA-9DA6-BC0FBAA7E0E8}"/>
              </a:ext>
            </a:extLst>
          </p:cNvPr>
          <p:cNvSpPr/>
          <p:nvPr/>
        </p:nvSpPr>
        <p:spPr>
          <a:xfrm>
            <a:off x="6859782" y="2656666"/>
            <a:ext cx="1965278" cy="112594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00" dirty="0">
                <a:solidFill>
                  <a:schemeClr val="tx1"/>
                </a:solidFill>
              </a:rPr>
              <a:t>Source text 2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xmlns="" id="{37DE1B87-4EC5-41D0-9C67-BEE167B7FCC1}"/>
              </a:ext>
            </a:extLst>
          </p:cNvPr>
          <p:cNvSpPr/>
          <p:nvPr/>
        </p:nvSpPr>
        <p:spPr>
          <a:xfrm>
            <a:off x="4517409" y="2919768"/>
            <a:ext cx="1791269" cy="101846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00" dirty="0">
                <a:solidFill>
                  <a:schemeClr val="tx1"/>
                </a:solidFill>
              </a:rPr>
              <a:t>Source text </a:t>
            </a:r>
          </a:p>
          <a:p>
            <a:pPr algn="ctr"/>
            <a:r>
              <a:rPr lang="en-GB" sz="21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807CA45E-605C-420B-B204-1477C466326D}"/>
              </a:ext>
            </a:extLst>
          </p:cNvPr>
          <p:cNvSpPr/>
          <p:nvPr/>
        </p:nvSpPr>
        <p:spPr>
          <a:xfrm>
            <a:off x="5547815" y="4293537"/>
            <a:ext cx="2108579" cy="69249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Your sy</a:t>
            </a:r>
            <a:r>
              <a:rPr lang="en-GB" sz="2400" dirty="0">
                <a:solidFill>
                  <a:schemeClr val="tx1"/>
                </a:solidFill>
              </a:rPr>
              <a:t>nthesis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92CF18C8-8E11-47B4-ABAD-568EC762F693}"/>
              </a:ext>
            </a:extLst>
          </p:cNvPr>
          <p:cNvCxnSpPr/>
          <p:nvPr/>
        </p:nvCxnSpPr>
        <p:spPr>
          <a:xfrm>
            <a:off x="6308678" y="3313847"/>
            <a:ext cx="551104" cy="0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8AE3271B-E77E-4943-B19E-AFCEA04435A1}"/>
              </a:ext>
            </a:extLst>
          </p:cNvPr>
          <p:cNvCxnSpPr/>
          <p:nvPr/>
        </p:nvCxnSpPr>
        <p:spPr>
          <a:xfrm flipH="1">
            <a:off x="5220268" y="2656667"/>
            <a:ext cx="419669" cy="4012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CA5DDD40-C2C9-46C6-A2D8-B25FB94381A3}"/>
              </a:ext>
            </a:extLst>
          </p:cNvPr>
          <p:cNvCxnSpPr/>
          <p:nvPr/>
        </p:nvCxnSpPr>
        <p:spPr>
          <a:xfrm>
            <a:off x="7287904" y="2484746"/>
            <a:ext cx="554516" cy="37256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387FD03B-F223-43FD-8FE0-A6A966723779}"/>
              </a:ext>
            </a:extLst>
          </p:cNvPr>
          <p:cNvCxnSpPr>
            <a:cxnSpLocks/>
          </p:cNvCxnSpPr>
          <p:nvPr/>
        </p:nvCxnSpPr>
        <p:spPr>
          <a:xfrm>
            <a:off x="6584229" y="2701142"/>
            <a:ext cx="0" cy="159239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xmlns="" id="{254985DD-4C49-4492-B032-20B661E19DE2}"/>
              </a:ext>
            </a:extLst>
          </p:cNvPr>
          <p:cNvSpPr/>
          <p:nvPr/>
        </p:nvSpPr>
        <p:spPr>
          <a:xfrm>
            <a:off x="6308678" y="3057952"/>
            <a:ext cx="551104" cy="5283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/>
          </a:p>
        </p:txBody>
      </p:sp>
      <p:sp>
        <p:nvSpPr>
          <p:cNvPr id="27" name="Thought Bubble: Cloud 26">
            <a:extLst>
              <a:ext uri="{FF2B5EF4-FFF2-40B4-BE49-F238E27FC236}">
                <a16:creationId xmlns:a16="http://schemas.microsoft.com/office/drawing/2014/main" xmlns="" id="{459B3431-6110-4F4B-B725-4624E98688BB}"/>
              </a:ext>
            </a:extLst>
          </p:cNvPr>
          <p:cNvSpPr/>
          <p:nvPr/>
        </p:nvSpPr>
        <p:spPr>
          <a:xfrm>
            <a:off x="828211" y="4714129"/>
            <a:ext cx="3972389" cy="1592393"/>
          </a:xfrm>
          <a:prstGeom prst="cloudCallout">
            <a:avLst>
              <a:gd name="adj1" fmla="val 94915"/>
              <a:gd name="adj2" fmla="val -102849"/>
            </a:avLst>
          </a:prstGeom>
          <a:solidFill>
            <a:srgbClr val="FF5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It is very important to establish the </a:t>
            </a:r>
            <a:r>
              <a:rPr lang="en-GB" sz="1600" b="1" dirty="0">
                <a:solidFill>
                  <a:schemeClr val="tx1"/>
                </a:solidFill>
              </a:rPr>
              <a:t>relationships</a:t>
            </a:r>
            <a:r>
              <a:rPr lang="en-GB" sz="1600" dirty="0">
                <a:solidFill>
                  <a:schemeClr val="tx1"/>
                </a:solidFill>
              </a:rPr>
              <a:t> topic:ST1; topic:ST2; ST1:ST2.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DF21E38B-6486-451B-856B-F58FA57C742C}"/>
              </a:ext>
            </a:extLst>
          </p:cNvPr>
          <p:cNvSpPr txBox="1"/>
          <p:nvPr/>
        </p:nvSpPr>
        <p:spPr>
          <a:xfrm>
            <a:off x="6402581" y="2999326"/>
            <a:ext cx="337782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50" dirty="0"/>
              <a:t>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19A2B49B-6E90-41CA-B6B9-928D076796D4}"/>
              </a:ext>
            </a:extLst>
          </p:cNvPr>
          <p:cNvSpPr txBox="1"/>
          <p:nvPr/>
        </p:nvSpPr>
        <p:spPr>
          <a:xfrm>
            <a:off x="4787730" y="5000752"/>
            <a:ext cx="37276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Synthesizing like this will help you see patterns and make original conclusions.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6CA0293E-990B-4580-B51E-01E16BED86E4}"/>
              </a:ext>
            </a:extLst>
          </p:cNvPr>
          <p:cNvSpPr txBox="1"/>
          <p:nvPr/>
        </p:nvSpPr>
        <p:spPr>
          <a:xfrm>
            <a:off x="7759642" y="1420221"/>
            <a:ext cx="10654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i="1" dirty="0"/>
              <a:t>Genre A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C94041B0-AFE8-4121-AC61-410955E5DE26}"/>
              </a:ext>
            </a:extLst>
          </p:cNvPr>
          <p:cNvSpPr txBox="1"/>
          <p:nvPr/>
        </p:nvSpPr>
        <p:spPr>
          <a:xfrm>
            <a:off x="6695951" y="3954528"/>
            <a:ext cx="123599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i="1" dirty="0"/>
              <a:t>Genre 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65CA86CF-B23D-428E-9A18-424E94715370}"/>
              </a:ext>
            </a:extLst>
          </p:cNvPr>
          <p:cNvSpPr txBox="1"/>
          <p:nvPr/>
        </p:nvSpPr>
        <p:spPr>
          <a:xfrm>
            <a:off x="4215026" y="2537328"/>
            <a:ext cx="100524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i="1" dirty="0"/>
              <a:t>Genre B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B17CA784-E8A2-44D1-84D5-EF7A07B0ABC6}"/>
              </a:ext>
            </a:extLst>
          </p:cNvPr>
          <p:cNvSpPr txBox="1"/>
          <p:nvPr/>
        </p:nvSpPr>
        <p:spPr>
          <a:xfrm>
            <a:off x="7983941" y="2406487"/>
            <a:ext cx="11250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i="1" dirty="0"/>
              <a:t>Genre C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C995CCE1-EA7C-49EA-B1CF-4D39B72B2AAF}"/>
              </a:ext>
            </a:extLst>
          </p:cNvPr>
          <p:cNvSpPr txBox="1"/>
          <p:nvPr/>
        </p:nvSpPr>
        <p:spPr>
          <a:xfrm>
            <a:off x="5296572" y="888820"/>
            <a:ext cx="270993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b="1" i="1" dirty="0"/>
              <a:t>Why is it important to keep in mind genre differences?</a:t>
            </a:r>
          </a:p>
        </p:txBody>
      </p:sp>
      <p:sp>
        <p:nvSpPr>
          <p:cNvPr id="36" name="Slide Number Placeholder 35">
            <a:extLst>
              <a:ext uri="{FF2B5EF4-FFF2-40B4-BE49-F238E27FC236}">
                <a16:creationId xmlns:a16="http://schemas.microsoft.com/office/drawing/2014/main" xmlns="" id="{58C06BE2-D5AE-4C1D-9AEC-BA972AF3C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EA0C-4381-4885-97EC-D6EF2D8FF9E6}" type="slidenum">
              <a:rPr lang="en-GB" smtClean="0"/>
              <a:t>4</a:t>
            </a:fld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46958" y="1232807"/>
            <a:ext cx="18473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6020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1520"/>
            <a:ext cx="8229600" cy="1143000"/>
          </a:xfrm>
        </p:spPr>
        <p:txBody>
          <a:bodyPr/>
          <a:lstStyle/>
          <a:p>
            <a:r>
              <a:rPr lang="en-US" sz="4000" b="1" dirty="0" smtClean="0"/>
              <a:t>STEPS TO SUMMARISE</a:t>
            </a:r>
            <a:endParaRPr lang="en-US" sz="4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2389"/>
            <a:ext cx="8229600" cy="4728411"/>
          </a:xfrm>
        </p:spPr>
        <p:txBody>
          <a:bodyPr/>
          <a:lstStyle/>
          <a:p>
            <a:pPr indent="-457200">
              <a:spcBef>
                <a:spcPts val="0"/>
              </a:spcBef>
              <a:buClrTx/>
              <a:buSzTx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68B2CFB2-4BF8-408E-847B-4C23E84BBE6B}"/>
              </a:ext>
            </a:extLst>
          </p:cNvPr>
          <p:cNvSpPr txBox="1">
            <a:spLocks/>
          </p:cNvSpPr>
          <p:nvPr/>
        </p:nvSpPr>
        <p:spPr>
          <a:xfrm>
            <a:off x="501318" y="1729372"/>
            <a:ext cx="8305800" cy="4502985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buFont typeface="Arial"/>
              <a:buNone/>
            </a:pPr>
            <a:r>
              <a:rPr lang="en-GB" b="1" smtClean="0"/>
              <a:t>Steps you may follow as suggested by Swales and Feak (2012: 189-190):</a:t>
            </a:r>
          </a:p>
          <a:p>
            <a:pPr marL="0" indent="0">
              <a:buFont typeface="Arial"/>
              <a:buNone/>
            </a:pPr>
            <a:r>
              <a:rPr lang="en-GB" smtClean="0"/>
              <a:t>1. Skim and scan the text for subheadings. If none, try to divide the text into logical sections</a:t>
            </a:r>
          </a:p>
          <a:p>
            <a:pPr marL="0" indent="0">
              <a:buFont typeface="Arial"/>
              <a:buNone/>
            </a:pPr>
            <a:r>
              <a:rPr lang="en-GB" smtClean="0"/>
              <a:t>2. If you’ve been assigned the text, consider why. </a:t>
            </a:r>
          </a:p>
          <a:p>
            <a:pPr marL="0" indent="0">
              <a:buFont typeface="Arial"/>
              <a:buNone/>
            </a:pPr>
            <a:r>
              <a:rPr lang="en-GB" smtClean="0"/>
              <a:t>3. What is the genre of the text (e.g. research article) and its organisation</a:t>
            </a:r>
          </a:p>
          <a:p>
            <a:pPr marL="0" indent="0">
              <a:buFont typeface="Arial"/>
              <a:buNone/>
            </a:pPr>
            <a:r>
              <a:rPr lang="en-GB" smtClean="0"/>
              <a:t>4. Read the text, highlighting important points and terms; take notes</a:t>
            </a:r>
          </a:p>
          <a:p>
            <a:pPr marL="0" indent="0">
              <a:buFont typeface="Arial"/>
              <a:buNone/>
            </a:pPr>
            <a:r>
              <a:rPr lang="en-GB" smtClean="0"/>
              <a:t>5. In your own words, summarise the main points of each section. Add supporting points used</a:t>
            </a:r>
          </a:p>
          <a:p>
            <a:pPr marL="0" indent="0">
              <a:buFont typeface="Arial"/>
              <a:buNone/>
            </a:pPr>
            <a:r>
              <a:rPr lang="en-GB" smtClean="0"/>
              <a:t>6. Connect your summaries of each section into a text, making sure you preserve the logical connections between them and the strength of the claims made and that you acknowledge the source.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56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152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PARAPHRASING</a:t>
            </a:r>
            <a:endParaRPr lang="en-US" sz="3200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F42B81B1-4364-4E36-AC98-647971557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71638"/>
            <a:ext cx="4499811" cy="47291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75" b="1" dirty="0"/>
              <a:t>A paraphrase is:</a:t>
            </a:r>
          </a:p>
          <a:p>
            <a:r>
              <a:rPr lang="en-GB" sz="2400" dirty="0"/>
              <a:t>Your own rendition of essential (for your purposes) information and ideas expressed by someone else, presented in a new form.</a:t>
            </a:r>
          </a:p>
          <a:p>
            <a:r>
              <a:rPr lang="en-GB" sz="2400" dirty="0"/>
              <a:t>One legitimate way (when properly acknowledged) to borrow from a source.</a:t>
            </a:r>
          </a:p>
          <a:p>
            <a:r>
              <a:rPr lang="en-GB" sz="2400" dirty="0"/>
              <a:t>A more detailed restatement than a summary, which focuses concisely on a main idea/aspect of an idea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xmlns="" id="{C8ED2681-DE80-4F16-917B-50D746B5066A}"/>
              </a:ext>
            </a:extLst>
          </p:cNvPr>
          <p:cNvSpPr txBox="1">
            <a:spLocks/>
          </p:cNvSpPr>
          <p:nvPr/>
        </p:nvSpPr>
        <p:spPr>
          <a:xfrm>
            <a:off x="5173579" y="1636290"/>
            <a:ext cx="3970421" cy="445168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normAutofit fontScale="62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GB" sz="3300" b="1" dirty="0" smtClean="0"/>
              <a:t>Why paraphrase?</a:t>
            </a:r>
          </a:p>
          <a:p>
            <a:endParaRPr lang="en-GB" sz="3300" b="1" dirty="0" smtClean="0"/>
          </a:p>
          <a:p>
            <a:pPr marL="457200" indent="-457200">
              <a:buFont typeface="Arial" charset="0"/>
              <a:buChar char="•"/>
            </a:pPr>
            <a:r>
              <a:rPr lang="en-GB" sz="3300" dirty="0" smtClean="0"/>
              <a:t>It helps you control the temptation to quote too much.</a:t>
            </a:r>
          </a:p>
          <a:p>
            <a:pPr marL="457200" indent="-457200">
              <a:buFont typeface="Arial" charset="0"/>
              <a:buChar char="•"/>
            </a:pPr>
            <a:r>
              <a:rPr lang="en-GB" sz="3300" dirty="0" smtClean="0"/>
              <a:t>The mental process required for successful paraphrasing helps you to make sense of the original.</a:t>
            </a:r>
          </a:p>
          <a:p>
            <a:pPr marL="457200" indent="-457200">
              <a:buFont typeface="Arial" charset="0"/>
              <a:buChar char="•"/>
            </a:pPr>
            <a:r>
              <a:rPr lang="en-GB" sz="3300" dirty="0" smtClean="0"/>
              <a:t>Your paraphrase demonstrates (to your readers) your understanding of what the original means and how it relates to your topic /argument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676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206"/>
            <a:ext cx="8229600" cy="1143000"/>
          </a:xfrm>
        </p:spPr>
        <p:txBody>
          <a:bodyPr/>
          <a:lstStyle/>
          <a:p>
            <a:r>
              <a:rPr lang="en-US" dirty="0" smtClean="0"/>
              <a:t>EXERCISE</a:t>
            </a:r>
            <a:br>
              <a:rPr lang="en-US" dirty="0" smtClean="0"/>
            </a:br>
            <a:r>
              <a:rPr lang="en-US" sz="2400" b="1" i="1" dirty="0" smtClean="0"/>
              <a:t>Paraphrase the sentences below by changing noun into verbs</a:t>
            </a:r>
            <a:r>
              <a:rPr lang="en-US" sz="2400" b="1" i="1" dirty="0"/>
              <a:t> </a:t>
            </a:r>
            <a:endParaRPr lang="en-US" sz="2400" b="1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3198"/>
            <a:ext cx="8229600" cy="4525963"/>
          </a:xfrm>
        </p:spPr>
        <p:txBody>
          <a:bodyPr/>
          <a:lstStyle/>
          <a:p>
            <a:pPr marL="114300" indent="0">
              <a:buNone/>
            </a:pPr>
            <a:r>
              <a:rPr lang="en-US" sz="2400" dirty="0" smtClean="0"/>
              <a:t>1</a:t>
            </a:r>
            <a:r>
              <a:rPr lang="en-US" sz="2400" dirty="0"/>
              <a:t>. </a:t>
            </a:r>
            <a:r>
              <a:rPr lang="en-US" sz="2400" i="1" dirty="0"/>
              <a:t>The use of</a:t>
            </a:r>
            <a:r>
              <a:rPr lang="en-US" sz="2400" dirty="0"/>
              <a:t>  a microscope is essential for </a:t>
            </a:r>
            <a:r>
              <a:rPr lang="en-US" sz="2400" i="1" dirty="0"/>
              <a:t>a full comprehension of</a:t>
            </a:r>
            <a:r>
              <a:rPr lang="en-US" sz="2400" dirty="0"/>
              <a:t>  </a:t>
            </a:r>
            <a:r>
              <a:rPr lang="en-US" sz="2400" dirty="0" smtClean="0"/>
              <a:t>the technique</a:t>
            </a:r>
            <a:r>
              <a:rPr lang="en-US" sz="2400" dirty="0"/>
              <a:t>.</a:t>
            </a:r>
          </a:p>
          <a:p>
            <a:pPr marL="114300" indent="0">
              <a:buNone/>
            </a:pPr>
            <a:r>
              <a:rPr lang="en-US" sz="2400" dirty="0"/>
              <a:t>2. In certain environments this could </a:t>
            </a:r>
            <a:r>
              <a:rPr lang="en-US" sz="2400" i="1" dirty="0"/>
              <a:t>lead to </a:t>
            </a:r>
            <a:r>
              <a:rPr lang="en-US" sz="2400" i="1" dirty="0" smtClean="0"/>
              <a:t>an enhancement </a:t>
            </a:r>
            <a:r>
              <a:rPr lang="en-US" sz="2400" dirty="0"/>
              <a:t>in  the </a:t>
            </a:r>
            <a:r>
              <a:rPr lang="en-US" sz="2400" dirty="0" smtClean="0"/>
              <a:t>lipid preservation</a:t>
            </a:r>
            <a:r>
              <a:rPr lang="en-US" sz="2400" dirty="0"/>
              <a:t>.</a:t>
            </a:r>
          </a:p>
          <a:p>
            <a:pPr marL="114300" indent="0">
              <a:buNone/>
            </a:pPr>
            <a:r>
              <a:rPr lang="en-US" sz="2400" dirty="0"/>
              <a:t>3. The anaerobic bacteria can </a:t>
            </a:r>
            <a:r>
              <a:rPr lang="en-US" sz="2400" i="1" dirty="0"/>
              <a:t>cause a </a:t>
            </a:r>
            <a:r>
              <a:rPr lang="en-US" sz="2400" i="1" dirty="0" smtClean="0"/>
              <a:t>strong degradation </a:t>
            </a:r>
            <a:r>
              <a:rPr lang="en-US" sz="2400" i="1" dirty="0"/>
              <a:t>of  </a:t>
            </a:r>
            <a:r>
              <a:rPr lang="en-US" sz="2400" dirty="0"/>
              <a:t>the wood.</a:t>
            </a:r>
          </a:p>
          <a:p>
            <a:pPr marL="114300" indent="0">
              <a:buNone/>
            </a:pPr>
            <a:r>
              <a:rPr lang="en-US" sz="2400" dirty="0"/>
              <a:t>4. The amount formed </a:t>
            </a:r>
            <a:r>
              <a:rPr lang="en-US" sz="2400" i="1" dirty="0"/>
              <a:t>is strictly dependent</a:t>
            </a:r>
            <a:r>
              <a:rPr lang="en-US" sz="2400" dirty="0"/>
              <a:t>  </a:t>
            </a:r>
            <a:r>
              <a:rPr lang="en-US" sz="2400" dirty="0" smtClean="0"/>
              <a:t>on the </a:t>
            </a:r>
            <a:r>
              <a:rPr lang="en-US" sz="2400" dirty="0"/>
              <a:t>degree of </a:t>
            </a:r>
            <a:r>
              <a:rPr lang="en-US" sz="2400" dirty="0" smtClean="0"/>
              <a:t>oxidation, thus </a:t>
            </a:r>
            <a:r>
              <a:rPr lang="en-US" sz="2400" dirty="0"/>
              <a:t>the values observed </a:t>
            </a:r>
            <a:r>
              <a:rPr lang="en-US" sz="2400" i="1" dirty="0"/>
              <a:t>present a high variability </a:t>
            </a:r>
            <a:r>
              <a:rPr lang="en-US" sz="2400" dirty="0"/>
              <a:t> and are </a:t>
            </a:r>
            <a:r>
              <a:rPr lang="en-US" sz="2400" dirty="0" smtClean="0"/>
              <a:t>influenced</a:t>
            </a:r>
            <a:r>
              <a:rPr lang="en-US" sz="2400" dirty="0"/>
              <a:t> </a:t>
            </a:r>
            <a:r>
              <a:rPr lang="en-US" sz="2400" dirty="0" smtClean="0"/>
              <a:t>by </a:t>
            </a:r>
            <a:r>
              <a:rPr lang="en-US" sz="2400" dirty="0"/>
              <a:t>many factors.</a:t>
            </a:r>
          </a:p>
          <a:p>
            <a:pPr marL="114300" indent="0">
              <a:buNone/>
            </a:pPr>
            <a:r>
              <a:rPr lang="en-US" sz="2400" dirty="0"/>
              <a:t>5. Samples were directly monitored </a:t>
            </a:r>
            <a:r>
              <a:rPr lang="en-US" sz="2400" i="1" dirty="0"/>
              <a:t>for the observation of </a:t>
            </a:r>
            <a:r>
              <a:rPr lang="en-US" sz="2400" dirty="0"/>
              <a:t> </a:t>
            </a:r>
            <a:r>
              <a:rPr lang="en-US" sz="2400" dirty="0" smtClean="0"/>
              <a:t>the morphological </a:t>
            </a:r>
            <a:r>
              <a:rPr lang="en-US" sz="2400" dirty="0"/>
              <a:t>characteristics.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63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2350"/>
            <a:ext cx="8229600" cy="1143000"/>
          </a:xfrm>
        </p:spPr>
        <p:txBody>
          <a:bodyPr/>
          <a:lstStyle/>
          <a:p>
            <a:r>
              <a:rPr lang="en-US" dirty="0" smtClean="0"/>
              <a:t>EXERCISE</a:t>
            </a:r>
            <a:br>
              <a:rPr lang="en-US" dirty="0" smtClean="0"/>
            </a:br>
            <a:r>
              <a:rPr lang="en-US" sz="2400" b="1" i="1" dirty="0" smtClean="0"/>
              <a:t>Paraphrase the sentences below by changing noun into verbs</a:t>
            </a:r>
            <a:r>
              <a:rPr lang="en-US" sz="2400" b="1" i="1" dirty="0"/>
              <a:t> </a:t>
            </a:r>
            <a:endParaRPr lang="en-US" sz="2400" b="1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75486"/>
            <a:ext cx="8229600" cy="4525963"/>
          </a:xfrm>
        </p:spPr>
        <p:txBody>
          <a:bodyPr/>
          <a:lstStyle/>
          <a:p>
            <a:pPr marL="114300" indent="0">
              <a:buNone/>
            </a:pPr>
            <a:r>
              <a:rPr lang="en-US" dirty="0"/>
              <a:t> </a:t>
            </a:r>
            <a:r>
              <a:rPr lang="en-US" sz="2400" dirty="0" smtClean="0"/>
              <a:t>6.</a:t>
            </a:r>
            <a:r>
              <a:rPr lang="en-US" sz="2400" i="1" dirty="0" smtClean="0"/>
              <a:t>The </a:t>
            </a:r>
            <a:r>
              <a:rPr lang="en-US" sz="2400" i="1" dirty="0"/>
              <a:t>assessment of this index was carried out</a:t>
            </a:r>
            <a:r>
              <a:rPr lang="en-US" sz="2400" dirty="0"/>
              <a:t> by means </a:t>
            </a:r>
            <a:r>
              <a:rPr lang="en-US" sz="2400" dirty="0" smtClean="0"/>
              <a:t>of the correlation </a:t>
            </a:r>
            <a:r>
              <a:rPr lang="en-US" sz="2400" dirty="0"/>
              <a:t>function.</a:t>
            </a:r>
          </a:p>
          <a:p>
            <a:pPr marL="114300" indent="0">
              <a:buNone/>
            </a:pPr>
            <a:r>
              <a:rPr lang="en-US" sz="2400" dirty="0"/>
              <a:t>7. The heating of the probe can be carried out in </a:t>
            </a:r>
            <a:r>
              <a:rPr lang="en-US" sz="2400" dirty="0" smtClean="0"/>
              <a:t>two different </a:t>
            </a:r>
            <a:r>
              <a:rPr lang="en-US" sz="2400" dirty="0"/>
              <a:t>ways:</a:t>
            </a:r>
          </a:p>
          <a:p>
            <a:pPr marL="114300" indent="0">
              <a:buNone/>
            </a:pPr>
            <a:r>
              <a:rPr lang="en-US" sz="2400" dirty="0"/>
              <a:t>8. The main drawbacks are the increase in volume and weight of </a:t>
            </a:r>
            <a:r>
              <a:rPr lang="en-US" sz="2400" dirty="0" smtClean="0"/>
              <a:t>the residue</a:t>
            </a:r>
            <a:r>
              <a:rPr lang="en-US" sz="2400" dirty="0"/>
              <a:t>  </a:t>
            </a:r>
            <a:r>
              <a:rPr lang="en-US" sz="2400" i="1" dirty="0"/>
              <a:t>which causes the loss of the advantage of the </a:t>
            </a:r>
            <a:r>
              <a:rPr lang="en-US" sz="2400" i="1" dirty="0" smtClean="0"/>
              <a:t>incineration process</a:t>
            </a:r>
            <a:r>
              <a:rPr lang="en-US" sz="2400" dirty="0" smtClean="0"/>
              <a:t>, </a:t>
            </a:r>
            <a:r>
              <a:rPr lang="en-US" sz="2400" dirty="0"/>
              <a:t>and the  </a:t>
            </a:r>
            <a:r>
              <a:rPr lang="en-US" sz="2400" i="1" dirty="0"/>
              <a:t>production </a:t>
            </a:r>
            <a:r>
              <a:rPr lang="en-US" sz="2400" dirty="0"/>
              <a:t>of a material that might still be </a:t>
            </a:r>
            <a:r>
              <a:rPr lang="en-US" sz="2400" dirty="0" smtClean="0"/>
              <a:t>very hazardous </a:t>
            </a:r>
            <a:r>
              <a:rPr lang="en-US" sz="2400" dirty="0"/>
              <a:t>for the environment.</a:t>
            </a:r>
          </a:p>
          <a:p>
            <a:pPr marL="114300" indent="0">
              <a:buNone/>
            </a:pPr>
            <a:r>
              <a:rPr lang="en-US" sz="2400" dirty="0"/>
              <a:t>9. This solution implies  </a:t>
            </a:r>
            <a:r>
              <a:rPr lang="en-US" sz="2400" i="1" dirty="0"/>
              <a:t>the reaching</a:t>
            </a:r>
            <a:r>
              <a:rPr lang="en-US" sz="2400" dirty="0"/>
              <a:t> of a consensus among </a:t>
            </a:r>
            <a:r>
              <a:rPr lang="en-US" sz="2400" dirty="0" smtClean="0"/>
              <a:t>these processes</a:t>
            </a:r>
            <a:r>
              <a:rPr lang="en-US" sz="2400" dirty="0"/>
              <a:t>.</a:t>
            </a:r>
          </a:p>
          <a:p>
            <a:pPr marL="114300" indent="0">
              <a:buNone/>
            </a:pPr>
            <a:r>
              <a:rPr lang="en-US" sz="2400" dirty="0"/>
              <a:t>10. The authors wish to thank the Department of Political Sciences for  </a:t>
            </a:r>
            <a:r>
              <a:rPr lang="en-US" sz="2400" i="1" dirty="0" smtClean="0"/>
              <a:t>the setting </a:t>
            </a:r>
            <a:r>
              <a:rPr lang="en-US" sz="2400" i="1" dirty="0"/>
              <a:t>up and coordination of</a:t>
            </a:r>
            <a:r>
              <a:rPr lang="en-US" sz="2400" dirty="0"/>
              <a:t> the project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439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Google Shape;178;p22" descr="C:\Users\arsil\Desktop\Smartcreative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22"/>
          <p:cNvSpPr txBox="1"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Arial"/>
                <a:ea typeface="Arial"/>
                <a:cs typeface="Arial"/>
                <a:sym typeface="Arial"/>
              </a:rPr>
              <a:t>REFERENCES</a:t>
            </a:r>
            <a:endParaRPr/>
          </a:p>
        </p:txBody>
      </p:sp>
      <p:sp>
        <p:nvSpPr>
          <p:cNvPr id="180" name="Google Shape;180;p22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460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sz="2800" dirty="0"/>
              <a:t>Bowker, </a:t>
            </a:r>
            <a:r>
              <a:rPr lang="en-GB" sz="2800" dirty="0" err="1"/>
              <a:t>Natilene</a:t>
            </a:r>
            <a:r>
              <a:rPr lang="en-GB" sz="2800" dirty="0"/>
              <a:t>. (2007). </a:t>
            </a:r>
            <a:r>
              <a:rPr lang="en-GB" sz="2800" i="1" dirty="0"/>
              <a:t>Academic Writing: A Guide to Tertiary Level Writing</a:t>
            </a:r>
            <a:r>
              <a:rPr lang="en-GB" sz="2800" dirty="0"/>
              <a:t>. NZ: Student Learning Development Series of Massey University.</a:t>
            </a:r>
            <a:endParaRPr sz="2800" dirty="0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sz="2800" dirty="0" err="1"/>
              <a:t>Wallwork</a:t>
            </a:r>
            <a:r>
              <a:rPr lang="en-GB" sz="2800" dirty="0"/>
              <a:t>, Adrian. (2013). </a:t>
            </a:r>
            <a:r>
              <a:rPr lang="en-GB" sz="2800" i="1" dirty="0"/>
              <a:t>English for </a:t>
            </a:r>
            <a:r>
              <a:rPr lang="en-GB" sz="2800" i="1" dirty="0" smtClean="0"/>
              <a:t>Writing Research Papers</a:t>
            </a:r>
            <a:r>
              <a:rPr lang="en-GB" sz="2800" dirty="0" smtClean="0"/>
              <a:t>. </a:t>
            </a:r>
            <a:r>
              <a:rPr lang="en-GB" sz="2800" dirty="0"/>
              <a:t>New York: Springer</a:t>
            </a:r>
            <a:r>
              <a:rPr lang="en-GB" sz="2800" dirty="0" smtClean="0"/>
              <a:t>.</a:t>
            </a:r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sz="2800" dirty="0" smtClean="0"/>
              <a:t>Swales, J.M &amp; Feak, C.B. (2012). </a:t>
            </a:r>
            <a:r>
              <a:rPr lang="en-GB" sz="2800" i="1" dirty="0" smtClean="0"/>
              <a:t>Academic Writing for Graduates Students.</a:t>
            </a:r>
            <a:r>
              <a:rPr lang="en-GB" sz="2800" dirty="0" smtClean="0"/>
              <a:t> Michigan: Michigan ELT</a:t>
            </a:r>
            <a:endParaRPr dirty="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1558</TotalTime>
  <Words>459</Words>
  <Application>Microsoft Macintosh PowerPoint</Application>
  <PresentationFormat>On-screen Show (4:3)</PresentationFormat>
  <Paragraphs>72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Arial</vt:lpstr>
      <vt:lpstr>Office Theme</vt:lpstr>
      <vt:lpstr>PowerPoint Presentation</vt:lpstr>
      <vt:lpstr>PowerPoint Presentation</vt:lpstr>
      <vt:lpstr>SUMMARISING</vt:lpstr>
      <vt:lpstr>SYNTHESIS</vt:lpstr>
      <vt:lpstr>STEPS TO SUMMARISE</vt:lpstr>
      <vt:lpstr>PARAPHRASING</vt:lpstr>
      <vt:lpstr>EXERCISE Paraphrase the sentences below by changing noun into verbs </vt:lpstr>
      <vt:lpstr>EXERCISE Paraphrase the sentences below by changing noun into verbs </vt:lpstr>
      <vt:lpstr>REFERENCES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Lestari, Sri</cp:lastModifiedBy>
  <cp:revision>74</cp:revision>
  <dcterms:modified xsi:type="dcterms:W3CDTF">2019-05-14T06:11:23Z</dcterms:modified>
</cp:coreProperties>
</file>