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16" r:id="rId3"/>
    <p:sldId id="335" r:id="rId4"/>
    <p:sldId id="397" r:id="rId5"/>
    <p:sldId id="398" r:id="rId6"/>
    <p:sldId id="399" r:id="rId7"/>
    <p:sldId id="400" r:id="rId8"/>
    <p:sldId id="257" r:id="rId9"/>
    <p:sldId id="364" r:id="rId10"/>
    <p:sldId id="384" r:id="rId11"/>
    <p:sldId id="391" r:id="rId12"/>
    <p:sldId id="388" r:id="rId13"/>
    <p:sldId id="367" r:id="rId14"/>
    <p:sldId id="387" r:id="rId15"/>
    <p:sldId id="395" r:id="rId16"/>
    <p:sldId id="370" r:id="rId17"/>
    <p:sldId id="385" r:id="rId18"/>
    <p:sldId id="396" r:id="rId19"/>
    <p:sldId id="392" r:id="rId20"/>
    <p:sldId id="393" r:id="rId21"/>
    <p:sldId id="394" r:id="rId22"/>
    <p:sldId id="38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87" d="100"/>
          <a:sy n="87" d="100"/>
        </p:scale>
        <p:origin x="-23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15/05/2019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91B828C-7986-422A-BFC4-ECED16743913}"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E954269-451C-4D69-B509-700AA831B682}" type="slidenum">
              <a:rPr lang="id-ID" smtClean="0"/>
              <a:pPr>
                <a:defRPr/>
              </a:pPr>
              <a:t>15</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16</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21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66D63E-8121-48CD-8ED3-DE299A5E0FE9}" type="slidenum">
              <a:rPr lang="id-ID" altLang="en-US" smtClean="0">
                <a:latin typeface="Calibri" pitchFamily="34" charset="0"/>
              </a:rPr>
              <a:pPr/>
              <a:t>3</a:t>
            </a:fld>
            <a:endParaRPr lang="id-ID"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DCE18E-8DBD-489A-BD95-A611953C9F0E}" type="slidenum">
              <a:rPr lang="id-ID" altLang="en-US" smtClean="0">
                <a:latin typeface="Calibri" pitchFamily="34" charset="0"/>
              </a: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68EBB6-E7EC-4C8D-A422-A67A0620CA4E}" type="slidenum">
              <a:rPr lang="id-ID" altLang="en-US" smtClean="0">
                <a:latin typeface="Calibri" pitchFamily="34" charset="0"/>
              </a: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F0E17-E3D7-4DCA-AC4D-05225CB450C5}" type="slidenum">
              <a:rPr lang="id-ID" altLang="en-US" smtClean="0">
                <a:latin typeface="Calibri" pitchFamily="34" charset="0"/>
              </a:rPr>
              <a:pPr/>
              <a:t>6</a:t>
            </a:fld>
            <a:endParaRPr lang="id-ID"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7</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8F0D3-E769-4A4B-BB25-D5A18FE1931D}" type="slidenum">
              <a:rPr lang="id-ID" smtClean="0"/>
              <a:pPr fontAlgn="base">
                <a:spcBef>
                  <a:spcPct val="0"/>
                </a:spcBef>
                <a:spcAft>
                  <a:spcPct val="0"/>
                </a:spcAft>
                <a:defRPr/>
              </a:pPr>
              <a:t>8</a:t>
            </a:fld>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defRPr>
            </a:lvl1pPr>
          </a:lstStyle>
          <a:p>
            <a:pPr>
              <a:defRPr/>
            </a:pPr>
            <a:fld id="{64BE28D7-1570-419B-AB9A-79F9EDBE69CA}" type="datetime1">
              <a:rPr lang="en-US" smtClean="0"/>
              <a:pPr>
                <a:defRPr/>
              </a:pPr>
              <a:t>15-May-19</a:t>
            </a:fld>
            <a:endParaRPr lang="en-US"/>
          </a:p>
        </p:txBody>
      </p:sp>
    </p:spTree>
    <p:extLst>
      <p:ext uri="{BB962C8B-B14F-4D97-AF65-F5344CB8AC3E}">
        <p14:creationId xmlns:p14="http://schemas.microsoft.com/office/powerpoint/2010/main" val="32795616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0F78FA-53DA-4C19-8544-485CE105EB33}"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smtClean="0"/>
              <a:pPr>
                <a:defRPr/>
              </a:pPr>
              <a:t>‹#›</a:t>
            </a:fld>
            <a:endParaRPr lang="en-US"/>
          </a:p>
        </p:txBody>
      </p:sp>
    </p:spTree>
    <p:extLst>
      <p:ext uri="{BB962C8B-B14F-4D97-AF65-F5344CB8AC3E}">
        <p14:creationId xmlns:p14="http://schemas.microsoft.com/office/powerpoint/2010/main" val="218322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F9862A3-2013-438F-9049-7E56A3DD6830}"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smtClean="0"/>
              <a:pPr>
                <a:defRPr/>
              </a:pPr>
              <a:t>‹#›</a:t>
            </a:fld>
            <a:endParaRPr lang="en-US"/>
          </a:p>
        </p:txBody>
      </p:sp>
    </p:spTree>
    <p:extLst>
      <p:ext uri="{BB962C8B-B14F-4D97-AF65-F5344CB8AC3E}">
        <p14:creationId xmlns:p14="http://schemas.microsoft.com/office/powerpoint/2010/main" val="126168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AC3A71-D019-4897-914A-43B3D80389AA}"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smtClean="0"/>
              <a:pPr>
                <a:defRPr/>
              </a:pPr>
              <a:t>‹#›</a:t>
            </a:fld>
            <a:endParaRPr lang="en-US"/>
          </a:p>
        </p:txBody>
      </p:sp>
    </p:spTree>
    <p:extLst>
      <p:ext uri="{BB962C8B-B14F-4D97-AF65-F5344CB8AC3E}">
        <p14:creationId xmlns:p14="http://schemas.microsoft.com/office/powerpoint/2010/main" val="203276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3C494FC-3B95-4709-98B0-68F0CBCA4BC1}" type="datetime1">
              <a:rPr lang="en-US" smtClean="0"/>
              <a:pPr>
                <a:defRPr/>
              </a:pPr>
              <a:t>15-May-19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smtClean="0"/>
              <a:pPr>
                <a:defRPr/>
              </a:pPr>
              <a:t>‹#›</a:t>
            </a:fld>
            <a:endParaRPr lang="en-US"/>
          </a:p>
        </p:txBody>
      </p:sp>
    </p:spTree>
    <p:extLst>
      <p:ext uri="{BB962C8B-B14F-4D97-AF65-F5344CB8AC3E}">
        <p14:creationId xmlns:p14="http://schemas.microsoft.com/office/powerpoint/2010/main" val="44544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D20611-488E-4775-99CA-66F08B3CD9F2}" type="datetime1">
              <a:rPr lang="en-US" smtClean="0"/>
              <a:pPr>
                <a:defRPr/>
              </a:pPr>
              <a:t>15-May-19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smtClean="0"/>
              <a:pPr>
                <a:defRPr/>
              </a:pPr>
              <a:t>‹#›</a:t>
            </a:fld>
            <a:endParaRPr lang="en-US"/>
          </a:p>
        </p:txBody>
      </p:sp>
    </p:spTree>
    <p:extLst>
      <p:ext uri="{BB962C8B-B14F-4D97-AF65-F5344CB8AC3E}">
        <p14:creationId xmlns:p14="http://schemas.microsoft.com/office/powerpoint/2010/main" val="3340524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2F9DD1-48A0-45EA-BB4C-ADBA667B1D3A}" type="datetime1">
              <a:rPr lang="en-US" smtClean="0"/>
              <a:pPr>
                <a:defRPr/>
              </a:pPr>
              <a:t>15-May-19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smtClean="0"/>
              <a:pPr>
                <a:defRPr/>
              </a:pPr>
              <a:t>‹#›</a:t>
            </a:fld>
            <a:endParaRPr lang="en-US"/>
          </a:p>
        </p:txBody>
      </p:sp>
    </p:spTree>
    <p:extLst>
      <p:ext uri="{BB962C8B-B14F-4D97-AF65-F5344CB8AC3E}">
        <p14:creationId xmlns:p14="http://schemas.microsoft.com/office/powerpoint/2010/main" val="113228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F4FB05B-3B90-4014-AE71-08619DCDC0D6}"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smtClean="0"/>
              <a:pPr>
                <a:defRPr/>
              </a:pPr>
              <a:t>‹#›</a:t>
            </a:fld>
            <a:endParaRPr lang="en-US"/>
          </a:p>
        </p:txBody>
      </p:sp>
    </p:spTree>
    <p:extLst>
      <p:ext uri="{BB962C8B-B14F-4D97-AF65-F5344CB8AC3E}">
        <p14:creationId xmlns:p14="http://schemas.microsoft.com/office/powerpoint/2010/main" val="336244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4A1A67-7B74-4A67-97CE-7B00FC7E03EE}" type="datetime1">
              <a:rPr lang="en-US" smtClean="0"/>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smtClean="0"/>
              <a:pPr>
                <a:defRPr/>
              </a:pPr>
              <a:t>‹#›</a:t>
            </a:fld>
            <a:endParaRPr lang="en-US"/>
          </a:p>
        </p:txBody>
      </p:sp>
    </p:spTree>
    <p:extLst>
      <p:ext uri="{BB962C8B-B14F-4D97-AF65-F5344CB8AC3E}">
        <p14:creationId xmlns:p14="http://schemas.microsoft.com/office/powerpoint/2010/main" val="379545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7312288-0F77-4C6A-BF8B-D755D3F4BACF}"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smtClean="0"/>
              <a:pPr>
                <a:defRPr/>
              </a:pPr>
              <a:t>‹#›</a:t>
            </a:fld>
            <a:endParaRPr lang="en-US"/>
          </a:p>
        </p:txBody>
      </p:sp>
    </p:spTree>
    <p:extLst>
      <p:ext uri="{BB962C8B-B14F-4D97-AF65-F5344CB8AC3E}">
        <p14:creationId xmlns:p14="http://schemas.microsoft.com/office/powerpoint/2010/main" val="7318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3A2D8B-6010-4AA9-8A3F-28DD6CC616FA}" type="datetime1">
              <a:rPr lang="en-US" smtClean="0"/>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smtClean="0"/>
              <a:pPr>
                <a:defRPr/>
              </a:pPr>
              <a:t>‹#›</a:t>
            </a:fld>
            <a:endParaRPr lang="en-US"/>
          </a:p>
        </p:txBody>
      </p:sp>
    </p:spTree>
    <p:extLst>
      <p:ext uri="{BB962C8B-B14F-4D97-AF65-F5344CB8AC3E}">
        <p14:creationId xmlns:p14="http://schemas.microsoft.com/office/powerpoint/2010/main" val="134474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15-May-19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15-May-19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15-May-19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15-May-19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15-May-19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15-May-19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smtClean="0"/>
              <a:pPr>
                <a:defRPr/>
              </a:pPr>
              <a:t>‹#›</a:t>
            </a:fld>
            <a:endParaRPr lang="en-US"/>
          </a:p>
        </p:txBody>
      </p:sp>
      <p:pic>
        <p:nvPicPr>
          <p:cNvPr id="1030"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2819400" y="3725863"/>
            <a:ext cx="6324600" cy="1200329"/>
          </a:xfrm>
          <a:prstGeom prst="rect">
            <a:avLst/>
          </a:prstGeom>
          <a:noFill/>
          <a:ln w="9525">
            <a:noFill/>
            <a:miter lim="800000"/>
            <a:headEnd/>
            <a:tailEnd/>
          </a:ln>
        </p:spPr>
        <p:txBody>
          <a:bodyPr wrap="square">
            <a:spAutoFit/>
          </a:bodyPr>
          <a:lstStyle/>
          <a:p>
            <a:pPr algn="ctr"/>
            <a:r>
              <a:rPr lang="en-US" b="1" dirty="0" smtClean="0">
                <a:solidFill>
                  <a:schemeClr val="bg1"/>
                </a:solidFill>
              </a:rPr>
              <a:t>POETIC STUDY</a:t>
            </a:r>
            <a:endParaRPr lang="en-US" b="1" dirty="0">
              <a:solidFill>
                <a:schemeClr val="bg1"/>
              </a:solidFill>
            </a:endParaRPr>
          </a:p>
          <a:p>
            <a:pPr algn="ctr"/>
            <a:r>
              <a:rPr lang="en-US" b="1" dirty="0">
                <a:solidFill>
                  <a:schemeClr val="bg1"/>
                </a:solidFill>
              </a:rPr>
              <a:t>SESSION 1</a:t>
            </a:r>
          </a:p>
          <a:p>
            <a:pPr algn="ctr"/>
            <a:r>
              <a:rPr lang="en-US" b="1" dirty="0" smtClean="0">
                <a:solidFill>
                  <a:schemeClr val="bg1"/>
                </a:solidFill>
              </a:rPr>
              <a:t>ROSALINA NUGRAHENI WULAN PURNAMI., </a:t>
            </a:r>
            <a:r>
              <a:rPr lang="en-US" b="1" dirty="0" err="1" smtClean="0">
                <a:solidFill>
                  <a:schemeClr val="bg1"/>
                </a:solidFill>
              </a:rPr>
              <a:t>M.Pd</a:t>
            </a:r>
            <a:r>
              <a:rPr lang="en-US" b="1" dirty="0" smtClean="0">
                <a:solidFill>
                  <a:schemeClr val="bg1"/>
                </a:solidFill>
              </a:rPr>
              <a:t>.</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457200"/>
            <a:ext cx="8229600" cy="914400"/>
          </a:xfrm>
        </p:spPr>
        <p:txBody>
          <a:bodyPr/>
          <a:lstStyle/>
          <a:p>
            <a:pPr>
              <a:spcBef>
                <a:spcPct val="50000"/>
              </a:spcBef>
            </a:pPr>
            <a:endParaRPr lang="en-US" sz="3200" dirty="0" smtClean="0">
              <a:latin typeface="Arial" charset="0"/>
              <a:cs typeface="Arial" charset="0"/>
            </a:endParaRPr>
          </a:p>
        </p:txBody>
      </p:sp>
      <p:pic>
        <p:nvPicPr>
          <p:cNvPr id="5" name="Content Placeholder 4" descr="C:\Users\Colin\SkyDrive\Learn\poetry.pn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609600"/>
            <a:ext cx="9172575" cy="5791200"/>
          </a:xfrm>
          <a:prstGeom prst="rect">
            <a:avLst/>
          </a:prstGeom>
          <a:noFill/>
          <a:ln>
            <a:noFill/>
          </a:ln>
        </p:spPr>
      </p:pic>
    </p:spTree>
    <p:extLst>
      <p:ext uri="{BB962C8B-B14F-4D97-AF65-F5344CB8AC3E}">
        <p14:creationId xmlns:p14="http://schemas.microsoft.com/office/powerpoint/2010/main" val="77244588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b="1" dirty="0" smtClean="0">
                <a:effectLst>
                  <a:outerShdw blurRad="38100" dist="38100" dir="2700000" algn="tl">
                    <a:srgbClr val="000000">
                      <a:alpha val="43137"/>
                    </a:srgbClr>
                  </a:outerShdw>
                </a:effectLst>
                <a:latin typeface="Arial" charset="0"/>
                <a:cs typeface="Arial" charset="0"/>
              </a:rPr>
              <a:t>REFERENCES</a:t>
            </a:r>
          </a:p>
        </p:txBody>
      </p:sp>
      <p:sp>
        <p:nvSpPr>
          <p:cNvPr id="7172" name="Content Placeholder 5"/>
          <p:cNvSpPr>
            <a:spLocks noGrp="1"/>
          </p:cNvSpPr>
          <p:nvPr>
            <p:ph idx="1"/>
          </p:nvPr>
        </p:nvSpPr>
        <p:spPr>
          <a:xfrm>
            <a:off x="471487" y="1828800"/>
            <a:ext cx="8229600" cy="3810001"/>
          </a:xfrm>
        </p:spPr>
        <p:txBody>
          <a:bodyPr/>
          <a:lstStyle/>
          <a:p>
            <a:pPr>
              <a:spcBef>
                <a:spcPts val="600"/>
              </a:spcBef>
            </a:pPr>
            <a:r>
              <a:rPr lang="id-ID" sz="2800" dirty="0">
                <a:latin typeface="Arial" pitchFamily="34" charset="0"/>
                <a:cs typeface="Arial" pitchFamily="34" charset="0"/>
              </a:rPr>
              <a:t>Martiny, Eril.  2012. A Companion to: Poetic Genre. UK: Wiley-Blackwell</a:t>
            </a:r>
          </a:p>
          <a:p>
            <a:pPr>
              <a:spcBef>
                <a:spcPts val="600"/>
              </a:spcBef>
            </a:pPr>
            <a:endParaRPr lang="id-ID" sz="2800" dirty="0">
              <a:latin typeface="Arial" pitchFamily="34" charset="0"/>
              <a:cs typeface="Arial" pitchFamily="34" charset="0"/>
            </a:endParaRPr>
          </a:p>
          <a:p>
            <a:pPr>
              <a:spcBef>
                <a:spcPts val="600"/>
              </a:spcBef>
            </a:pPr>
            <a:r>
              <a:rPr lang="id-ID" sz="2800" dirty="0">
                <a:latin typeface="Arial" pitchFamily="34" charset="0"/>
                <a:cs typeface="Arial" pitchFamily="34" charset="0"/>
              </a:rPr>
              <a:t>Hunley, Tom C. 2007. Teaching Poetry Writing: A Five-canon Approach. UK: Multilingual Matters Ltd</a:t>
            </a:r>
          </a:p>
          <a:p>
            <a:pPr>
              <a:spcBef>
                <a:spcPts val="600"/>
              </a:spcBef>
            </a:pPr>
            <a:endParaRPr lang="id-ID" sz="2800" dirty="0">
              <a:latin typeface="Arial" pitchFamily="34" charset="0"/>
              <a:cs typeface="Arial" pitchFamily="34" charset="0"/>
            </a:endParaRPr>
          </a:p>
          <a:p>
            <a:pPr>
              <a:spcBef>
                <a:spcPts val="600"/>
              </a:spcBef>
            </a:pPr>
            <a:r>
              <a:rPr lang="id-ID" sz="2800" dirty="0">
                <a:latin typeface="Arial" pitchFamily="34" charset="0"/>
                <a:cs typeface="Arial" pitchFamily="34" charset="0"/>
              </a:rPr>
              <a:t>Lennard, John. 2006. The Handbook of Poetry. UK: Oxford University Press.</a:t>
            </a:r>
          </a:p>
          <a:p>
            <a:endParaRPr lang="id-ID" sz="2800" dirty="0">
              <a:latin typeface="Arial" pitchFamily="34" charset="0"/>
              <a:cs typeface="Arial" pitchFamily="34" charset="0"/>
            </a:endParaRPr>
          </a:p>
          <a:p>
            <a:endParaRPr lang="id-ID" sz="2800" dirty="0" smtClean="0">
              <a:latin typeface="Arial" pitchFamily="34" charset="0"/>
              <a:cs typeface="Arial" pitchFamily="34" charset="0"/>
            </a:endParaRPr>
          </a:p>
        </p:txBody>
      </p:sp>
    </p:spTree>
    <p:extLst>
      <p:ext uri="{BB962C8B-B14F-4D97-AF65-F5344CB8AC3E}">
        <p14:creationId xmlns:p14="http://schemas.microsoft.com/office/powerpoint/2010/main" val="311704916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68886"/>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b="1" dirty="0" smtClean="0">
                <a:effectLst>
                  <a:outerShdw blurRad="38100" dist="38100" dir="2700000" algn="tl">
                    <a:srgbClr val="000000">
                      <a:alpha val="43137"/>
                    </a:srgbClr>
                  </a:outerShdw>
                </a:effectLst>
                <a:latin typeface="Arial" charset="0"/>
                <a:cs typeface="Arial" charset="0"/>
              </a:rPr>
              <a:t>What is POETRY? </a:t>
            </a:r>
          </a:p>
        </p:txBody>
      </p:sp>
      <p:sp>
        <p:nvSpPr>
          <p:cNvPr id="8196" name="Content Placeholder 5"/>
          <p:cNvSpPr>
            <a:spLocks noGrp="1"/>
          </p:cNvSpPr>
          <p:nvPr>
            <p:ph idx="1"/>
          </p:nvPr>
        </p:nvSpPr>
        <p:spPr>
          <a:xfrm>
            <a:off x="526256" y="1447800"/>
            <a:ext cx="8396288" cy="838201"/>
          </a:xfrm>
        </p:spPr>
        <p:txBody>
          <a:bodyPr/>
          <a:lstStyle/>
          <a:p>
            <a:pPr marL="0" indent="0" algn="ctr">
              <a:buNone/>
            </a:pPr>
            <a:r>
              <a:rPr lang="en-US" sz="2800" dirty="0" smtClean="0"/>
              <a:t>Poetry</a:t>
            </a:r>
            <a:r>
              <a:rPr lang="en-US" sz="2800" dirty="0"/>
              <a:t>: </a:t>
            </a:r>
            <a:endParaRPr lang="en-US" sz="2800" dirty="0" smtClean="0"/>
          </a:p>
          <a:p>
            <a:pPr marL="0" indent="0" algn="ctr">
              <a:buNone/>
            </a:pPr>
            <a:r>
              <a:rPr lang="en-US" sz="1800" dirty="0" smtClean="0"/>
              <a:t>derives </a:t>
            </a:r>
            <a:r>
              <a:rPr lang="en-US" sz="1800" dirty="0"/>
              <a:t>from a variant of the Greek term, </a:t>
            </a:r>
            <a:r>
              <a:rPr lang="en-US" sz="1800" dirty="0" err="1" smtClean="0">
                <a:solidFill>
                  <a:srgbClr val="FF0000"/>
                </a:solidFill>
              </a:rPr>
              <a:t>poiesis</a:t>
            </a:r>
            <a:r>
              <a:rPr lang="en-US" sz="1800" dirty="0" smtClean="0"/>
              <a:t> = </a:t>
            </a:r>
            <a:r>
              <a:rPr lang="en-US" sz="1800" dirty="0" smtClean="0">
                <a:solidFill>
                  <a:srgbClr val="FF0000"/>
                </a:solidFill>
              </a:rPr>
              <a:t>making</a:t>
            </a:r>
            <a:r>
              <a:rPr lang="en-US" sz="1800" dirty="0" smtClean="0"/>
              <a:t> </a:t>
            </a:r>
            <a:r>
              <a:rPr lang="en-US" sz="1800" i="1" dirty="0" smtClean="0"/>
              <a:t>(Wikipedia)</a:t>
            </a:r>
          </a:p>
          <a:p>
            <a:pPr marL="0" indent="0" algn="ctr">
              <a:buNone/>
            </a:pPr>
            <a:r>
              <a:rPr lang="en-US" sz="2800" dirty="0" smtClean="0">
                <a:cs typeface="Arial" charset="0"/>
              </a:rPr>
              <a:t>Poem:</a:t>
            </a:r>
          </a:p>
          <a:p>
            <a:pPr marL="0" indent="0" algn="ctr">
              <a:buNone/>
            </a:pPr>
            <a:r>
              <a:rPr lang="en-US" sz="1800" dirty="0" smtClean="0">
                <a:latin typeface="Arial" charset="0"/>
                <a:cs typeface="Arial" charset="0"/>
              </a:rPr>
              <a:t> </a:t>
            </a:r>
            <a:r>
              <a:rPr lang="en-US" sz="1800" dirty="0">
                <a:latin typeface="Arial" charset="0"/>
                <a:cs typeface="Arial" charset="0"/>
              </a:rPr>
              <a:t>comes from Greek word </a:t>
            </a:r>
            <a:r>
              <a:rPr lang="en-US" sz="1800" dirty="0" err="1" smtClean="0">
                <a:solidFill>
                  <a:srgbClr val="FF0000"/>
                </a:solidFill>
                <a:latin typeface="Arial" charset="0"/>
                <a:cs typeface="Arial" charset="0"/>
              </a:rPr>
              <a:t>poema</a:t>
            </a:r>
            <a:r>
              <a:rPr lang="en-US" sz="1800" dirty="0" smtClean="0">
                <a:solidFill>
                  <a:srgbClr val="FF0000"/>
                </a:solidFill>
                <a:latin typeface="Arial" charset="0"/>
                <a:cs typeface="Arial" charset="0"/>
              </a:rPr>
              <a:t> </a:t>
            </a:r>
            <a:r>
              <a:rPr lang="en-US" sz="1800" dirty="0">
                <a:latin typeface="Arial" charset="0"/>
                <a:cs typeface="Arial" charset="0"/>
              </a:rPr>
              <a:t>which means </a:t>
            </a:r>
            <a:r>
              <a:rPr lang="en-US" sz="1800" dirty="0">
                <a:solidFill>
                  <a:srgbClr val="FF0000"/>
                </a:solidFill>
                <a:latin typeface="Arial" charset="0"/>
                <a:cs typeface="Arial" charset="0"/>
              </a:rPr>
              <a:t>to create</a:t>
            </a:r>
            <a:endParaRPr lang="en-US" sz="1800" i="1" dirty="0"/>
          </a:p>
          <a:p>
            <a:endParaRPr lang="id-ID" sz="2200" dirty="0" smtClean="0">
              <a:latin typeface="Arial" charset="0"/>
              <a:cs typeface="Arial" charset="0"/>
            </a:endParaRPr>
          </a:p>
        </p:txBody>
      </p:sp>
      <p:sp>
        <p:nvSpPr>
          <p:cNvPr id="2" name="Rectangle 1"/>
          <p:cNvSpPr/>
          <p:nvPr/>
        </p:nvSpPr>
        <p:spPr>
          <a:xfrm>
            <a:off x="990600" y="3581400"/>
            <a:ext cx="7467600" cy="2492990"/>
          </a:xfrm>
          <a:prstGeom prst="rect">
            <a:avLst/>
          </a:prstGeom>
        </p:spPr>
        <p:txBody>
          <a:bodyPr wrap="square">
            <a:spAutoFit/>
          </a:bodyPr>
          <a:lstStyle/>
          <a:p>
            <a:r>
              <a:rPr lang="en-US" sz="2400" i="1" dirty="0" smtClean="0">
                <a:solidFill>
                  <a:srgbClr val="FF0000"/>
                </a:solidFill>
              </a:rPr>
              <a:t>Samuel </a:t>
            </a:r>
            <a:r>
              <a:rPr lang="en-US" sz="2400" i="1" dirty="0">
                <a:solidFill>
                  <a:srgbClr val="FF0000"/>
                </a:solidFill>
              </a:rPr>
              <a:t>Taylor Coleridge </a:t>
            </a:r>
            <a:r>
              <a:rPr lang="en-US" sz="2400" dirty="0"/>
              <a:t>defined poetry </a:t>
            </a:r>
            <a:r>
              <a:rPr lang="en-US" sz="2400" dirty="0" smtClean="0"/>
              <a:t>as: </a:t>
            </a:r>
          </a:p>
          <a:p>
            <a:endParaRPr lang="en-US" sz="1200" dirty="0" smtClean="0"/>
          </a:p>
          <a:p>
            <a:pPr algn="ctr"/>
            <a:r>
              <a:rPr lang="en-US" sz="2400" dirty="0" smtClean="0"/>
              <a:t>"</a:t>
            </a:r>
            <a:r>
              <a:rPr lang="en-US" sz="2400" dirty="0"/>
              <a:t>the art of apprehending and interpreting ideas by the faculty of imagination; the art of idealizing in thought and in expression. For poetry is the blossom and the fragrance of all human knowledge, human thoughts, human passions, emotions, language."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2" name="Content Placeholder 1"/>
          <p:cNvSpPr>
            <a:spLocks noGrp="1"/>
          </p:cNvSpPr>
          <p:nvPr>
            <p:ph idx="1"/>
          </p:nvPr>
        </p:nvSpPr>
        <p:spPr>
          <a:xfrm>
            <a:off x="457200" y="838201"/>
            <a:ext cx="8229600" cy="1143000"/>
          </a:xfrm>
        </p:spPr>
        <p:txBody>
          <a:bodyPr/>
          <a:lstStyle/>
          <a:p>
            <a:pPr marL="0" indent="0">
              <a:buNone/>
            </a:pPr>
            <a:r>
              <a:rPr lang="en-US" i="1" dirty="0">
                <a:solidFill>
                  <a:srgbClr val="FF0000"/>
                </a:solidFill>
              </a:rPr>
              <a:t>William Wordsworth </a:t>
            </a:r>
            <a:r>
              <a:rPr lang="en-US" dirty="0"/>
              <a:t>defined poetry as "the spontaneous overflow of powerful feelings,"</a:t>
            </a:r>
          </a:p>
        </p:txBody>
      </p:sp>
      <p:sp>
        <p:nvSpPr>
          <p:cNvPr id="3" name="Rectangle 2"/>
          <p:cNvSpPr/>
          <p:nvPr/>
        </p:nvSpPr>
        <p:spPr>
          <a:xfrm>
            <a:off x="838200" y="2362200"/>
            <a:ext cx="8001000" cy="1569660"/>
          </a:xfrm>
          <a:prstGeom prst="rect">
            <a:avLst/>
          </a:prstGeom>
        </p:spPr>
        <p:txBody>
          <a:bodyPr wrap="square">
            <a:spAutoFit/>
          </a:bodyPr>
          <a:lstStyle/>
          <a:p>
            <a:r>
              <a:rPr lang="en-US" sz="3200" i="1" dirty="0">
                <a:solidFill>
                  <a:srgbClr val="FF0000"/>
                </a:solidFill>
                <a:latin typeface="+mn-lt"/>
              </a:rPr>
              <a:t>Emily Dickinson </a:t>
            </a:r>
            <a:r>
              <a:rPr lang="en-US" sz="3200" dirty="0">
                <a:latin typeface="+mn-lt"/>
              </a:rPr>
              <a:t>said, "If I read a book and it makes my body so cold no fire ever can warm me, I know that is poetry."</a:t>
            </a:r>
          </a:p>
        </p:txBody>
      </p:sp>
      <p:sp>
        <p:nvSpPr>
          <p:cNvPr id="4" name="Rectangle 3"/>
          <p:cNvSpPr/>
          <p:nvPr/>
        </p:nvSpPr>
        <p:spPr>
          <a:xfrm>
            <a:off x="457200" y="4191000"/>
            <a:ext cx="8534400" cy="1815882"/>
          </a:xfrm>
          <a:prstGeom prst="rect">
            <a:avLst/>
          </a:prstGeom>
        </p:spPr>
        <p:txBody>
          <a:bodyPr wrap="square">
            <a:spAutoFit/>
          </a:bodyPr>
          <a:lstStyle/>
          <a:p>
            <a:r>
              <a:rPr lang="en-US" sz="2800" i="1" dirty="0">
                <a:solidFill>
                  <a:srgbClr val="FF0000"/>
                </a:solidFill>
                <a:latin typeface="+mn-lt"/>
              </a:rPr>
              <a:t>Dylan Thomas </a:t>
            </a:r>
            <a:r>
              <a:rPr lang="en-US" sz="2800" dirty="0">
                <a:latin typeface="+mn-lt"/>
              </a:rPr>
              <a:t>defined poetry this way: "Poetry is what makes me laugh or cry or yawn, what makes my toenails twinkle, what makes me want to do this or that or nothing."</a:t>
            </a:r>
          </a:p>
        </p:txBody>
      </p:sp>
    </p:spTree>
    <p:extLst>
      <p:ext uri="{BB962C8B-B14F-4D97-AF65-F5344CB8AC3E}">
        <p14:creationId xmlns:p14="http://schemas.microsoft.com/office/powerpoint/2010/main" val="140401867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28575" y="0"/>
            <a:ext cx="9172575" cy="6858000"/>
          </a:xfrm>
          <a:prstGeom prst="rect">
            <a:avLst/>
          </a:prstGeom>
          <a:noFill/>
          <a:ln w="9525">
            <a:noFill/>
            <a:miter lim="800000"/>
            <a:headEnd/>
            <a:tailEnd/>
          </a:ln>
        </p:spPr>
      </p:pic>
      <p:sp>
        <p:nvSpPr>
          <p:cNvPr id="2" name="Title 1"/>
          <p:cNvSpPr>
            <a:spLocks noGrp="1"/>
          </p:cNvSpPr>
          <p:nvPr>
            <p:ph type="title"/>
          </p:nvPr>
        </p:nvSpPr>
        <p:spPr>
          <a:xfrm>
            <a:off x="442912" y="457200"/>
            <a:ext cx="8229600" cy="1143000"/>
          </a:xfrm>
        </p:spPr>
        <p:txBody>
          <a:bodyPr/>
          <a:lstStyle/>
          <a:p>
            <a:r>
              <a:rPr lang="en-US" b="1" dirty="0">
                <a:effectLst>
                  <a:outerShdw blurRad="38100" dist="38100" dir="2700000" algn="tl">
                    <a:srgbClr val="000000">
                      <a:alpha val="43137"/>
                    </a:srgbClr>
                  </a:outerShdw>
                </a:effectLst>
                <a:latin typeface="Arial" charset="0"/>
                <a:cs typeface="Arial" charset="0"/>
              </a:rPr>
              <a:t>What is POETRY? </a:t>
            </a:r>
            <a:endParaRPr lang="en-US" dirty="0"/>
          </a:p>
        </p:txBody>
      </p:sp>
      <p:sp>
        <p:nvSpPr>
          <p:cNvPr id="3" name="Content Placeholder 2"/>
          <p:cNvSpPr>
            <a:spLocks noGrp="1"/>
          </p:cNvSpPr>
          <p:nvPr>
            <p:ph idx="1"/>
          </p:nvPr>
        </p:nvSpPr>
        <p:spPr>
          <a:xfrm>
            <a:off x="457200" y="1600200"/>
            <a:ext cx="8458200" cy="4525963"/>
          </a:xfrm>
        </p:spPr>
        <p:txBody>
          <a:bodyPr/>
          <a:lstStyle/>
          <a:p>
            <a:pPr>
              <a:spcBef>
                <a:spcPts val="0"/>
              </a:spcBef>
            </a:pPr>
            <a:r>
              <a:rPr lang="en-US" i="1" dirty="0" smtClean="0"/>
              <a:t>“The best words in the best order” </a:t>
            </a:r>
            <a:r>
              <a:rPr lang="en-US" b="1" dirty="0" smtClean="0"/>
              <a:t>Samuel Taylor</a:t>
            </a:r>
          </a:p>
          <a:p>
            <a:pPr>
              <a:spcBef>
                <a:spcPts val="0"/>
              </a:spcBef>
            </a:pPr>
            <a:endParaRPr lang="en-US" b="1" dirty="0" smtClean="0"/>
          </a:p>
          <a:p>
            <a:pPr>
              <a:spcBef>
                <a:spcPts val="0"/>
              </a:spcBef>
            </a:pPr>
            <a:r>
              <a:rPr lang="en-US" i="1" dirty="0" smtClean="0"/>
              <a:t>“ The records of the best and happiest moments of the best and happiest minds” </a:t>
            </a:r>
            <a:r>
              <a:rPr lang="en-US" b="1" dirty="0" smtClean="0"/>
              <a:t>Percy Bysshe Shelley</a:t>
            </a:r>
          </a:p>
          <a:p>
            <a:pPr>
              <a:spcBef>
                <a:spcPts val="0"/>
              </a:spcBef>
            </a:pPr>
            <a:endParaRPr lang="en-US" b="1" dirty="0" smtClean="0"/>
          </a:p>
          <a:p>
            <a:pPr>
              <a:spcBef>
                <a:spcPts val="0"/>
              </a:spcBef>
            </a:pPr>
            <a:r>
              <a:rPr lang="en-US" i="1" dirty="0" smtClean="0"/>
              <a:t>“The spontaneous overflow of powerful feelings”</a:t>
            </a:r>
            <a:r>
              <a:rPr lang="en-US" dirty="0" smtClean="0"/>
              <a:t> </a:t>
            </a:r>
            <a:r>
              <a:rPr lang="en-US" b="1" dirty="0" smtClean="0"/>
              <a:t>William Wordsworth</a:t>
            </a:r>
            <a:endParaRPr lang="en-US" b="1" dirty="0"/>
          </a:p>
        </p:txBody>
      </p:sp>
    </p:spTree>
    <p:extLst>
      <p:ext uri="{BB962C8B-B14F-4D97-AF65-F5344CB8AC3E}">
        <p14:creationId xmlns:p14="http://schemas.microsoft.com/office/powerpoint/2010/main" val="243502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268" name="Content Placeholder 5"/>
          <p:cNvSpPr>
            <a:spLocks noGrp="1"/>
          </p:cNvSpPr>
          <p:nvPr>
            <p:ph idx="1"/>
          </p:nvPr>
        </p:nvSpPr>
        <p:spPr>
          <a:xfrm>
            <a:off x="457200" y="685800"/>
            <a:ext cx="8229600" cy="5440363"/>
          </a:xfrm>
        </p:spPr>
        <p:txBody>
          <a:bodyPr/>
          <a:lstStyle/>
          <a:p>
            <a:pPr marL="0" indent="0" algn="ctr" fontAlgn="ctr">
              <a:spcBef>
                <a:spcPts val="0"/>
              </a:spcBef>
              <a:buNone/>
            </a:pPr>
            <a:r>
              <a:rPr lang="en-US" sz="1800" b="1" dirty="0">
                <a:latin typeface="Arial" charset="0"/>
                <a:cs typeface="Arial" charset="0"/>
              </a:rPr>
              <a:t>Success is counted sweetest (112)</a:t>
            </a:r>
          </a:p>
          <a:p>
            <a:pPr marL="0" indent="0" algn="ctr" fontAlgn="ctr">
              <a:spcBef>
                <a:spcPts val="0"/>
              </a:spcBef>
              <a:buNone/>
            </a:pPr>
            <a:r>
              <a:rPr lang="en-US" sz="1800" i="1" dirty="0">
                <a:latin typeface="Arial" charset="0"/>
                <a:cs typeface="Arial" charset="0"/>
              </a:rPr>
              <a:t>BY EMILY </a:t>
            </a:r>
            <a:r>
              <a:rPr lang="en-US" sz="1800" i="1" dirty="0" smtClean="0">
                <a:latin typeface="Arial" charset="0"/>
                <a:cs typeface="Arial" charset="0"/>
              </a:rPr>
              <a:t>DICKINSON</a:t>
            </a:r>
          </a:p>
          <a:p>
            <a:pPr marL="0" indent="0" fontAlgn="ctr">
              <a:spcBef>
                <a:spcPts val="0"/>
              </a:spcBef>
              <a:buNone/>
            </a:pPr>
            <a:endParaRPr lang="en-US" sz="1800" dirty="0">
              <a:latin typeface="Arial" charset="0"/>
              <a:cs typeface="Arial" charset="0"/>
            </a:endParaRPr>
          </a:p>
          <a:p>
            <a:pPr marL="0" indent="0" fontAlgn="ctr">
              <a:spcBef>
                <a:spcPts val="0"/>
              </a:spcBef>
              <a:buNone/>
            </a:pPr>
            <a:endParaRPr lang="en-US" sz="1800" dirty="0" smtClean="0">
              <a:latin typeface="Arial" charset="0"/>
              <a:cs typeface="Arial" charset="0"/>
            </a:endParaRPr>
          </a:p>
          <a:p>
            <a:pPr marL="0" indent="0" algn="ctr" fontAlgn="ctr">
              <a:spcBef>
                <a:spcPts val="0"/>
              </a:spcBef>
              <a:buNone/>
            </a:pPr>
            <a:r>
              <a:rPr lang="en-US" sz="1800" dirty="0" smtClean="0">
                <a:latin typeface="Arial" charset="0"/>
                <a:cs typeface="Arial" charset="0"/>
              </a:rPr>
              <a:t>Success </a:t>
            </a:r>
            <a:r>
              <a:rPr lang="en-US" sz="1800" dirty="0">
                <a:latin typeface="Arial" charset="0"/>
                <a:cs typeface="Arial" charset="0"/>
              </a:rPr>
              <a:t>is counted sweetest</a:t>
            </a:r>
          </a:p>
          <a:p>
            <a:pPr marL="0" indent="0" algn="ctr" fontAlgn="ctr">
              <a:spcBef>
                <a:spcPts val="0"/>
              </a:spcBef>
              <a:buNone/>
            </a:pPr>
            <a:r>
              <a:rPr lang="en-US" sz="1800" dirty="0">
                <a:latin typeface="Arial" charset="0"/>
                <a:cs typeface="Arial" charset="0"/>
              </a:rPr>
              <a:t>By those who ne'er succeed.</a:t>
            </a:r>
          </a:p>
          <a:p>
            <a:pPr marL="0" indent="0" algn="ctr" fontAlgn="ctr">
              <a:spcBef>
                <a:spcPts val="0"/>
              </a:spcBef>
              <a:buNone/>
            </a:pPr>
            <a:r>
              <a:rPr lang="en-US" sz="1800" dirty="0">
                <a:latin typeface="Arial" charset="0"/>
                <a:cs typeface="Arial" charset="0"/>
              </a:rPr>
              <a:t>To comprehend a nectar</a:t>
            </a:r>
          </a:p>
          <a:p>
            <a:pPr marL="0" indent="0" algn="ctr" fontAlgn="ctr">
              <a:spcBef>
                <a:spcPts val="0"/>
              </a:spcBef>
              <a:buNone/>
            </a:pPr>
            <a:r>
              <a:rPr lang="en-US" sz="1800" dirty="0">
                <a:latin typeface="Arial" charset="0"/>
                <a:cs typeface="Arial" charset="0"/>
              </a:rPr>
              <a:t>Requires sorest need.</a:t>
            </a:r>
          </a:p>
          <a:p>
            <a:pPr algn="ctr" fontAlgn="ctr">
              <a:spcBef>
                <a:spcPts val="0"/>
              </a:spcBef>
            </a:pPr>
            <a:endParaRPr lang="en-US" sz="1800" dirty="0">
              <a:latin typeface="Arial" charset="0"/>
              <a:cs typeface="Arial" charset="0"/>
            </a:endParaRPr>
          </a:p>
          <a:p>
            <a:pPr marL="0" indent="0" algn="ctr" fontAlgn="ctr">
              <a:spcBef>
                <a:spcPts val="0"/>
              </a:spcBef>
              <a:buNone/>
            </a:pPr>
            <a:r>
              <a:rPr lang="en-US" sz="1800" dirty="0">
                <a:latin typeface="Arial" charset="0"/>
                <a:cs typeface="Arial" charset="0"/>
              </a:rPr>
              <a:t>Not one of all the purple Host</a:t>
            </a:r>
          </a:p>
          <a:p>
            <a:pPr marL="0" indent="0" algn="ctr" fontAlgn="ctr">
              <a:spcBef>
                <a:spcPts val="0"/>
              </a:spcBef>
              <a:buNone/>
            </a:pPr>
            <a:r>
              <a:rPr lang="en-US" sz="1800" dirty="0">
                <a:latin typeface="Arial" charset="0"/>
                <a:cs typeface="Arial" charset="0"/>
              </a:rPr>
              <a:t>Who took the Flag today</a:t>
            </a:r>
          </a:p>
          <a:p>
            <a:pPr marL="0" indent="0" algn="ctr" fontAlgn="ctr">
              <a:spcBef>
                <a:spcPts val="0"/>
              </a:spcBef>
              <a:buNone/>
            </a:pPr>
            <a:r>
              <a:rPr lang="en-US" sz="1800" dirty="0">
                <a:latin typeface="Arial" charset="0"/>
                <a:cs typeface="Arial" charset="0"/>
              </a:rPr>
              <a:t>Can tell the definition</a:t>
            </a:r>
          </a:p>
          <a:p>
            <a:pPr marL="0" indent="0" algn="ctr" fontAlgn="ctr">
              <a:spcBef>
                <a:spcPts val="0"/>
              </a:spcBef>
              <a:buNone/>
            </a:pPr>
            <a:r>
              <a:rPr lang="en-US" sz="1800" dirty="0">
                <a:latin typeface="Arial" charset="0"/>
                <a:cs typeface="Arial" charset="0"/>
              </a:rPr>
              <a:t>So clear of victory</a:t>
            </a:r>
          </a:p>
          <a:p>
            <a:pPr algn="ctr" fontAlgn="ctr">
              <a:spcBef>
                <a:spcPts val="0"/>
              </a:spcBef>
            </a:pPr>
            <a:endParaRPr lang="en-US" sz="1800" dirty="0">
              <a:latin typeface="Arial" charset="0"/>
              <a:cs typeface="Arial" charset="0"/>
            </a:endParaRPr>
          </a:p>
          <a:p>
            <a:pPr marL="0" indent="0" algn="ctr" fontAlgn="ctr">
              <a:spcBef>
                <a:spcPts val="0"/>
              </a:spcBef>
              <a:buNone/>
            </a:pPr>
            <a:r>
              <a:rPr lang="en-US" sz="1800" dirty="0">
                <a:latin typeface="Arial" charset="0"/>
                <a:cs typeface="Arial" charset="0"/>
              </a:rPr>
              <a:t>As he defeated – dying –</a:t>
            </a:r>
          </a:p>
          <a:p>
            <a:pPr marL="0" indent="0" algn="ctr" fontAlgn="ctr">
              <a:spcBef>
                <a:spcPts val="0"/>
              </a:spcBef>
              <a:buNone/>
            </a:pPr>
            <a:r>
              <a:rPr lang="en-US" sz="1800" dirty="0">
                <a:latin typeface="Arial" charset="0"/>
                <a:cs typeface="Arial" charset="0"/>
              </a:rPr>
              <a:t>On whose forbidden ear</a:t>
            </a:r>
          </a:p>
          <a:p>
            <a:pPr marL="0" indent="0" algn="ctr" fontAlgn="ctr">
              <a:spcBef>
                <a:spcPts val="0"/>
              </a:spcBef>
              <a:buNone/>
            </a:pPr>
            <a:r>
              <a:rPr lang="en-US" sz="1800" dirty="0">
                <a:latin typeface="Arial" charset="0"/>
                <a:cs typeface="Arial" charset="0"/>
              </a:rPr>
              <a:t>The distant strains of triumph</a:t>
            </a:r>
          </a:p>
          <a:p>
            <a:pPr marL="0" indent="0" algn="ctr" fontAlgn="ctr">
              <a:spcBef>
                <a:spcPts val="0"/>
              </a:spcBef>
              <a:buNone/>
            </a:pPr>
            <a:r>
              <a:rPr lang="en-US" sz="1800" dirty="0">
                <a:latin typeface="Arial" charset="0"/>
                <a:cs typeface="Arial" charset="0"/>
              </a:rPr>
              <a:t>Burst agonized and clear!</a:t>
            </a:r>
          </a:p>
          <a:p>
            <a:pPr fontAlgn="ctr">
              <a:spcBef>
                <a:spcPts val="0"/>
              </a:spcBef>
            </a:pPr>
            <a:endParaRPr lang="en-US" sz="1800" dirty="0">
              <a:latin typeface="Arial" charset="0"/>
              <a:cs typeface="Arial" charset="0"/>
            </a:endParaRPr>
          </a:p>
          <a:p>
            <a:pPr fontAlgn="ctr">
              <a:spcBef>
                <a:spcPts val="0"/>
              </a:spcBef>
            </a:pPr>
            <a:r>
              <a:rPr lang="en-US" sz="1200" dirty="0" smtClean="0">
                <a:latin typeface="Arial" charset="0"/>
                <a:cs typeface="Arial" charset="0"/>
              </a:rPr>
              <a:t>Source</a:t>
            </a:r>
            <a:r>
              <a:rPr lang="en-US" sz="1200" dirty="0">
                <a:latin typeface="Arial" charset="0"/>
                <a:cs typeface="Arial" charset="0"/>
              </a:rPr>
              <a:t>: The Poems of Emily Dickinson Edited by R. W. Franklin (Harvard University Press, 1999)</a:t>
            </a:r>
            <a:endParaRPr lang="id-ID" sz="1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471487" y="2514600"/>
            <a:ext cx="8229600" cy="914400"/>
          </a:xfrm>
        </p:spPr>
        <p:txBody>
          <a:bodyPr/>
          <a:lstStyle/>
          <a:p>
            <a:pPr>
              <a:spcBef>
                <a:spcPct val="50000"/>
              </a:spcBef>
            </a:pPr>
            <a:r>
              <a:rPr lang="en-US" b="1" dirty="0" smtClean="0">
                <a:latin typeface="Arial" charset="0"/>
                <a:cs typeface="Arial" charset="0"/>
              </a:rPr>
              <a:t>What is your definition?</a:t>
            </a:r>
          </a:p>
        </p:txBody>
      </p:sp>
    </p:spTree>
    <p:extLst>
      <p:ext uri="{BB962C8B-B14F-4D97-AF65-F5344CB8AC3E}">
        <p14:creationId xmlns:p14="http://schemas.microsoft.com/office/powerpoint/2010/main" val="328092480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srcRect/>
          <a:stretch>
            <a:fillRect/>
          </a:stretch>
        </p:blipFill>
        <p:spPr bwMode="auto">
          <a:xfrm>
            <a:off x="-28575" y="0"/>
            <a:ext cx="9172575" cy="6858000"/>
          </a:xfrm>
          <a:prstGeom prst="rect">
            <a:avLst/>
          </a:prstGeom>
          <a:noFill/>
          <a:ln w="9525">
            <a:noFill/>
            <a:miter lim="800000"/>
            <a:headEnd/>
            <a:tailEnd/>
          </a:ln>
        </p:spPr>
      </p:pic>
      <p:sp>
        <p:nvSpPr>
          <p:cNvPr id="2" name="Title 1"/>
          <p:cNvSpPr>
            <a:spLocks noGrp="1"/>
          </p:cNvSpPr>
          <p:nvPr>
            <p:ph type="title"/>
          </p:nvPr>
        </p:nvSpPr>
        <p:spPr>
          <a:xfrm>
            <a:off x="442912" y="457200"/>
            <a:ext cx="8229600" cy="1143000"/>
          </a:xfrm>
        </p:spPr>
        <p:txBody>
          <a:bodyPr/>
          <a:lstStyle/>
          <a:p>
            <a:r>
              <a:rPr lang="en-US" b="1" dirty="0" smtClean="0">
                <a:effectLst>
                  <a:outerShdw blurRad="38100" dist="38100" dir="2700000" algn="tl">
                    <a:srgbClr val="000000">
                      <a:alpha val="43137"/>
                    </a:srgbClr>
                  </a:outerShdw>
                </a:effectLst>
              </a:rPr>
              <a:t>WHY DO WE LEARN POETRY?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4812" y="1752600"/>
            <a:ext cx="8305800" cy="4525963"/>
          </a:xfrm>
        </p:spPr>
        <p:txBody>
          <a:bodyPr/>
          <a:lstStyle/>
          <a:p>
            <a:r>
              <a:rPr lang="en-US" sz="2800" dirty="0" smtClean="0"/>
              <a:t>Poetry is language from the heart, the language used to see, hear, feel, smell, and taste the world.</a:t>
            </a:r>
          </a:p>
          <a:p>
            <a:r>
              <a:rPr lang="en-US" sz="2800" dirty="0" smtClean="0"/>
              <a:t>Poetry allow us to experiment with words using different writing tools.</a:t>
            </a:r>
          </a:p>
          <a:p>
            <a:r>
              <a:rPr lang="en-US" sz="2800" dirty="0" smtClean="0"/>
              <a:t>Poetry gives us an outlet for expressing our own interpretations of the </a:t>
            </a:r>
            <a:r>
              <a:rPr lang="en-US" sz="2800" dirty="0" err="1" smtClean="0"/>
              <a:t>owrld</a:t>
            </a:r>
            <a:r>
              <a:rPr lang="en-US" sz="2800" dirty="0" smtClean="0"/>
              <a:t> and helps us discover the power and importance of our own words.</a:t>
            </a:r>
          </a:p>
          <a:p>
            <a:r>
              <a:rPr lang="en-US" sz="2800" dirty="0" smtClean="0"/>
              <a:t>By studying poetry, we are able to better understand other people, their perspective, and the world.</a:t>
            </a:r>
            <a:endParaRPr lang="en-US" sz="2800" dirty="0"/>
          </a:p>
        </p:txBody>
      </p:sp>
    </p:spTree>
    <p:extLst>
      <p:ext uri="{BB962C8B-B14F-4D97-AF65-F5344CB8AC3E}">
        <p14:creationId xmlns:p14="http://schemas.microsoft.com/office/powerpoint/2010/main" val="23831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 name="Content Placeholder 2"/>
          <p:cNvSpPr>
            <a:spLocks noGrp="1"/>
          </p:cNvSpPr>
          <p:nvPr>
            <p:ph idx="1"/>
          </p:nvPr>
        </p:nvSpPr>
        <p:spPr>
          <a:xfrm>
            <a:off x="762000" y="1676401"/>
            <a:ext cx="7772400" cy="4343400"/>
          </a:xfrm>
        </p:spPr>
        <p:txBody>
          <a:bodyPr/>
          <a:lstStyle/>
          <a:p>
            <a:pPr algn="just"/>
            <a:r>
              <a:rPr lang="en-US" sz="2800" dirty="0" smtClean="0"/>
              <a:t>Poetry </a:t>
            </a:r>
            <a:r>
              <a:rPr lang="en-US" sz="2800" dirty="0"/>
              <a:t>as an art form predates literacy. </a:t>
            </a:r>
            <a:endParaRPr lang="en-US" sz="2800" dirty="0" smtClean="0"/>
          </a:p>
          <a:p>
            <a:pPr algn="just"/>
            <a:r>
              <a:rPr lang="en-US" sz="2800" dirty="0" smtClean="0"/>
              <a:t>Some </a:t>
            </a:r>
            <a:r>
              <a:rPr lang="en-US" sz="2800" dirty="0"/>
              <a:t>of the earliest poetry is believed to have been orally recited or sung. </a:t>
            </a:r>
            <a:endParaRPr lang="en-US" sz="2800" dirty="0" smtClean="0"/>
          </a:p>
          <a:p>
            <a:pPr algn="just"/>
            <a:r>
              <a:rPr lang="en-US" sz="2800" dirty="0" smtClean="0"/>
              <a:t>Following </a:t>
            </a:r>
            <a:r>
              <a:rPr lang="en-US" sz="2800" dirty="0"/>
              <a:t>the development of writing, poetry has since developed into increasingly structured forms, though much poetry since the late 20th century has moved away from traditional forms towards the more vaguely defined free verse and prose poem formats.</a:t>
            </a:r>
          </a:p>
          <a:p>
            <a:endParaRPr lang="en-US" dirty="0"/>
          </a:p>
        </p:txBody>
      </p:sp>
      <p:sp>
        <p:nvSpPr>
          <p:cNvPr id="6" name="TextBox 5"/>
          <p:cNvSpPr txBox="1"/>
          <p:nvPr/>
        </p:nvSpPr>
        <p:spPr>
          <a:xfrm>
            <a:off x="1524000" y="667434"/>
            <a:ext cx="5579284" cy="646331"/>
          </a:xfrm>
          <a:prstGeom prst="rect">
            <a:avLst/>
          </a:prstGeom>
          <a:noFill/>
        </p:spPr>
        <p:txBody>
          <a:bodyPr wrap="none" rtlCol="0">
            <a:spAutoFit/>
          </a:bodyPr>
          <a:lstStyle/>
          <a:p>
            <a:pPr marL="0" indent="0">
              <a:buNone/>
            </a:pPr>
            <a:r>
              <a:rPr lang="en-US" sz="3600" b="1" dirty="0"/>
              <a:t>History: Poetry as an Art</a:t>
            </a:r>
            <a:endParaRPr lang="en-US" sz="3600" dirty="0"/>
          </a:p>
        </p:txBody>
      </p:sp>
    </p:spTree>
    <p:extLst>
      <p:ext uri="{BB962C8B-B14F-4D97-AF65-F5344CB8AC3E}">
        <p14:creationId xmlns:p14="http://schemas.microsoft.com/office/powerpoint/2010/main" val="4052510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Grp="1" noChangeAspect="1" noChangeArrowheads="1"/>
          </p:cNvPicPr>
          <p:nvPr>
            <p:ph idx="1"/>
          </p:nvPr>
        </p:nvPicPr>
        <p:blipFill>
          <a:blip r:embed="rId2"/>
          <a:srcRect/>
          <a:stretch>
            <a:fillRect/>
          </a:stretch>
        </p:blipFill>
        <p:spPr bwMode="auto">
          <a:xfrm>
            <a:off x="-76200" y="0"/>
            <a:ext cx="9144000" cy="6858000"/>
          </a:xfrm>
          <a:prstGeom prst="rect">
            <a:avLst/>
          </a:prstGeom>
          <a:noFill/>
          <a:ln w="9525">
            <a:noFill/>
            <a:miter lim="800000"/>
            <a:headEnd/>
            <a:tailEnd/>
          </a:ln>
        </p:spPr>
      </p:pic>
      <p:sp>
        <p:nvSpPr>
          <p:cNvPr id="2" name="Title 1"/>
          <p:cNvSpPr>
            <a:spLocks noGrp="1"/>
          </p:cNvSpPr>
          <p:nvPr>
            <p:ph type="title"/>
          </p:nvPr>
        </p:nvSpPr>
        <p:spPr>
          <a:xfrm>
            <a:off x="495300" y="731838"/>
            <a:ext cx="8229600" cy="639762"/>
          </a:xfrm>
        </p:spPr>
        <p:txBody>
          <a:bodyPr/>
          <a:lstStyle/>
          <a:p>
            <a:r>
              <a:rPr lang="en-US" sz="3600" b="1" dirty="0" smtClean="0"/>
              <a:t/>
            </a:r>
            <a:br>
              <a:rPr lang="en-US" sz="3600" b="1" dirty="0" smtClean="0"/>
            </a:br>
            <a:r>
              <a:rPr lang="en-US" sz="3600" b="1" dirty="0" smtClean="0"/>
              <a:t>History</a:t>
            </a:r>
            <a:r>
              <a:rPr lang="en-US" sz="3600" b="1" dirty="0"/>
              <a:t>: Poetry as an Art</a:t>
            </a:r>
            <a:r>
              <a:rPr lang="en-US" sz="3600" dirty="0"/>
              <a:t/>
            </a:r>
            <a:br>
              <a:rPr lang="en-US" sz="3600" dirty="0"/>
            </a:br>
            <a:endParaRPr lang="en-US" sz="3600" dirty="0"/>
          </a:p>
        </p:txBody>
      </p:sp>
      <p:sp>
        <p:nvSpPr>
          <p:cNvPr id="5" name="Rectangle 4"/>
          <p:cNvSpPr/>
          <p:nvPr/>
        </p:nvSpPr>
        <p:spPr>
          <a:xfrm>
            <a:off x="457200" y="1447800"/>
            <a:ext cx="8305800" cy="4708981"/>
          </a:xfrm>
          <a:prstGeom prst="rect">
            <a:avLst/>
          </a:prstGeom>
        </p:spPr>
        <p:txBody>
          <a:bodyPr wrap="square">
            <a:spAutoFit/>
          </a:bodyPr>
          <a:lstStyle/>
          <a:p>
            <a:pPr marL="285750" indent="-285750">
              <a:buFont typeface="Arial" pitchFamily="34" charset="0"/>
              <a:buChar char="•"/>
            </a:pPr>
            <a:r>
              <a:rPr lang="en-US" sz="2000" dirty="0"/>
              <a:t>Poetry was employed as a way of remembering </a:t>
            </a:r>
            <a:r>
              <a:rPr lang="en-US" sz="2000" i="1" dirty="0"/>
              <a:t>oral history, story (epic poetry), genealogy, and law</a:t>
            </a:r>
            <a:r>
              <a:rPr lang="en-US" sz="2000" dirty="0"/>
              <a:t>. </a:t>
            </a:r>
            <a:r>
              <a:rPr lang="en-US" sz="2000" dirty="0" smtClean="0"/>
              <a:t>It is </a:t>
            </a:r>
            <a:r>
              <a:rPr lang="en-US" sz="2000" dirty="0"/>
              <a:t>often closely related to </a:t>
            </a:r>
            <a:r>
              <a:rPr lang="en-US" sz="2000" i="1" dirty="0"/>
              <a:t>musical traditions</a:t>
            </a:r>
            <a:r>
              <a:rPr lang="en-US" sz="2000" dirty="0"/>
              <a:t>, and much of it can be attributed to religious movements. Many of the poems surviving from the ancient world are a form of recorded cultural information about the people of the past, and their poems are prayers or stories about religious subject matter, histories about their politics and wars, and the important organizing myths of their societies</a:t>
            </a:r>
            <a:r>
              <a:rPr lang="en-US" sz="2000" dirty="0" smtClean="0"/>
              <a:t>.</a:t>
            </a:r>
          </a:p>
          <a:p>
            <a:endParaRPr lang="en-US" sz="2000" dirty="0"/>
          </a:p>
          <a:p>
            <a:pPr marL="285750" indent="-285750">
              <a:buFont typeface="Arial" pitchFamily="34" charset="0"/>
              <a:buChar char="•"/>
            </a:pPr>
            <a:r>
              <a:rPr lang="en-US" sz="2000" dirty="0"/>
              <a:t>Poetry as an art form may predate literacy. Thus many ancient works, from the Vedas (1700 - 1200 BC) to the Odyssey (800 - 675 BC), appear to have been composed in poetic form to aid memorization and oral transmission, in prehistoric and ancient societies. Poetry appears among the earliest records of most literate cultures, with poetic fragments found on early monoliths, </a:t>
            </a:r>
            <a:r>
              <a:rPr lang="en-US" sz="2000" dirty="0" err="1"/>
              <a:t>runestones</a:t>
            </a:r>
            <a:r>
              <a:rPr lang="en-US" sz="2000" dirty="0"/>
              <a:t> and </a:t>
            </a:r>
            <a:r>
              <a:rPr lang="en-US" sz="2000" dirty="0" err="1"/>
              <a:t>stelae</a:t>
            </a:r>
            <a:r>
              <a:rPr lang="en-US" sz="2000" dirty="0"/>
              <a:t>.</a:t>
            </a:r>
          </a:p>
        </p:txBody>
      </p:sp>
    </p:spTree>
    <p:extLst>
      <p:ext uri="{BB962C8B-B14F-4D97-AF65-F5344CB8AC3E}">
        <p14:creationId xmlns:p14="http://schemas.microsoft.com/office/powerpoint/2010/main" val="326652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1" y="914400"/>
            <a:ext cx="917257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1" y="1600200"/>
            <a:ext cx="9172576" cy="4800600"/>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500743" y="685800"/>
            <a:ext cx="8229600" cy="685800"/>
          </a:xfrm>
        </p:spPr>
        <p:txBody>
          <a:bodyPr/>
          <a:lstStyle/>
          <a:p>
            <a:r>
              <a:rPr lang="en-US" sz="3600" b="1" dirty="0"/>
              <a:t>History: Poetry as an Art</a:t>
            </a:r>
            <a:endParaRPr lang="en-US" sz="3600" dirty="0"/>
          </a:p>
        </p:txBody>
      </p:sp>
      <p:sp>
        <p:nvSpPr>
          <p:cNvPr id="5" name="Rectangle 4"/>
          <p:cNvSpPr/>
          <p:nvPr/>
        </p:nvSpPr>
        <p:spPr>
          <a:xfrm>
            <a:off x="272143" y="1981200"/>
            <a:ext cx="8686800" cy="3416320"/>
          </a:xfrm>
          <a:prstGeom prst="rect">
            <a:avLst/>
          </a:prstGeom>
        </p:spPr>
        <p:txBody>
          <a:bodyPr wrap="square">
            <a:spAutoFit/>
          </a:bodyPr>
          <a:lstStyle/>
          <a:p>
            <a:pPr marL="285750" indent="-285750">
              <a:buFont typeface="Arial" pitchFamily="34" charset="0"/>
              <a:buChar char="•"/>
            </a:pPr>
            <a:r>
              <a:rPr lang="en-US" dirty="0"/>
              <a:t>The oldest surviving poem is </a:t>
            </a:r>
            <a:r>
              <a:rPr lang="en-US" i="1" dirty="0"/>
              <a:t>the Tale of the Shipwrecked Sailor,</a:t>
            </a:r>
            <a:r>
              <a:rPr lang="en-US" dirty="0"/>
              <a:t> written in Hieratic and ascribed a date around 4500 B.C.E. </a:t>
            </a:r>
            <a:endParaRPr lang="en-US" dirty="0" smtClean="0"/>
          </a:p>
          <a:p>
            <a:endParaRPr lang="en-US" dirty="0" smtClean="0"/>
          </a:p>
          <a:p>
            <a:pPr marL="285750" indent="-285750">
              <a:buFont typeface="Arial" pitchFamily="34" charset="0"/>
              <a:buChar char="•"/>
            </a:pPr>
            <a:r>
              <a:rPr lang="en-US" dirty="0" smtClean="0"/>
              <a:t>Other </a:t>
            </a:r>
            <a:r>
              <a:rPr lang="en-US" dirty="0"/>
              <a:t>sources ascribe the earliest written poetry to </a:t>
            </a:r>
            <a:r>
              <a:rPr lang="en-US" i="1" dirty="0"/>
              <a:t>the Epic of Gilgamesh</a:t>
            </a:r>
            <a:r>
              <a:rPr lang="en-US" dirty="0"/>
              <a:t> written in cuneiform; however, it is most likely that </a:t>
            </a:r>
            <a:r>
              <a:rPr lang="en-US" i="1" dirty="0"/>
              <a:t>The Tale of the Shipwrecked Sailor </a:t>
            </a:r>
            <a:r>
              <a:rPr lang="en-US" dirty="0"/>
              <a:t>predates Gilgamesh by half a millennium. </a:t>
            </a:r>
            <a:endParaRPr lang="en-US" dirty="0" smtClean="0"/>
          </a:p>
          <a:p>
            <a:endParaRPr lang="en-US" dirty="0" smtClean="0"/>
          </a:p>
          <a:p>
            <a:pPr marL="285750" indent="-285750">
              <a:buFont typeface="Arial" pitchFamily="34" charset="0"/>
              <a:buChar char="•"/>
            </a:pPr>
            <a:r>
              <a:rPr lang="en-US" dirty="0" smtClean="0"/>
              <a:t>The </a:t>
            </a:r>
            <a:r>
              <a:rPr lang="en-US" dirty="0"/>
              <a:t>oldest epic poetry besides the Epic of Gilgamesh are </a:t>
            </a:r>
            <a:r>
              <a:rPr lang="en-US" i="1" dirty="0"/>
              <a:t>the Greek epics Iliad and Odyssey </a:t>
            </a:r>
            <a:r>
              <a:rPr lang="en-US" dirty="0"/>
              <a:t>and the Indian Sanskrit epics </a:t>
            </a:r>
            <a:r>
              <a:rPr lang="en-US" i="1" dirty="0"/>
              <a:t>Ramayana and Mahabharata</a:t>
            </a:r>
            <a:r>
              <a:rPr lang="en-US" dirty="0"/>
              <a:t>. </a:t>
            </a:r>
            <a:endParaRPr lang="en-US" dirty="0" smtClean="0"/>
          </a:p>
          <a:p>
            <a:endParaRPr lang="en-US" dirty="0" smtClean="0"/>
          </a:p>
          <a:p>
            <a:pPr marL="285750" indent="-285750">
              <a:buFont typeface="Arial" pitchFamily="34" charset="0"/>
              <a:buChar char="•"/>
            </a:pPr>
            <a:r>
              <a:rPr lang="en-US" dirty="0" smtClean="0"/>
              <a:t>The </a:t>
            </a:r>
            <a:r>
              <a:rPr lang="en-US" dirty="0"/>
              <a:t>longest epic poems ever written were </a:t>
            </a:r>
            <a:r>
              <a:rPr lang="en-US" i="1" dirty="0"/>
              <a:t>the Mahabhara</a:t>
            </a:r>
            <a:r>
              <a:rPr lang="en-US" dirty="0"/>
              <a:t>ta and the Tibetan Epic of </a:t>
            </a:r>
            <a:r>
              <a:rPr lang="en-US" i="1" dirty="0"/>
              <a:t>King </a:t>
            </a:r>
            <a:r>
              <a:rPr lang="en-US" i="1" dirty="0" err="1"/>
              <a:t>Gesar</a:t>
            </a:r>
            <a:r>
              <a:rPr lang="en-US" i="1" dirty="0"/>
              <a:t>.</a:t>
            </a:r>
          </a:p>
        </p:txBody>
      </p:sp>
    </p:spTree>
    <p:extLst>
      <p:ext uri="{BB962C8B-B14F-4D97-AF65-F5344CB8AC3E}">
        <p14:creationId xmlns:p14="http://schemas.microsoft.com/office/powerpoint/2010/main" val="403200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Assignment</a:t>
            </a:r>
          </a:p>
        </p:txBody>
      </p:sp>
      <p:sp>
        <p:nvSpPr>
          <p:cNvPr id="15364" name="Content Placeholder 5"/>
          <p:cNvSpPr>
            <a:spLocks noGrp="1"/>
          </p:cNvSpPr>
          <p:nvPr>
            <p:ph idx="1"/>
          </p:nvPr>
        </p:nvSpPr>
        <p:spPr>
          <a:xfrm>
            <a:off x="471487" y="1676400"/>
            <a:ext cx="8229600" cy="4602163"/>
          </a:xfrm>
        </p:spPr>
        <p:txBody>
          <a:bodyPr/>
          <a:lstStyle/>
          <a:p>
            <a:r>
              <a:rPr lang="en-US" sz="2800" dirty="0" smtClean="0">
                <a:latin typeface="Arial" charset="0"/>
                <a:cs typeface="Arial" charset="0"/>
              </a:rPr>
              <a:t>Find a poem of your interest</a:t>
            </a:r>
          </a:p>
          <a:p>
            <a:r>
              <a:rPr lang="en-US" sz="2800" dirty="0" smtClean="0">
                <a:latin typeface="Arial" charset="0"/>
                <a:cs typeface="Arial" charset="0"/>
              </a:rPr>
              <a:t>Bring them next session</a:t>
            </a:r>
            <a:endParaRPr lang="id-ID" sz="2800" dirty="0" smtClean="0">
              <a:latin typeface="Arial" charset="0"/>
              <a:cs typeface="Arial" charset="0"/>
            </a:endParaRPr>
          </a:p>
        </p:txBody>
      </p:sp>
    </p:spTree>
    <p:extLst>
      <p:ext uri="{BB962C8B-B14F-4D97-AF65-F5344CB8AC3E}">
        <p14:creationId xmlns:p14="http://schemas.microsoft.com/office/powerpoint/2010/main" val="12192905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VISI FKIP</a:t>
            </a:r>
          </a:p>
        </p:txBody>
      </p:sp>
      <p:sp>
        <p:nvSpPr>
          <p:cNvPr id="15365"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MISI FKIP</a:t>
            </a:r>
          </a:p>
        </p:txBody>
      </p:sp>
    </p:spTree>
    <p:extLst>
      <p:ext uri="{BB962C8B-B14F-4D97-AF65-F5344CB8AC3E}">
        <p14:creationId xmlns:p14="http://schemas.microsoft.com/office/powerpoint/2010/main" val="263832219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TUJUAN FKIP</a:t>
            </a:r>
          </a:p>
        </p:txBody>
      </p:sp>
    </p:spTree>
    <p:extLst>
      <p:ext uri="{BB962C8B-B14F-4D97-AF65-F5344CB8AC3E}">
        <p14:creationId xmlns:p14="http://schemas.microsoft.com/office/powerpoint/2010/main" val="405149702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692" b="17834"/>
          <a:stretch>
            <a:fillRect/>
          </a:stretch>
        </p:blipFill>
        <p:spPr>
          <a:xfrm>
            <a:off x="274638" y="1066800"/>
            <a:ext cx="8594725" cy="1143000"/>
          </a:xfrm>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497138"/>
            <a:ext cx="83264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95124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113" y="1371600"/>
            <a:ext cx="8359775" cy="4114800"/>
          </a:xfrm>
        </p:spPr>
      </p:pic>
    </p:spTree>
    <p:extLst>
      <p:ext uri="{BB962C8B-B14F-4D97-AF65-F5344CB8AC3E}">
        <p14:creationId xmlns:p14="http://schemas.microsoft.com/office/powerpoint/2010/main" val="408537622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0886" y="0"/>
            <a:ext cx="9231086" cy="6858000"/>
          </a:xfrm>
          <a:prstGeom prst="rect">
            <a:avLst/>
          </a:prstGeom>
          <a:noFill/>
          <a:ln w="9525">
            <a:noFill/>
            <a:miter lim="800000"/>
            <a:headEnd/>
            <a:tailEnd/>
          </a:ln>
        </p:spPr>
      </p:pic>
      <p:sp>
        <p:nvSpPr>
          <p:cNvPr id="6" name="Rectangle 5"/>
          <p:cNvSpPr/>
          <p:nvPr/>
        </p:nvSpPr>
        <p:spPr>
          <a:xfrm>
            <a:off x="3124200" y="2622550"/>
            <a:ext cx="5105400" cy="461665"/>
          </a:xfrm>
          <a:prstGeom prst="rect">
            <a:avLst/>
          </a:prstGeom>
          <a:noFill/>
          <a:effectLst/>
        </p:spPr>
        <p:txBody>
          <a:bodyPr wrap="square">
            <a:spAutoFit/>
          </a:bodyPr>
          <a:lstStyle/>
          <a:p>
            <a:pPr fontAlgn="auto">
              <a:spcBef>
                <a:spcPts val="0"/>
              </a:spcBef>
              <a:spcAft>
                <a:spcPts val="0"/>
              </a:spcAft>
              <a:defRPr/>
            </a:pPr>
            <a:r>
              <a:rPr lang="en-US" sz="2400" b="1" dirty="0" smtClean="0">
                <a:ln w="18415" cmpd="sng">
                  <a:noFill/>
                  <a:prstDash val="solid"/>
                </a:ln>
                <a:solidFill>
                  <a:schemeClr val="tx1">
                    <a:lumMod val="75000"/>
                    <a:lumOff val="25000"/>
                  </a:schemeClr>
                </a:solidFill>
                <a:latin typeface="Arial" pitchFamily="34" charset="0"/>
                <a:cs typeface="Arial" pitchFamily="34" charset="0"/>
              </a:rPr>
              <a:t>Sessions before midterm test</a:t>
            </a:r>
            <a:endParaRPr lang="en-US" sz="2400" b="1" dirty="0">
              <a:ln w="18415" cmpd="sng">
                <a:noFill/>
                <a:prstDash val="solid"/>
              </a:ln>
              <a:solidFill>
                <a:schemeClr val="tx1">
                  <a:lumMod val="75000"/>
                  <a:lumOff val="25000"/>
                </a:schemeClr>
              </a:solidFill>
              <a:latin typeface="Arial" pitchFamily="34" charset="0"/>
              <a:cs typeface="Arial" pitchFamily="34" charset="0"/>
            </a:endParaRP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4" y="3647209"/>
            <a:ext cx="5129645" cy="415498"/>
          </a:xfrm>
          <a:prstGeom prst="rect">
            <a:avLst/>
          </a:prstGeom>
          <a:noFill/>
          <a:ln>
            <a:noFill/>
          </a:ln>
          <a:effectLst/>
        </p:spPr>
        <p:txBody>
          <a:bodyPr wrap="square">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02.  Elements of Poetry: Intrinsic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35976" y="4421188"/>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4429" y="5442857"/>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33354" y="4038600"/>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03.  Elements </a:t>
            </a:r>
            <a:r>
              <a:rPr lang="en-US" dirty="0">
                <a:ln w="18415" cmpd="sng">
                  <a:solidFill>
                    <a:srgbClr val="FFFFFF"/>
                  </a:solidFill>
                  <a:prstDash val="solid"/>
                </a:ln>
                <a:solidFill>
                  <a:srgbClr val="FFFFFF"/>
                </a:solidFill>
                <a:latin typeface="Arial" pitchFamily="34" charset="0"/>
                <a:cs typeface="Arial" pitchFamily="34" charset="0"/>
              </a:rPr>
              <a:t>of Poetry: </a:t>
            </a:r>
            <a:r>
              <a:rPr lang="en-US" dirty="0" smtClean="0">
                <a:ln w="18415" cmpd="sng">
                  <a:solidFill>
                    <a:srgbClr val="FFFFFF"/>
                  </a:solidFill>
                  <a:prstDash val="solid"/>
                </a:ln>
                <a:solidFill>
                  <a:srgbClr val="FFFFFF"/>
                </a:solidFill>
                <a:latin typeface="Arial" pitchFamily="34" charset="0"/>
                <a:cs typeface="Arial" pitchFamily="34" charset="0"/>
              </a:rPr>
              <a:t>Extrinsic</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01.  Basic Theory &amp; History of Poetry</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2" name="Rectangle 21"/>
          <p:cNvSpPr/>
          <p:nvPr/>
        </p:nvSpPr>
        <p:spPr>
          <a:xfrm>
            <a:off x="3633354" y="4813062"/>
            <a:ext cx="5521532"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05.  Genre/Form of Poetry: Descriptive, Monologue</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3" name="Rectangle 32"/>
          <p:cNvSpPr/>
          <p:nvPr/>
        </p:nvSpPr>
        <p:spPr>
          <a:xfrm>
            <a:off x="3633353" y="5172302"/>
            <a:ext cx="5129646"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06.  Stanza Types of Poetry</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5" name="Rectangle 34"/>
          <p:cNvSpPr/>
          <p:nvPr/>
        </p:nvSpPr>
        <p:spPr>
          <a:xfrm>
            <a:off x="3721677" y="5587547"/>
            <a:ext cx="5129646" cy="369332"/>
          </a:xfrm>
          <a:prstGeom prst="rect">
            <a:avLst/>
          </a:prstGeom>
          <a:noFill/>
          <a:ln>
            <a:noFill/>
          </a:ln>
          <a:effectLst/>
        </p:spPr>
        <p:txBody>
          <a:bodyPr wrap="square">
            <a:spAutoFit/>
          </a:bodyPr>
          <a:lstStyle/>
          <a:p>
            <a:pPr fontAlgn="auto">
              <a:spcBef>
                <a:spcPts val="0"/>
              </a:spcBef>
              <a:spcAft>
                <a:spcPts val="0"/>
              </a:spcAft>
              <a:defRPr/>
            </a:pPr>
            <a:r>
              <a:rPr lang="en-US" dirty="0" smtClean="0">
                <a:ln w="18415" cmpd="sng">
                  <a:solidFill>
                    <a:srgbClr val="FFFFFF"/>
                  </a:solidFill>
                  <a:prstDash val="solid"/>
                </a:ln>
                <a:solidFill>
                  <a:srgbClr val="FFFFFF"/>
                </a:solidFill>
                <a:latin typeface="Arial" pitchFamily="34" charset="0"/>
                <a:cs typeface="Arial" pitchFamily="34" charset="0"/>
              </a:rPr>
              <a:t>07.  Poem Analysis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3" name="Rectangle 22"/>
          <p:cNvSpPr/>
          <p:nvPr/>
        </p:nvSpPr>
        <p:spPr>
          <a:xfrm>
            <a:off x="3633354" y="4421982"/>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04.  Genre/Form of Poetry: Lyric , Narrative</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rcRect/>
          <a:stretch>
            <a:fillRect/>
          </a:stretch>
        </p:blipFill>
        <p:spPr bwMode="auto">
          <a:xfrm>
            <a:off x="-32658" y="15466"/>
            <a:ext cx="9176657" cy="6858001"/>
          </a:xfrm>
          <a:prstGeom prst="rect">
            <a:avLst/>
          </a:prstGeom>
          <a:noFill/>
          <a:ln w="9525">
            <a:noFill/>
            <a:miter lim="800000"/>
            <a:headEnd/>
            <a:tailEnd/>
          </a:ln>
        </p:spPr>
      </p:pic>
      <p:sp>
        <p:nvSpPr>
          <p:cNvPr id="6" name="Rectangle 5"/>
          <p:cNvSpPr/>
          <p:nvPr/>
        </p:nvSpPr>
        <p:spPr>
          <a:xfrm>
            <a:off x="3124200" y="2622550"/>
            <a:ext cx="5105400" cy="461963"/>
          </a:xfrm>
          <a:prstGeom prst="rect">
            <a:avLst/>
          </a:prstGeom>
          <a:noFill/>
          <a:effectLst/>
        </p:spPr>
        <p:txBody>
          <a:bodyPr wrap="square">
            <a:spAutoFit/>
          </a:bodyPr>
          <a:lstStyle/>
          <a:p>
            <a:pPr algn="ctr" fontAlgn="auto">
              <a:spcBef>
                <a:spcPts val="0"/>
              </a:spcBef>
              <a:spcAft>
                <a:spcPts val="0"/>
              </a:spcAft>
              <a:defRPr/>
            </a:pPr>
            <a:r>
              <a:rPr lang="en-US" sz="2400" b="1" dirty="0" smtClean="0">
                <a:ln w="18415" cmpd="sng">
                  <a:noFill/>
                  <a:prstDash val="solid"/>
                </a:ln>
                <a:solidFill>
                  <a:schemeClr val="tx1">
                    <a:lumMod val="75000"/>
                    <a:lumOff val="25000"/>
                  </a:schemeClr>
                </a:solidFill>
                <a:latin typeface="Arial" pitchFamily="34" charset="0"/>
                <a:cs typeface="Arial" pitchFamily="34" charset="0"/>
              </a:rPr>
              <a:t>Sessions after</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smtClean="0">
                <a:ln w="18415" cmpd="sng">
                  <a:noFill/>
                  <a:prstDash val="solid"/>
                </a:ln>
                <a:solidFill>
                  <a:schemeClr val="tx1">
                    <a:lumMod val="75000"/>
                    <a:lumOff val="25000"/>
                  </a:schemeClr>
                </a:solidFill>
                <a:latin typeface="Arial" pitchFamily="34" charset="0"/>
                <a:cs typeface="Arial" pitchFamily="34" charset="0"/>
              </a:rPr>
              <a:t>midterm test</a:t>
            </a:r>
            <a:endParaRPr lang="en-US" sz="2400" b="1" dirty="0">
              <a:ln w="18415" cmpd="sng">
                <a:noFill/>
                <a:prstDash val="solid"/>
              </a:ln>
              <a:solidFill>
                <a:schemeClr val="tx1">
                  <a:lumMod val="75000"/>
                  <a:lumOff val="25000"/>
                </a:schemeClr>
              </a:solidFill>
              <a:latin typeface="Arial" pitchFamily="34" charset="0"/>
              <a:cs typeface="Arial" pitchFamily="34" charset="0"/>
            </a:endParaRP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57600" y="3647209"/>
            <a:ext cx="5410200" cy="415498"/>
          </a:xfrm>
          <a:prstGeom prst="rect">
            <a:avLst/>
          </a:prstGeom>
          <a:noFill/>
          <a:ln>
            <a:noFill/>
          </a:ln>
          <a:effectLst/>
        </p:spPr>
        <p:txBody>
          <a:bodyPr wrap="square">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 Sound </a:t>
            </a:r>
            <a:r>
              <a:rPr lang="en-US" dirty="0" err="1" smtClean="0">
                <a:ln w="18415" cmpd="sng">
                  <a:solidFill>
                    <a:srgbClr val="FFFFFF"/>
                  </a:solidFill>
                  <a:prstDash val="solid"/>
                </a:ln>
                <a:solidFill>
                  <a:srgbClr val="FFFFFF"/>
                </a:solidFill>
                <a:latin typeface="Arial" pitchFamily="34" charset="0"/>
                <a:cs typeface="Arial" pitchFamily="34" charset="0"/>
              </a:rPr>
              <a:t>Devices:Word</a:t>
            </a:r>
            <a:r>
              <a:rPr lang="en-US" dirty="0" smtClean="0">
                <a:ln w="18415" cmpd="sng">
                  <a:solidFill>
                    <a:srgbClr val="FFFFFF"/>
                  </a:solidFill>
                  <a:prstDash val="solid"/>
                </a:ln>
                <a:solidFill>
                  <a:srgbClr val="FFFFFF"/>
                </a:solidFill>
                <a:latin typeface="Arial" pitchFamily="34" charset="0"/>
                <a:cs typeface="Arial" pitchFamily="34" charset="0"/>
              </a:rPr>
              <a:t> sounds &amp; Word Devices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a:t>
            </a:r>
            <a:r>
              <a:rPr lang="en-US" dirty="0" smtClean="0">
                <a:ln w="18415" cmpd="sng">
                  <a:solidFill>
                    <a:srgbClr val="FFFFFF"/>
                  </a:solidFill>
                  <a:prstDash val="solid"/>
                </a:ln>
                <a:solidFill>
                  <a:srgbClr val="FFFFFF"/>
                </a:solidFill>
                <a:latin typeface="Arial" pitchFamily="34" charset="0"/>
                <a:cs typeface="Arial" pitchFamily="34" charset="0"/>
              </a:rPr>
              <a:t>. Poem Writing</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430984"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a:t>
            </a:r>
            <a:r>
              <a:rPr lang="en-US" dirty="0" smtClean="0">
                <a:ln w="18415" cmpd="sng">
                  <a:solidFill>
                    <a:srgbClr val="FFFFFF"/>
                  </a:solidFill>
                  <a:prstDash val="solid"/>
                </a:ln>
                <a:solidFill>
                  <a:srgbClr val="FFFFFF"/>
                </a:solidFill>
                <a:latin typeface="Arial" pitchFamily="34" charset="0"/>
                <a:cs typeface="Arial" pitchFamily="34" charset="0"/>
              </a:rPr>
              <a:t>. Meaning Devices : Denotative &amp; Connotative</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en-US" dirty="0" smtClean="0">
                <a:ln w="18415" cmpd="sng">
                  <a:solidFill>
                    <a:srgbClr val="FFFFFF"/>
                  </a:solidFill>
                  <a:prstDash val="solid"/>
                </a:ln>
                <a:solidFill>
                  <a:srgbClr val="FFFFFF"/>
                </a:solidFill>
                <a:latin typeface="Arial" pitchFamily="34" charset="0"/>
                <a:cs typeface="Arial" pitchFamily="34" charset="0"/>
              </a:rPr>
              <a:t>. Sense Devices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Arial" pitchFamily="34" charset="0"/>
                <a:cs typeface="Arial" pitchFamily="34" charset="0"/>
              </a:rPr>
              <a:t> </a:t>
            </a:r>
            <a:r>
              <a:rPr lang="en-US" dirty="0">
                <a:ln w="18415" cmpd="sng">
                  <a:solidFill>
                    <a:srgbClr val="FFFFFF"/>
                  </a:solidFill>
                  <a:prstDash val="solid"/>
                </a:ln>
                <a:solidFill>
                  <a:srgbClr val="FFFFFF"/>
                </a:solidFill>
                <a:latin typeface="Arial" pitchFamily="34" charset="0"/>
                <a:cs typeface="Arial" pitchFamily="34" charset="0"/>
              </a:rPr>
              <a:t>12</a:t>
            </a:r>
            <a:r>
              <a:rPr lang="en-US" dirty="0" smtClean="0">
                <a:ln w="18415" cmpd="sng">
                  <a:solidFill>
                    <a:srgbClr val="FFFFFF"/>
                  </a:solidFill>
                  <a:prstDash val="solid"/>
                </a:ln>
                <a:solidFill>
                  <a:srgbClr val="FFFFFF"/>
                </a:solidFill>
                <a:latin typeface="Arial" pitchFamily="34" charset="0"/>
                <a:cs typeface="Arial" pitchFamily="34" charset="0"/>
              </a:rPr>
              <a:t>. Ways to Write Poetry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 Poem Analysis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79864"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 Sound Devices: Rhythm  &amp; Meter</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b="1" dirty="0" smtClean="0">
                <a:effectLst>
                  <a:outerShdw blurRad="38100" dist="38100" dir="2700000" algn="tl">
                    <a:srgbClr val="000000">
                      <a:alpha val="43137"/>
                    </a:srgbClr>
                  </a:outerShdw>
                </a:effectLst>
                <a:latin typeface="Arial" charset="0"/>
                <a:cs typeface="Arial" charset="0"/>
              </a:rPr>
              <a:t>LEARNING OUTCOME</a:t>
            </a:r>
          </a:p>
        </p:txBody>
      </p:sp>
      <p:sp>
        <p:nvSpPr>
          <p:cNvPr id="7172" name="Content Placeholder 5"/>
          <p:cNvSpPr>
            <a:spLocks noGrp="1"/>
          </p:cNvSpPr>
          <p:nvPr>
            <p:ph idx="1"/>
          </p:nvPr>
        </p:nvSpPr>
        <p:spPr>
          <a:xfrm>
            <a:off x="457200" y="2057400"/>
            <a:ext cx="8229600" cy="4068763"/>
          </a:xfrm>
        </p:spPr>
        <p:txBody>
          <a:bodyPr/>
          <a:lstStyle/>
          <a:p>
            <a:pPr>
              <a:tabLst>
                <a:tab pos="4691063" algn="l"/>
              </a:tabLst>
            </a:pPr>
            <a:r>
              <a:rPr lang="en-US" sz="2800" dirty="0" smtClean="0">
                <a:latin typeface="Arial" pitchFamily="34" charset="0"/>
                <a:cs typeface="Arial" pitchFamily="34" charset="0"/>
              </a:rPr>
              <a:t>Students </a:t>
            </a:r>
            <a:r>
              <a:rPr lang="en-US" sz="2800" dirty="0">
                <a:latin typeface="Arial" pitchFamily="34" charset="0"/>
                <a:cs typeface="Arial" pitchFamily="34" charset="0"/>
              </a:rPr>
              <a:t>explain what they are going to do and learn in the course</a:t>
            </a:r>
          </a:p>
          <a:p>
            <a:pPr>
              <a:tabLst>
                <a:tab pos="4691063" algn="l"/>
              </a:tabLst>
            </a:pPr>
            <a:endParaRPr lang="en-US" sz="2800" dirty="0">
              <a:latin typeface="Arial" pitchFamily="34" charset="0"/>
              <a:cs typeface="Arial" pitchFamily="34" charset="0"/>
            </a:endParaRPr>
          </a:p>
          <a:p>
            <a:pPr>
              <a:tabLst>
                <a:tab pos="4691063" algn="l"/>
              </a:tabLst>
            </a:pPr>
            <a:r>
              <a:rPr lang="en-US" sz="2800" dirty="0" smtClean="0">
                <a:latin typeface="Arial" pitchFamily="34" charset="0"/>
                <a:cs typeface="Arial" pitchFamily="34" charset="0"/>
              </a:rPr>
              <a:t>Students </a:t>
            </a:r>
            <a:r>
              <a:rPr lang="en-US" sz="2800" dirty="0">
                <a:latin typeface="Arial" pitchFamily="34" charset="0"/>
                <a:cs typeface="Arial" pitchFamily="34" charset="0"/>
              </a:rPr>
              <a:t>are able to elaborate and identify the basic theory and history of poetry</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990</Words>
  <Application>Microsoft Office PowerPoint</Application>
  <PresentationFormat>On-screen Show (4:3)</PresentationFormat>
  <Paragraphs>113</Paragraphs>
  <Slides>21</Slides>
  <Notes>15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vt:lpstr>
      <vt:lpstr>PowerPoint Presentation</vt:lpstr>
      <vt:lpstr>REFERENCES</vt:lpstr>
      <vt:lpstr>What is POETRY? </vt:lpstr>
      <vt:lpstr>PowerPoint Presentation</vt:lpstr>
      <vt:lpstr>What is POETRY? </vt:lpstr>
      <vt:lpstr>PowerPoint Presentation</vt:lpstr>
      <vt:lpstr>What is your definition?</vt:lpstr>
      <vt:lpstr>WHY DO WE LEARN POETRY?</vt:lpstr>
      <vt:lpstr>PowerPoint Presentation</vt:lpstr>
      <vt:lpstr> History: Poetry as an Art </vt:lpstr>
      <vt:lpstr>History: Poetry as an Art</vt:lpstr>
      <vt:lpstr>Assignment</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301</cp:revision>
  <dcterms:created xsi:type="dcterms:W3CDTF">2010-08-24T06:47:44Z</dcterms:created>
  <dcterms:modified xsi:type="dcterms:W3CDTF">2019-05-15T09:50:45Z</dcterms:modified>
</cp:coreProperties>
</file>