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6" r:id="rId2"/>
    <p:sldId id="257" r:id="rId3"/>
    <p:sldId id="384" r:id="rId4"/>
    <p:sldId id="413" r:id="rId5"/>
    <p:sldId id="403" r:id="rId6"/>
    <p:sldId id="406" r:id="rId7"/>
    <p:sldId id="414" r:id="rId8"/>
    <p:sldId id="415" r:id="rId9"/>
    <p:sldId id="417" r:id="rId10"/>
    <p:sldId id="418" r:id="rId11"/>
    <p:sldId id="419" r:id="rId12"/>
    <p:sldId id="420" r:id="rId13"/>
    <p:sldId id="421" r:id="rId14"/>
    <p:sldId id="422" r:id="rId15"/>
    <p:sldId id="423" r:id="rId16"/>
    <p:sldId id="424" r:id="rId17"/>
    <p:sldId id="407" r:id="rId18"/>
    <p:sldId id="408" r:id="rId19"/>
    <p:sldId id="40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87" d="100"/>
          <a:sy n="87" d="100"/>
        </p:scale>
        <p:origin x="-2310"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24/05/2019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8058AF-B767-4EAA-A63B-C79171D26B66}" type="slidenum">
              <a:rPr lang="id-ID" smtClean="0"/>
              <a:pPr fontAlgn="base">
                <a:spcBef>
                  <a:spcPct val="0"/>
                </a:spcBef>
                <a:spcAft>
                  <a:spcPct val="0"/>
                </a:spcAft>
                <a:defRPr/>
              </a:pPr>
              <a:t>2</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5/24/2019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5/24/2019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5/24/2019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5/24/2019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5/24/2019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5/24/2019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5/24/2019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5/24/2019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5/24/2019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5/24/2019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5/24/2019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5/24/2019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3.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2051" name="TextBox 1"/>
          <p:cNvSpPr txBox="1">
            <a:spLocks noChangeArrowheads="1"/>
          </p:cNvSpPr>
          <p:nvPr/>
        </p:nvSpPr>
        <p:spPr bwMode="auto">
          <a:xfrm>
            <a:off x="2819400" y="3725863"/>
            <a:ext cx="6324600" cy="1200329"/>
          </a:xfrm>
          <a:prstGeom prst="rect">
            <a:avLst/>
          </a:prstGeom>
          <a:noFill/>
          <a:ln w="9525">
            <a:noFill/>
            <a:miter lim="800000"/>
            <a:headEnd/>
            <a:tailEnd/>
          </a:ln>
        </p:spPr>
        <p:txBody>
          <a:bodyPr wrap="square">
            <a:spAutoFit/>
          </a:bodyPr>
          <a:lstStyle/>
          <a:p>
            <a:pPr algn="ctr"/>
            <a:r>
              <a:rPr lang="en-US" b="1" dirty="0" smtClean="0">
                <a:solidFill>
                  <a:schemeClr val="bg1"/>
                </a:solidFill>
              </a:rPr>
              <a:t>POETIC STUDY</a:t>
            </a:r>
            <a:endParaRPr lang="en-US" b="1" dirty="0">
              <a:solidFill>
                <a:schemeClr val="bg1"/>
              </a:solidFill>
            </a:endParaRPr>
          </a:p>
          <a:p>
            <a:pPr algn="ctr"/>
            <a:r>
              <a:rPr lang="en-US" b="1" dirty="0">
                <a:solidFill>
                  <a:schemeClr val="bg1"/>
                </a:solidFill>
              </a:rPr>
              <a:t>SESSION </a:t>
            </a:r>
            <a:r>
              <a:rPr lang="en-US" b="1" dirty="0" smtClean="0">
                <a:solidFill>
                  <a:schemeClr val="bg1"/>
                </a:solidFill>
              </a:rPr>
              <a:t>11</a:t>
            </a:r>
          </a:p>
          <a:p>
            <a:pPr algn="ctr"/>
            <a:r>
              <a:rPr lang="en-US" b="1" dirty="0" smtClean="0">
                <a:solidFill>
                  <a:schemeClr val="bg1"/>
                </a:solidFill>
              </a:rPr>
              <a:t>ROSALINA NUGRAHENI WULAN PURNAMI., </a:t>
            </a:r>
            <a:r>
              <a:rPr lang="en-US" b="1" dirty="0" err="1" smtClean="0">
                <a:solidFill>
                  <a:schemeClr val="bg1"/>
                </a:solidFill>
              </a:rPr>
              <a:t>M.Pd</a:t>
            </a:r>
            <a:r>
              <a:rPr lang="en-US" b="1" dirty="0" smtClean="0">
                <a:solidFill>
                  <a:schemeClr val="bg1"/>
                </a:solidFill>
              </a:rPr>
              <a:t>.</a:t>
            </a:r>
          </a:p>
          <a:p>
            <a:pPr algn="ctr"/>
            <a:r>
              <a:rPr lang="en-US" b="1" dirty="0" smtClean="0">
                <a:solidFill>
                  <a:schemeClr val="bg1"/>
                </a:solidFill>
              </a:rPr>
              <a:t>PENDIDIKAN 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2" name="text 1"/>
          <p:cNvSpPr txBox="1"/>
          <p:nvPr/>
        </p:nvSpPr>
        <p:spPr>
          <a:xfrm>
            <a:off x="543384" y="1772261"/>
            <a:ext cx="6314865" cy="1963398"/>
          </a:xfrm>
          <a:prstGeom prst="rect">
            <a:avLst/>
          </a:prstGeom>
        </p:spPr>
        <p:txBody>
          <a:bodyPr vert="horz" wrap="none" lIns="0" tIns="0" rIns="0" bIns="0" rtlCol="0">
            <a:spAutoFit/>
          </a:bodyPr>
          <a:lstStyle/>
          <a:p>
            <a:pPr marL="0">
              <a:lnSpc>
                <a:spcPct val="100000"/>
              </a:lnSpc>
            </a:pPr>
            <a:r>
              <a:rPr sz="4400" spc="10" dirty="0">
                <a:solidFill>
                  <a:srgbClr val="663300"/>
                </a:solidFill>
                <a:latin typeface="Arial"/>
                <a:cs typeface="Arial"/>
              </a:rPr>
              <a:t>•</a:t>
            </a:r>
            <a:r>
              <a:rPr sz="4400" b="1" spc="10" dirty="0">
                <a:solidFill>
                  <a:srgbClr val="663300"/>
                </a:solidFill>
                <a:latin typeface="Arial"/>
                <a:cs typeface="Arial"/>
              </a:rPr>
              <a:t>“Cool </a:t>
            </a:r>
            <a:r>
              <a:rPr sz="4400" spc="10" dirty="0">
                <a:solidFill>
                  <a:srgbClr val="663300"/>
                </a:solidFill>
                <a:latin typeface="Calibri"/>
                <a:cs typeface="Calibri"/>
              </a:rPr>
              <a:t>as a </a:t>
            </a:r>
            <a:r>
              <a:rPr sz="4400" b="1" spc="10" dirty="0">
                <a:solidFill>
                  <a:srgbClr val="663300"/>
                </a:solidFill>
                <a:latin typeface="Arial"/>
                <a:cs typeface="Arial"/>
              </a:rPr>
              <a:t>cucumber”</a:t>
            </a:r>
            <a:endParaRPr sz="4400" dirty="0">
              <a:latin typeface="Arial"/>
              <a:cs typeface="Arial"/>
            </a:endParaRPr>
          </a:p>
          <a:p>
            <a:pPr marL="0">
              <a:lnSpc>
                <a:spcPct val="100000"/>
              </a:lnSpc>
            </a:pPr>
            <a:r>
              <a:rPr sz="4400" spc="10" dirty="0">
                <a:solidFill>
                  <a:srgbClr val="663300"/>
                </a:solidFill>
                <a:latin typeface="Arial"/>
                <a:cs typeface="Arial"/>
              </a:rPr>
              <a:t>•</a:t>
            </a:r>
            <a:r>
              <a:rPr sz="4400" b="1" spc="10" dirty="0">
                <a:solidFill>
                  <a:srgbClr val="663300"/>
                </a:solidFill>
                <a:latin typeface="Arial"/>
                <a:cs typeface="Arial"/>
              </a:rPr>
              <a:t>“Smart </a:t>
            </a:r>
            <a:r>
              <a:rPr sz="4400" spc="10" dirty="0">
                <a:solidFill>
                  <a:srgbClr val="663300"/>
                </a:solidFill>
                <a:latin typeface="Calibri"/>
                <a:cs typeface="Calibri"/>
              </a:rPr>
              <a:t>as a </a:t>
            </a:r>
            <a:r>
              <a:rPr sz="4400" b="1" spc="10" dirty="0">
                <a:solidFill>
                  <a:srgbClr val="663300"/>
                </a:solidFill>
                <a:latin typeface="Arial"/>
                <a:cs typeface="Arial"/>
              </a:rPr>
              <a:t>whip”</a:t>
            </a:r>
            <a:endParaRPr sz="4400" dirty="0">
              <a:latin typeface="Arial"/>
              <a:cs typeface="Arial"/>
            </a:endParaRPr>
          </a:p>
          <a:p>
            <a:pPr marL="0">
              <a:lnSpc>
                <a:spcPct val="100000"/>
              </a:lnSpc>
            </a:pPr>
            <a:r>
              <a:rPr sz="4160" spc="10" dirty="0">
                <a:solidFill>
                  <a:srgbClr val="663300"/>
                </a:solidFill>
                <a:latin typeface="Arial"/>
                <a:cs typeface="Arial"/>
              </a:rPr>
              <a:t>•</a:t>
            </a:r>
            <a:r>
              <a:rPr sz="4160" b="1" spc="10" dirty="0">
                <a:solidFill>
                  <a:srgbClr val="663300"/>
                </a:solidFill>
                <a:latin typeface="Arial"/>
                <a:cs typeface="Arial"/>
              </a:rPr>
              <a:t>“He sticks </a:t>
            </a:r>
            <a:r>
              <a:rPr sz="4160" spc="10" dirty="0">
                <a:solidFill>
                  <a:srgbClr val="663300"/>
                </a:solidFill>
                <a:latin typeface="Calibri"/>
                <a:cs typeface="Calibri"/>
              </a:rPr>
              <a:t>to you like </a:t>
            </a:r>
            <a:r>
              <a:rPr sz="4160" b="1" spc="10" dirty="0">
                <a:solidFill>
                  <a:srgbClr val="663300"/>
                </a:solidFill>
                <a:latin typeface="Arial"/>
                <a:cs typeface="Arial"/>
              </a:rPr>
              <a:t>glue.</a:t>
            </a:r>
            <a:endParaRPr sz="4100" dirty="0">
              <a:latin typeface="Arial"/>
              <a:cs typeface="Arial"/>
            </a:endParaRPr>
          </a:p>
        </p:txBody>
      </p:sp>
      <p:sp>
        <p:nvSpPr>
          <p:cNvPr id="3" name="text 1"/>
          <p:cNvSpPr txBox="1"/>
          <p:nvPr/>
        </p:nvSpPr>
        <p:spPr>
          <a:xfrm>
            <a:off x="7000621" y="3180613"/>
            <a:ext cx="803044" cy="537788"/>
          </a:xfrm>
          <a:prstGeom prst="rect">
            <a:avLst/>
          </a:prstGeom>
        </p:spPr>
        <p:txBody>
          <a:bodyPr vert="horz" wrap="none" lIns="0" tIns="0" rIns="0" bIns="0" rtlCol="0">
            <a:spAutoFit/>
          </a:bodyPr>
          <a:lstStyle/>
          <a:p>
            <a:pPr marL="0">
              <a:lnSpc>
                <a:spcPct val="100000"/>
              </a:lnSpc>
            </a:pPr>
            <a:r>
              <a:rPr sz="4400" b="1" spc="10" dirty="0">
                <a:solidFill>
                  <a:srgbClr val="663300"/>
                </a:solidFill>
                <a:latin typeface="Arial"/>
                <a:cs typeface="Arial"/>
              </a:rPr>
              <a:t>”</a:t>
            </a:r>
            <a:endParaRPr sz="4400">
              <a:latin typeface="Arial"/>
              <a:cs typeface="Arial"/>
            </a:endParaRPr>
          </a:p>
        </p:txBody>
      </p:sp>
      <p:sp>
        <p:nvSpPr>
          <p:cNvPr id="4" name="text 1"/>
          <p:cNvSpPr txBox="1"/>
          <p:nvPr/>
        </p:nvSpPr>
        <p:spPr>
          <a:xfrm>
            <a:off x="543384" y="3851402"/>
            <a:ext cx="5170946" cy="621821"/>
          </a:xfrm>
          <a:prstGeom prst="rect">
            <a:avLst/>
          </a:prstGeom>
        </p:spPr>
        <p:txBody>
          <a:bodyPr vert="horz" wrap="none" lIns="0" tIns="0" rIns="0" bIns="0" rtlCol="0">
            <a:spAutoFit/>
          </a:bodyPr>
          <a:lstStyle/>
          <a:p>
            <a:pPr marL="0">
              <a:lnSpc>
                <a:spcPct val="100000"/>
              </a:lnSpc>
            </a:pPr>
            <a:r>
              <a:rPr sz="4160" spc="10" dirty="0">
                <a:solidFill>
                  <a:srgbClr val="663300"/>
                </a:solidFill>
                <a:latin typeface="Arial"/>
                <a:cs typeface="Arial"/>
              </a:rPr>
              <a:t>•</a:t>
            </a:r>
            <a:r>
              <a:rPr sz="4160" b="1" spc="10" dirty="0">
                <a:solidFill>
                  <a:srgbClr val="663300"/>
                </a:solidFill>
                <a:latin typeface="Arial"/>
                <a:cs typeface="Arial"/>
              </a:rPr>
              <a:t>“He swims </a:t>
            </a:r>
            <a:r>
              <a:rPr sz="4160" spc="10" dirty="0">
                <a:solidFill>
                  <a:srgbClr val="663300"/>
                </a:solidFill>
                <a:latin typeface="Calibri"/>
                <a:cs typeface="Calibri"/>
              </a:rPr>
              <a:t>like a </a:t>
            </a:r>
            <a:r>
              <a:rPr sz="4160" b="1" spc="10" dirty="0">
                <a:solidFill>
                  <a:srgbClr val="663300"/>
                </a:solidFill>
                <a:latin typeface="Arial"/>
                <a:cs typeface="Arial"/>
              </a:rPr>
              <a:t>fish</a:t>
            </a:r>
            <a:r>
              <a:rPr sz="4160" spc="10" dirty="0">
                <a:solidFill>
                  <a:srgbClr val="663300"/>
                </a:solidFill>
                <a:latin typeface="Calibri"/>
                <a:cs typeface="Calibri"/>
              </a:rPr>
              <a:t>.</a:t>
            </a:r>
            <a:endParaRPr sz="4100" dirty="0">
              <a:latin typeface="Calibri"/>
              <a:cs typeface="Calibri"/>
            </a:endParaRPr>
          </a:p>
        </p:txBody>
      </p:sp>
      <p:sp>
        <p:nvSpPr>
          <p:cNvPr id="5" name="text 1"/>
          <p:cNvSpPr txBox="1"/>
          <p:nvPr/>
        </p:nvSpPr>
        <p:spPr>
          <a:xfrm>
            <a:off x="5857621" y="3851402"/>
            <a:ext cx="360194" cy="559308"/>
          </a:xfrm>
          <a:prstGeom prst="rect">
            <a:avLst/>
          </a:prstGeom>
        </p:spPr>
        <p:txBody>
          <a:bodyPr vert="horz" wrap="none" lIns="0" tIns="0" rIns="0" bIns="0" rtlCol="0">
            <a:spAutoFit/>
          </a:bodyPr>
          <a:lstStyle/>
          <a:p>
            <a:pPr marL="0">
              <a:lnSpc>
                <a:spcPct val="100000"/>
              </a:lnSpc>
            </a:pPr>
            <a:r>
              <a:rPr sz="4400" spc="10" dirty="0">
                <a:solidFill>
                  <a:srgbClr val="663300"/>
                </a:solidFill>
                <a:latin typeface="Calibri"/>
                <a:cs typeface="Calibri"/>
              </a:rPr>
              <a:t>”</a:t>
            </a:r>
            <a:endParaRPr sz="4400">
              <a:latin typeface="Calibri"/>
              <a:cs typeface="Calibri"/>
            </a:endParaRPr>
          </a:p>
        </p:txBody>
      </p:sp>
      <p:sp>
        <p:nvSpPr>
          <p:cNvPr id="6" name="text 1"/>
          <p:cNvSpPr txBox="1"/>
          <p:nvPr/>
        </p:nvSpPr>
        <p:spPr>
          <a:xfrm>
            <a:off x="1398476" y="838200"/>
            <a:ext cx="4171335" cy="738664"/>
          </a:xfrm>
          <a:prstGeom prst="rect">
            <a:avLst/>
          </a:prstGeom>
        </p:spPr>
        <p:txBody>
          <a:bodyPr vert="horz" wrap="none" lIns="0" tIns="0" rIns="0" bIns="0" rtlCol="0">
            <a:spAutoFit/>
          </a:bodyPr>
          <a:lstStyle/>
          <a:p>
            <a:pPr marL="0">
              <a:lnSpc>
                <a:spcPct val="100000"/>
              </a:lnSpc>
            </a:pPr>
            <a:r>
              <a:rPr sz="4800" b="1" spc="10" dirty="0">
                <a:solidFill>
                  <a:srgbClr val="C00000"/>
                </a:solidFill>
                <a:latin typeface="Calibri"/>
                <a:cs typeface="Calibri"/>
              </a:rPr>
              <a:t>Some Examples:</a:t>
            </a:r>
            <a:endParaRPr sz="4800" b="1" dirty="0">
              <a:latin typeface="Calibri"/>
              <a:cs typeface="Calibri"/>
            </a:endParaRPr>
          </a:p>
        </p:txBody>
      </p:sp>
    </p:spTree>
    <p:extLst>
      <p:ext uri="{BB962C8B-B14F-4D97-AF65-F5344CB8AC3E}">
        <p14:creationId xmlns:p14="http://schemas.microsoft.com/office/powerpoint/2010/main" val="40450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2" name="text 1"/>
          <p:cNvSpPr txBox="1"/>
          <p:nvPr/>
        </p:nvSpPr>
        <p:spPr>
          <a:xfrm>
            <a:off x="494211" y="990600"/>
            <a:ext cx="7680173" cy="1554708"/>
          </a:xfrm>
          <a:prstGeom prst="rect">
            <a:avLst/>
          </a:prstGeom>
        </p:spPr>
        <p:txBody>
          <a:bodyPr vert="horz" wrap="none" lIns="0" tIns="0" rIns="0" bIns="0" rtlCol="0">
            <a:spAutoFit/>
          </a:bodyPr>
          <a:lstStyle/>
          <a:p>
            <a:pPr marL="0">
              <a:lnSpc>
                <a:spcPct val="100000"/>
              </a:lnSpc>
            </a:pPr>
            <a:r>
              <a:rPr sz="3600" spc="10" dirty="0">
                <a:solidFill>
                  <a:srgbClr val="663300"/>
                </a:solidFill>
                <a:latin typeface="Calibri"/>
                <a:cs typeface="Calibri"/>
              </a:rPr>
              <a:t>A </a:t>
            </a:r>
            <a:r>
              <a:rPr sz="3600" b="1" spc="10" dirty="0">
                <a:solidFill>
                  <a:srgbClr val="663300"/>
                </a:solidFill>
                <a:latin typeface="Arial"/>
                <a:cs typeface="Arial"/>
              </a:rPr>
              <a:t>metaphor </a:t>
            </a:r>
            <a:r>
              <a:rPr sz="3600" spc="10" dirty="0">
                <a:solidFill>
                  <a:srgbClr val="663300"/>
                </a:solidFill>
                <a:latin typeface="Calibri"/>
                <a:cs typeface="Calibri"/>
              </a:rPr>
              <a:t>compares </a:t>
            </a:r>
            <a:r>
              <a:rPr sz="3600" b="1" spc="10" dirty="0">
                <a:solidFill>
                  <a:srgbClr val="663300"/>
                </a:solidFill>
                <a:latin typeface="Arial"/>
                <a:cs typeface="Arial"/>
              </a:rPr>
              <a:t>two unlike</a:t>
            </a:r>
            <a:endParaRPr sz="3600" dirty="0">
              <a:latin typeface="Arial"/>
              <a:cs typeface="Arial"/>
            </a:endParaRPr>
          </a:p>
          <a:p>
            <a:pPr marL="0">
              <a:lnSpc>
                <a:spcPct val="100000"/>
              </a:lnSpc>
            </a:pPr>
            <a:r>
              <a:rPr sz="3480" b="1" spc="10" dirty="0">
                <a:solidFill>
                  <a:srgbClr val="663300"/>
                </a:solidFill>
                <a:latin typeface="Arial"/>
                <a:cs typeface="Arial"/>
              </a:rPr>
              <a:t>things</a:t>
            </a:r>
            <a:r>
              <a:rPr sz="3480" spc="10" dirty="0">
                <a:solidFill>
                  <a:srgbClr val="663300"/>
                </a:solidFill>
                <a:latin typeface="Calibri"/>
                <a:cs typeface="Calibri"/>
              </a:rPr>
              <a:t>, saying that they are alike.  It </a:t>
            </a:r>
            <a:r>
              <a:rPr sz="3480" b="1" spc="10" dirty="0">
                <a:solidFill>
                  <a:srgbClr val="663300"/>
                </a:solidFill>
                <a:latin typeface="Arial"/>
                <a:cs typeface="Arial"/>
              </a:rPr>
              <a:t>does</a:t>
            </a:r>
            <a:endParaRPr sz="3400" dirty="0">
              <a:latin typeface="Arial"/>
              <a:cs typeface="Arial"/>
            </a:endParaRPr>
          </a:p>
          <a:p>
            <a:pPr marL="0">
              <a:lnSpc>
                <a:spcPct val="100000"/>
              </a:lnSpc>
            </a:pPr>
            <a:r>
              <a:rPr sz="3600" b="1" spc="10" dirty="0">
                <a:solidFill>
                  <a:srgbClr val="663300"/>
                </a:solidFill>
                <a:latin typeface="Arial"/>
                <a:cs typeface="Arial"/>
              </a:rPr>
              <a:t>not </a:t>
            </a:r>
            <a:r>
              <a:rPr sz="3600" spc="10" dirty="0">
                <a:solidFill>
                  <a:srgbClr val="663300"/>
                </a:solidFill>
                <a:latin typeface="Calibri"/>
                <a:cs typeface="Calibri"/>
              </a:rPr>
              <a:t>use “like” or “as” but say that one</a:t>
            </a:r>
            <a:endParaRPr sz="3600" dirty="0">
              <a:latin typeface="Calibri"/>
              <a:cs typeface="Calibri"/>
            </a:endParaRPr>
          </a:p>
        </p:txBody>
      </p:sp>
      <p:sp>
        <p:nvSpPr>
          <p:cNvPr id="5" name="text 1"/>
          <p:cNvSpPr txBox="1"/>
          <p:nvPr/>
        </p:nvSpPr>
        <p:spPr>
          <a:xfrm>
            <a:off x="494211" y="2455779"/>
            <a:ext cx="4471242" cy="457504"/>
          </a:xfrm>
          <a:prstGeom prst="rect">
            <a:avLst/>
          </a:prstGeom>
        </p:spPr>
        <p:txBody>
          <a:bodyPr vert="horz" wrap="none" lIns="0" tIns="0" rIns="0" bIns="0" rtlCol="0">
            <a:spAutoFit/>
          </a:bodyPr>
          <a:lstStyle/>
          <a:p>
            <a:pPr marL="0">
              <a:lnSpc>
                <a:spcPct val="100000"/>
              </a:lnSpc>
            </a:pPr>
            <a:r>
              <a:rPr sz="3600" spc="10" dirty="0">
                <a:solidFill>
                  <a:srgbClr val="663300"/>
                </a:solidFill>
                <a:latin typeface="Calibri"/>
                <a:cs typeface="Calibri"/>
              </a:rPr>
              <a:t>thing </a:t>
            </a:r>
            <a:r>
              <a:rPr sz="3600" b="1" spc="10" dirty="0">
                <a:solidFill>
                  <a:srgbClr val="663300"/>
                </a:solidFill>
                <a:latin typeface="Arial"/>
                <a:cs typeface="Arial"/>
              </a:rPr>
              <a:t>is </a:t>
            </a:r>
            <a:r>
              <a:rPr sz="3600" spc="10" dirty="0">
                <a:solidFill>
                  <a:srgbClr val="663300"/>
                </a:solidFill>
                <a:latin typeface="Calibri"/>
                <a:cs typeface="Calibri"/>
              </a:rPr>
              <a:t>the other thing.</a:t>
            </a:r>
            <a:endParaRPr sz="3600" dirty="0">
              <a:latin typeface="Calibri"/>
              <a:cs typeface="Calibri"/>
            </a:endParaRPr>
          </a:p>
        </p:txBody>
      </p:sp>
      <p:pic>
        <p:nvPicPr>
          <p:cNvPr id="36"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044473"/>
            <a:ext cx="2209800" cy="1561275"/>
          </a:xfrm>
          <a:prstGeom prst="rect">
            <a:avLst/>
          </a:prstGeom>
        </p:spPr>
      </p:pic>
      <p:pic>
        <p:nvPicPr>
          <p:cNvPr id="37"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581400"/>
            <a:ext cx="1802384" cy="2286000"/>
          </a:xfrm>
          <a:prstGeom prst="rect">
            <a:avLst/>
          </a:prstGeom>
        </p:spPr>
      </p:pic>
      <p:sp>
        <p:nvSpPr>
          <p:cNvPr id="3" name="object 3"/>
          <p:cNvSpPr/>
          <p:nvPr/>
        </p:nvSpPr>
        <p:spPr>
          <a:xfrm>
            <a:off x="3885311" y="4242689"/>
            <a:ext cx="839978" cy="582422"/>
          </a:xfrm>
          <a:custGeom>
            <a:avLst/>
            <a:gdLst/>
            <a:ahLst/>
            <a:cxnLst/>
            <a:rect l="l" t="t" r="r" b="b"/>
            <a:pathLst>
              <a:path w="839978" h="582422">
                <a:moveTo>
                  <a:pt x="0" y="0"/>
                </a:moveTo>
                <a:lnTo>
                  <a:pt x="839978" y="0"/>
                </a:lnTo>
                <a:lnTo>
                  <a:pt x="839978" y="232918"/>
                </a:lnTo>
                <a:lnTo>
                  <a:pt x="0" y="232918"/>
                </a:lnTo>
                <a:close/>
                <a:moveTo>
                  <a:pt x="0" y="349504"/>
                </a:moveTo>
                <a:lnTo>
                  <a:pt x="839978" y="349504"/>
                </a:lnTo>
                <a:lnTo>
                  <a:pt x="839978" y="582422"/>
                </a:lnTo>
                <a:lnTo>
                  <a:pt x="0" y="582422"/>
                </a:lnTo>
                <a:close/>
              </a:path>
            </a:pathLst>
          </a:custGeom>
          <a:solidFill>
            <a:srgbClr val="050505"/>
          </a:solidFill>
        </p:spPr>
        <p:txBody>
          <a:bodyPr wrap="square" lIns="0" tIns="0" rIns="0" bIns="0" rtlCol="0">
            <a:noAutofit/>
          </a:bodyPr>
          <a:lstStyle/>
          <a:p>
            <a:endParaRPr/>
          </a:p>
        </p:txBody>
      </p:sp>
      <p:sp>
        <p:nvSpPr>
          <p:cNvPr id="4" name="object 4"/>
          <p:cNvSpPr/>
          <p:nvPr/>
        </p:nvSpPr>
        <p:spPr>
          <a:xfrm>
            <a:off x="3872611" y="4229989"/>
            <a:ext cx="865378" cy="607822"/>
          </a:xfrm>
          <a:custGeom>
            <a:avLst/>
            <a:gdLst/>
            <a:ahLst/>
            <a:cxnLst/>
            <a:rect l="l" t="t" r="r" b="b"/>
            <a:pathLst>
              <a:path w="865378" h="607822">
                <a:moveTo>
                  <a:pt x="12700" y="12700"/>
                </a:moveTo>
                <a:lnTo>
                  <a:pt x="852678" y="12700"/>
                </a:lnTo>
                <a:lnTo>
                  <a:pt x="852678" y="245618"/>
                </a:lnTo>
                <a:lnTo>
                  <a:pt x="12700" y="245618"/>
                </a:lnTo>
                <a:close/>
                <a:moveTo>
                  <a:pt x="12700" y="362204"/>
                </a:moveTo>
                <a:lnTo>
                  <a:pt x="852678" y="362204"/>
                </a:lnTo>
                <a:lnTo>
                  <a:pt x="852678" y="595122"/>
                </a:lnTo>
                <a:lnTo>
                  <a:pt x="12700" y="595122"/>
                </a:lnTo>
                <a:close/>
              </a:path>
            </a:pathLst>
          </a:custGeom>
          <a:ln w="25400">
            <a:solidFill>
              <a:srgbClr val="385D8A"/>
            </a:solidFill>
          </a:ln>
        </p:spPr>
        <p:txBody>
          <a:bodyPr wrap="square" lIns="0" tIns="0" rIns="0" bIns="0" rtlCol="0">
            <a:noAutofit/>
          </a:bodyPr>
          <a:lstStyle/>
          <a:p>
            <a:endParaRPr/>
          </a:p>
        </p:txBody>
      </p:sp>
    </p:spTree>
    <p:extLst>
      <p:ext uri="{BB962C8B-B14F-4D97-AF65-F5344CB8AC3E}">
        <p14:creationId xmlns:p14="http://schemas.microsoft.com/office/powerpoint/2010/main" val="187630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pic>
        <p:nvPicPr>
          <p:cNvPr id="39"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12" y="231648"/>
            <a:ext cx="6131052" cy="979932"/>
          </a:xfrm>
          <a:prstGeom prst="rect">
            <a:avLst/>
          </a:prstGeom>
        </p:spPr>
      </p:pic>
      <p:pic>
        <p:nvPicPr>
          <p:cNvPr id="40"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12" y="963168"/>
            <a:ext cx="4073652" cy="979932"/>
          </a:xfrm>
          <a:prstGeom prst="rect">
            <a:avLst/>
          </a:prstGeom>
        </p:spPr>
      </p:pic>
      <p:sp>
        <p:nvSpPr>
          <p:cNvPr id="2" name="text 1"/>
          <p:cNvSpPr txBox="1"/>
          <p:nvPr/>
        </p:nvSpPr>
        <p:spPr>
          <a:xfrm>
            <a:off x="1006144" y="539521"/>
            <a:ext cx="5334837" cy="1341349"/>
          </a:xfrm>
          <a:prstGeom prst="rect">
            <a:avLst/>
          </a:prstGeom>
        </p:spPr>
        <p:txBody>
          <a:bodyPr vert="horz" wrap="none" lIns="0" tIns="0" rIns="0" bIns="0" rtlCol="0">
            <a:spAutoFit/>
          </a:bodyPr>
          <a:lstStyle/>
          <a:p>
            <a:pPr marL="0">
              <a:lnSpc>
                <a:spcPct val="100000"/>
              </a:lnSpc>
            </a:pPr>
            <a:r>
              <a:rPr sz="4800" spc="10" dirty="0">
                <a:solidFill>
                  <a:srgbClr val="C00000"/>
                </a:solidFill>
                <a:latin typeface="Calibri"/>
                <a:cs typeface="Calibri"/>
              </a:rPr>
              <a:t>Some Examples from</a:t>
            </a:r>
            <a:endParaRPr sz="4800">
              <a:latin typeface="Calibri"/>
              <a:cs typeface="Calibri"/>
            </a:endParaRPr>
          </a:p>
          <a:p>
            <a:pPr marL="0">
              <a:lnSpc>
                <a:spcPct val="100000"/>
              </a:lnSpc>
            </a:pPr>
            <a:r>
              <a:rPr sz="4800" spc="10" dirty="0">
                <a:solidFill>
                  <a:srgbClr val="C00000"/>
                </a:solidFill>
                <a:latin typeface="Calibri"/>
                <a:cs typeface="Calibri"/>
              </a:rPr>
              <a:t>Shakespeare:</a:t>
            </a:r>
            <a:endParaRPr sz="4800">
              <a:latin typeface="Calibri"/>
              <a:cs typeface="Calibri"/>
            </a:endParaRPr>
          </a:p>
        </p:txBody>
      </p:sp>
      <p:pic>
        <p:nvPicPr>
          <p:cNvPr id="41"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080" y="2459736"/>
            <a:ext cx="1421891" cy="582167"/>
          </a:xfrm>
          <a:prstGeom prst="rect">
            <a:avLst/>
          </a:prstGeom>
        </p:spPr>
      </p:pic>
      <p:pic>
        <p:nvPicPr>
          <p:cNvPr id="42" nam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1712" y="2459736"/>
            <a:ext cx="1405128" cy="582167"/>
          </a:xfrm>
          <a:prstGeom prst="rect">
            <a:avLst/>
          </a:prstGeom>
        </p:spPr>
      </p:pic>
      <p:pic>
        <p:nvPicPr>
          <p:cNvPr id="43" nam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468" y="2886456"/>
            <a:ext cx="1207008" cy="582168"/>
          </a:xfrm>
          <a:prstGeom prst="rect">
            <a:avLst/>
          </a:prstGeom>
        </p:spPr>
      </p:pic>
      <p:pic>
        <p:nvPicPr>
          <p:cNvPr id="44" name="Ima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9120" y="2886456"/>
            <a:ext cx="1109472" cy="582168"/>
          </a:xfrm>
          <a:prstGeom prst="rect">
            <a:avLst/>
          </a:prstGeom>
        </p:spPr>
      </p:pic>
      <p:pic>
        <p:nvPicPr>
          <p:cNvPr id="45" name="Imag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236" y="2886456"/>
            <a:ext cx="1702307" cy="582168"/>
          </a:xfrm>
          <a:prstGeom prst="rect">
            <a:avLst/>
          </a:prstGeom>
        </p:spPr>
      </p:pic>
      <p:pic>
        <p:nvPicPr>
          <p:cNvPr id="46" name="Imag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06168" y="3313176"/>
            <a:ext cx="1717548" cy="582168"/>
          </a:xfrm>
          <a:prstGeom prst="rect">
            <a:avLst/>
          </a:prstGeom>
        </p:spPr>
      </p:pic>
      <p:pic>
        <p:nvPicPr>
          <p:cNvPr id="47" name="Imag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9367" y="4593336"/>
            <a:ext cx="1107947" cy="582168"/>
          </a:xfrm>
          <a:prstGeom prst="rect">
            <a:avLst/>
          </a:prstGeom>
        </p:spPr>
      </p:pic>
      <p:pic>
        <p:nvPicPr>
          <p:cNvPr id="48" name="Imag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61260" y="4593336"/>
            <a:ext cx="1089660" cy="582168"/>
          </a:xfrm>
          <a:prstGeom prst="rect">
            <a:avLst/>
          </a:prstGeom>
        </p:spPr>
      </p:pic>
      <p:pic>
        <p:nvPicPr>
          <p:cNvPr id="49" name="Imag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74492" y="4593336"/>
            <a:ext cx="1126236" cy="582168"/>
          </a:xfrm>
          <a:prstGeom prst="rect">
            <a:avLst/>
          </a:prstGeom>
        </p:spPr>
      </p:pic>
      <p:pic>
        <p:nvPicPr>
          <p:cNvPr id="50" name="Image"/>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24300" y="4593336"/>
            <a:ext cx="885444" cy="582168"/>
          </a:xfrm>
          <a:prstGeom prst="rect">
            <a:avLst/>
          </a:prstGeom>
        </p:spPr>
      </p:pic>
      <p:pic>
        <p:nvPicPr>
          <p:cNvPr id="51" name="Imag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39412" y="4593336"/>
            <a:ext cx="890016" cy="582168"/>
          </a:xfrm>
          <a:prstGeom prst="rect">
            <a:avLst/>
          </a:prstGeom>
        </p:spPr>
      </p:pic>
      <p:pic>
        <p:nvPicPr>
          <p:cNvPr id="52" name="Image"/>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53000" y="4593336"/>
            <a:ext cx="1225296" cy="582168"/>
          </a:xfrm>
          <a:prstGeom prst="rect">
            <a:avLst/>
          </a:prstGeom>
        </p:spPr>
      </p:pic>
      <p:sp>
        <p:nvSpPr>
          <p:cNvPr id="3" name="text 1"/>
          <p:cNvSpPr txBox="1"/>
          <p:nvPr/>
        </p:nvSpPr>
        <p:spPr>
          <a:xfrm>
            <a:off x="1082344" y="2600403"/>
            <a:ext cx="5680760" cy="1676824"/>
          </a:xfrm>
          <a:prstGeom prst="rect">
            <a:avLst/>
          </a:prstGeom>
        </p:spPr>
        <p:txBody>
          <a:bodyPr vert="horz" wrap="none" lIns="0" tIns="0" rIns="0" bIns="0" rtlCol="0">
            <a:spAutoFit/>
          </a:bodyPr>
          <a:lstStyle/>
          <a:p>
            <a:pPr marL="0">
              <a:lnSpc>
                <a:spcPct val="100000"/>
              </a:lnSpc>
            </a:pPr>
            <a:r>
              <a:rPr sz="2800" spc="10" dirty="0">
                <a:solidFill>
                  <a:srgbClr val="663300"/>
                </a:solidFill>
                <a:latin typeface="Arial"/>
                <a:cs typeface="Arial"/>
              </a:rPr>
              <a:t>“</a:t>
            </a:r>
            <a:r>
              <a:rPr sz="2800" b="1" spc="10" dirty="0">
                <a:solidFill>
                  <a:srgbClr val="663300"/>
                </a:solidFill>
                <a:latin typeface="Arial"/>
                <a:cs typeface="Arial"/>
              </a:rPr>
              <a:t>All the world’s  a stage,</a:t>
            </a:r>
            <a:endParaRPr sz="2800">
              <a:latin typeface="Arial"/>
              <a:cs typeface="Arial"/>
            </a:endParaRPr>
          </a:p>
          <a:p>
            <a:pPr marL="0">
              <a:lnSpc>
                <a:spcPct val="100000"/>
              </a:lnSpc>
            </a:pPr>
            <a:r>
              <a:rPr sz="2800" b="1" spc="10" dirty="0">
                <a:solidFill>
                  <a:srgbClr val="663300"/>
                </a:solidFill>
                <a:latin typeface="Arial"/>
                <a:cs typeface="Arial"/>
              </a:rPr>
              <a:t>And   all   the   men   and   women</a:t>
            </a:r>
            <a:endParaRPr sz="2800">
              <a:latin typeface="Arial"/>
              <a:cs typeface="Arial"/>
            </a:endParaRPr>
          </a:p>
          <a:p>
            <a:pPr marL="0">
              <a:lnSpc>
                <a:spcPct val="100000"/>
              </a:lnSpc>
            </a:pPr>
            <a:r>
              <a:rPr sz="2800" b="1" spc="10" dirty="0">
                <a:solidFill>
                  <a:srgbClr val="663300"/>
                </a:solidFill>
                <a:latin typeface="Arial"/>
                <a:cs typeface="Arial"/>
              </a:rPr>
              <a:t>merely players;”</a:t>
            </a:r>
            <a:endParaRPr sz="2800">
              <a:latin typeface="Arial"/>
              <a:cs typeface="Arial"/>
            </a:endParaRPr>
          </a:p>
          <a:p>
            <a:pPr marL="1498041">
              <a:lnSpc>
                <a:spcPct val="100000"/>
              </a:lnSpc>
            </a:pPr>
            <a:r>
              <a:rPr sz="2800" spc="10" dirty="0">
                <a:solidFill>
                  <a:srgbClr val="663300"/>
                </a:solidFill>
                <a:latin typeface="Arial"/>
                <a:cs typeface="Arial"/>
              </a:rPr>
              <a:t>--from </a:t>
            </a:r>
            <a:r>
              <a:rPr sz="2800" i="1" spc="10" dirty="0">
                <a:solidFill>
                  <a:srgbClr val="663300"/>
                </a:solidFill>
                <a:latin typeface="Arial"/>
                <a:cs typeface="Arial"/>
              </a:rPr>
              <a:t>As You Like It</a:t>
            </a:r>
            <a:endParaRPr sz="2800">
              <a:latin typeface="Arial"/>
              <a:cs typeface="Arial"/>
            </a:endParaRPr>
          </a:p>
        </p:txBody>
      </p:sp>
      <p:sp>
        <p:nvSpPr>
          <p:cNvPr id="4" name="text 1"/>
          <p:cNvSpPr txBox="1"/>
          <p:nvPr/>
        </p:nvSpPr>
        <p:spPr>
          <a:xfrm>
            <a:off x="1082344" y="4734363"/>
            <a:ext cx="5475226" cy="823278"/>
          </a:xfrm>
          <a:prstGeom prst="rect">
            <a:avLst/>
          </a:prstGeom>
        </p:spPr>
        <p:txBody>
          <a:bodyPr vert="horz" wrap="none" lIns="0" tIns="0" rIns="0" bIns="0" rtlCol="0">
            <a:spAutoFit/>
          </a:bodyPr>
          <a:lstStyle/>
          <a:p>
            <a:pPr marL="0">
              <a:lnSpc>
                <a:spcPct val="100000"/>
              </a:lnSpc>
            </a:pPr>
            <a:r>
              <a:rPr sz="2110" b="1" spc="10" dirty="0">
                <a:solidFill>
                  <a:srgbClr val="663300"/>
                </a:solidFill>
                <a:latin typeface="Arial"/>
                <a:cs typeface="Arial"/>
              </a:rPr>
              <a:t>“Life is a tale told by an idiot.”</a:t>
            </a:r>
            <a:endParaRPr sz="2100">
              <a:latin typeface="Arial"/>
              <a:cs typeface="Arial"/>
            </a:endParaRPr>
          </a:p>
          <a:p>
            <a:pPr marL="1498041">
              <a:lnSpc>
                <a:spcPct val="100000"/>
              </a:lnSpc>
            </a:pPr>
            <a:r>
              <a:rPr sz="2800" spc="10" dirty="0">
                <a:solidFill>
                  <a:srgbClr val="663300"/>
                </a:solidFill>
                <a:latin typeface="Arial"/>
                <a:cs typeface="Arial"/>
              </a:rPr>
              <a:t>--from </a:t>
            </a:r>
            <a:r>
              <a:rPr sz="2800" i="1" spc="10" dirty="0">
                <a:solidFill>
                  <a:srgbClr val="663300"/>
                </a:solidFill>
                <a:latin typeface="Arial"/>
                <a:cs typeface="Arial"/>
              </a:rPr>
              <a:t>Macbeth</a:t>
            </a:r>
            <a:endParaRPr sz="2800">
              <a:latin typeface="Arial"/>
              <a:cs typeface="Arial"/>
            </a:endParaRPr>
          </a:p>
        </p:txBody>
      </p:sp>
    </p:spTree>
    <p:extLst>
      <p:ext uri="{BB962C8B-B14F-4D97-AF65-F5344CB8AC3E}">
        <p14:creationId xmlns:p14="http://schemas.microsoft.com/office/powerpoint/2010/main" val="126774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2" name="text 1"/>
          <p:cNvSpPr txBox="1"/>
          <p:nvPr/>
        </p:nvSpPr>
        <p:spPr>
          <a:xfrm>
            <a:off x="633298" y="1066800"/>
            <a:ext cx="7572604" cy="1554708"/>
          </a:xfrm>
          <a:prstGeom prst="rect">
            <a:avLst/>
          </a:prstGeom>
        </p:spPr>
        <p:txBody>
          <a:bodyPr vert="horz" wrap="none" lIns="0" tIns="0" rIns="0" bIns="0" rtlCol="0">
            <a:spAutoFit/>
          </a:bodyPr>
          <a:lstStyle/>
          <a:p>
            <a:pPr marL="0">
              <a:lnSpc>
                <a:spcPct val="100000"/>
              </a:lnSpc>
            </a:pPr>
            <a:r>
              <a:rPr sz="3480" b="1" spc="10" dirty="0">
                <a:solidFill>
                  <a:srgbClr val="663300"/>
                </a:solidFill>
                <a:latin typeface="Arial"/>
                <a:cs typeface="Arial"/>
              </a:rPr>
              <a:t>Personification </a:t>
            </a:r>
            <a:r>
              <a:rPr sz="3480" spc="10" dirty="0">
                <a:solidFill>
                  <a:srgbClr val="663300"/>
                </a:solidFill>
                <a:latin typeface="Calibri"/>
                <a:cs typeface="Calibri"/>
              </a:rPr>
              <a:t>gives objects or animals</a:t>
            </a:r>
            <a:endParaRPr sz="3400" dirty="0">
              <a:latin typeface="Calibri"/>
              <a:cs typeface="Calibri"/>
            </a:endParaRPr>
          </a:p>
          <a:p>
            <a:pPr marL="0">
              <a:lnSpc>
                <a:spcPct val="100000"/>
              </a:lnSpc>
            </a:pPr>
            <a:r>
              <a:rPr sz="3600" spc="10" dirty="0">
                <a:solidFill>
                  <a:srgbClr val="663300"/>
                </a:solidFill>
                <a:latin typeface="Calibri"/>
                <a:cs typeface="Calibri"/>
              </a:rPr>
              <a:t>human traits, behaviors, or emotions, or</a:t>
            </a:r>
            <a:endParaRPr sz="3600" dirty="0">
              <a:latin typeface="Calibri"/>
              <a:cs typeface="Calibri"/>
            </a:endParaRPr>
          </a:p>
          <a:p>
            <a:pPr marL="0">
              <a:lnSpc>
                <a:spcPct val="100000"/>
              </a:lnSpc>
            </a:pPr>
            <a:r>
              <a:rPr sz="3600" spc="10" dirty="0">
                <a:solidFill>
                  <a:srgbClr val="663300"/>
                </a:solidFill>
                <a:latin typeface="Calibri"/>
                <a:cs typeface="Calibri"/>
              </a:rPr>
              <a:t>otherwise portrays them as human. </a:t>
            </a:r>
            <a:endParaRPr sz="3600" dirty="0">
              <a:latin typeface="Calibri"/>
              <a:cs typeface="Calibri"/>
            </a:endParaRPr>
          </a:p>
        </p:txBody>
      </p:sp>
      <p:pic>
        <p:nvPicPr>
          <p:cNvPr id="57"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276" y="3046476"/>
            <a:ext cx="5946648" cy="2563368"/>
          </a:xfrm>
          <a:prstGeom prst="rect">
            <a:avLst/>
          </a:prstGeom>
        </p:spPr>
      </p:pic>
    </p:spTree>
    <p:extLst>
      <p:ext uri="{BB962C8B-B14F-4D97-AF65-F5344CB8AC3E}">
        <p14:creationId xmlns:p14="http://schemas.microsoft.com/office/powerpoint/2010/main" val="1921953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2" name="text 1"/>
          <p:cNvSpPr txBox="1"/>
          <p:nvPr/>
        </p:nvSpPr>
        <p:spPr>
          <a:xfrm>
            <a:off x="584128" y="1828800"/>
            <a:ext cx="6703438" cy="4025717"/>
          </a:xfrm>
          <a:prstGeom prst="rect">
            <a:avLst/>
          </a:prstGeom>
        </p:spPr>
        <p:txBody>
          <a:bodyPr vert="horz" wrap="none" lIns="0" tIns="0" rIns="0" bIns="0" rtlCol="0">
            <a:spAutoFit/>
          </a:bodyPr>
          <a:lstStyle/>
          <a:p>
            <a:pPr marL="0">
              <a:lnSpc>
                <a:spcPct val="100000"/>
              </a:lnSpc>
            </a:pPr>
            <a:r>
              <a:rPr sz="4400" spc="10" dirty="0">
                <a:solidFill>
                  <a:srgbClr val="663300"/>
                </a:solidFill>
                <a:latin typeface="Arial"/>
                <a:cs typeface="Arial"/>
              </a:rPr>
              <a:t>•</a:t>
            </a:r>
            <a:r>
              <a:rPr sz="4400" b="1" spc="10" dirty="0">
                <a:solidFill>
                  <a:srgbClr val="663300"/>
                </a:solidFill>
                <a:latin typeface="Arial"/>
                <a:cs typeface="Arial"/>
              </a:rPr>
              <a:t>“</a:t>
            </a:r>
            <a:r>
              <a:rPr sz="4400" b="1" spc="10" dirty="0" smtClean="0">
                <a:solidFill>
                  <a:srgbClr val="663300"/>
                </a:solidFill>
                <a:latin typeface="Arial"/>
                <a:cs typeface="Arial"/>
              </a:rPr>
              <a:t>Father</a:t>
            </a:r>
            <a:r>
              <a:rPr lang="en-US" sz="4400" b="1" spc="10" dirty="0" smtClean="0">
                <a:solidFill>
                  <a:srgbClr val="663300"/>
                </a:solidFill>
                <a:latin typeface="Arial"/>
                <a:cs typeface="Arial"/>
              </a:rPr>
              <a:t> </a:t>
            </a:r>
            <a:r>
              <a:rPr sz="4400" b="1" spc="10" dirty="0" smtClean="0">
                <a:solidFill>
                  <a:srgbClr val="663300"/>
                </a:solidFill>
                <a:latin typeface="Arial"/>
                <a:cs typeface="Arial"/>
              </a:rPr>
              <a:t>Time</a:t>
            </a:r>
            <a:r>
              <a:rPr sz="4400" b="1" spc="10" dirty="0">
                <a:solidFill>
                  <a:srgbClr val="663300"/>
                </a:solidFill>
                <a:latin typeface="Arial"/>
                <a:cs typeface="Arial"/>
              </a:rPr>
              <a:t>”</a:t>
            </a:r>
            <a:endParaRPr sz="4400" dirty="0">
              <a:latin typeface="Arial"/>
              <a:cs typeface="Arial"/>
            </a:endParaRPr>
          </a:p>
          <a:p>
            <a:pPr marL="0">
              <a:lnSpc>
                <a:spcPct val="100000"/>
              </a:lnSpc>
            </a:pPr>
            <a:r>
              <a:rPr sz="4400" spc="10" dirty="0">
                <a:solidFill>
                  <a:srgbClr val="663300"/>
                </a:solidFill>
                <a:latin typeface="Arial"/>
                <a:cs typeface="Arial"/>
              </a:rPr>
              <a:t>•</a:t>
            </a:r>
            <a:r>
              <a:rPr sz="4400" b="1" spc="10" dirty="0">
                <a:solidFill>
                  <a:srgbClr val="663300"/>
                </a:solidFill>
                <a:latin typeface="Arial"/>
                <a:cs typeface="Arial"/>
              </a:rPr>
              <a:t>“</a:t>
            </a:r>
            <a:r>
              <a:rPr sz="4400" b="1" spc="10" dirty="0" smtClean="0">
                <a:solidFill>
                  <a:srgbClr val="663300"/>
                </a:solidFill>
                <a:latin typeface="Arial"/>
                <a:cs typeface="Arial"/>
              </a:rPr>
              <a:t>Mother</a:t>
            </a:r>
            <a:r>
              <a:rPr lang="en-US" sz="4400" b="1" spc="10" dirty="0" smtClean="0">
                <a:solidFill>
                  <a:srgbClr val="663300"/>
                </a:solidFill>
                <a:latin typeface="Arial"/>
                <a:cs typeface="Arial"/>
              </a:rPr>
              <a:t> </a:t>
            </a:r>
            <a:r>
              <a:rPr sz="4400" b="1" spc="10" dirty="0" smtClean="0">
                <a:solidFill>
                  <a:srgbClr val="663300"/>
                </a:solidFill>
                <a:latin typeface="Arial"/>
                <a:cs typeface="Arial"/>
              </a:rPr>
              <a:t>Earth</a:t>
            </a:r>
            <a:r>
              <a:rPr sz="4400" b="1" spc="10" dirty="0">
                <a:solidFill>
                  <a:srgbClr val="663300"/>
                </a:solidFill>
                <a:latin typeface="Arial"/>
                <a:cs typeface="Arial"/>
              </a:rPr>
              <a:t>”</a:t>
            </a:r>
            <a:endParaRPr sz="4400" dirty="0">
              <a:latin typeface="Arial"/>
              <a:cs typeface="Arial"/>
            </a:endParaRPr>
          </a:p>
          <a:p>
            <a:pPr marL="0">
              <a:lnSpc>
                <a:spcPct val="100000"/>
              </a:lnSpc>
            </a:pPr>
            <a:r>
              <a:rPr sz="4400" spc="10" dirty="0">
                <a:solidFill>
                  <a:srgbClr val="663300"/>
                </a:solidFill>
                <a:latin typeface="Arial"/>
                <a:cs typeface="Arial"/>
              </a:rPr>
              <a:t>•</a:t>
            </a:r>
            <a:r>
              <a:rPr sz="4400" b="1" spc="10" dirty="0">
                <a:solidFill>
                  <a:srgbClr val="663300"/>
                </a:solidFill>
                <a:latin typeface="Arial"/>
                <a:cs typeface="Arial"/>
              </a:rPr>
              <a:t>“</a:t>
            </a:r>
            <a:r>
              <a:rPr sz="4400" b="1" spc="10" dirty="0" smtClean="0">
                <a:solidFill>
                  <a:srgbClr val="663300"/>
                </a:solidFill>
                <a:latin typeface="Arial"/>
                <a:cs typeface="Arial"/>
              </a:rPr>
              <a:t>Cruel</a:t>
            </a:r>
            <a:r>
              <a:rPr lang="en-US" sz="4400" b="1" spc="10" dirty="0" smtClean="0">
                <a:solidFill>
                  <a:srgbClr val="663300"/>
                </a:solidFill>
                <a:latin typeface="Arial"/>
                <a:cs typeface="Arial"/>
              </a:rPr>
              <a:t> </a:t>
            </a:r>
            <a:r>
              <a:rPr sz="4400" b="1" spc="10" dirty="0" smtClean="0">
                <a:solidFill>
                  <a:srgbClr val="663300"/>
                </a:solidFill>
                <a:latin typeface="Arial"/>
                <a:cs typeface="Arial"/>
              </a:rPr>
              <a:t>Fate</a:t>
            </a:r>
            <a:r>
              <a:rPr sz="4400" b="1" spc="10" dirty="0">
                <a:solidFill>
                  <a:srgbClr val="663300"/>
                </a:solidFill>
                <a:latin typeface="Arial"/>
                <a:cs typeface="Arial"/>
              </a:rPr>
              <a:t>”</a:t>
            </a:r>
            <a:endParaRPr sz="4400" dirty="0">
              <a:latin typeface="Arial"/>
              <a:cs typeface="Arial"/>
            </a:endParaRPr>
          </a:p>
          <a:p>
            <a:pPr marL="0">
              <a:lnSpc>
                <a:spcPct val="100000"/>
              </a:lnSpc>
            </a:pPr>
            <a:r>
              <a:rPr sz="4400" spc="10" dirty="0">
                <a:solidFill>
                  <a:srgbClr val="663300"/>
                </a:solidFill>
                <a:latin typeface="Arial"/>
                <a:cs typeface="Arial"/>
              </a:rPr>
              <a:t>•</a:t>
            </a:r>
            <a:r>
              <a:rPr sz="4400" b="1" spc="10" dirty="0">
                <a:solidFill>
                  <a:srgbClr val="663300"/>
                </a:solidFill>
                <a:latin typeface="Arial"/>
                <a:cs typeface="Arial"/>
              </a:rPr>
              <a:t>“</a:t>
            </a:r>
            <a:r>
              <a:rPr sz="4400" b="1" spc="10" dirty="0" smtClean="0">
                <a:solidFill>
                  <a:srgbClr val="663300"/>
                </a:solidFill>
                <a:latin typeface="Arial"/>
                <a:cs typeface="Arial"/>
              </a:rPr>
              <a:t>Lady</a:t>
            </a:r>
            <a:r>
              <a:rPr lang="en-US" sz="4400" b="1" spc="10" dirty="0" smtClean="0">
                <a:solidFill>
                  <a:srgbClr val="663300"/>
                </a:solidFill>
                <a:latin typeface="Arial"/>
                <a:cs typeface="Arial"/>
              </a:rPr>
              <a:t> </a:t>
            </a:r>
            <a:r>
              <a:rPr sz="4400" b="1" spc="10" dirty="0" smtClean="0">
                <a:solidFill>
                  <a:srgbClr val="663300"/>
                </a:solidFill>
                <a:latin typeface="Arial"/>
                <a:cs typeface="Arial"/>
              </a:rPr>
              <a:t>Luck</a:t>
            </a:r>
            <a:r>
              <a:rPr sz="4400" b="1" spc="10" dirty="0">
                <a:solidFill>
                  <a:srgbClr val="663300"/>
                </a:solidFill>
                <a:latin typeface="Arial"/>
                <a:cs typeface="Arial"/>
              </a:rPr>
              <a:t>”</a:t>
            </a:r>
            <a:endParaRPr sz="4400" dirty="0">
              <a:latin typeface="Arial"/>
              <a:cs typeface="Arial"/>
            </a:endParaRPr>
          </a:p>
          <a:p>
            <a:pPr marL="0">
              <a:lnSpc>
                <a:spcPct val="100000"/>
              </a:lnSpc>
            </a:pPr>
            <a:r>
              <a:rPr sz="4160" spc="10" dirty="0">
                <a:solidFill>
                  <a:srgbClr val="663300"/>
                </a:solidFill>
                <a:latin typeface="Arial"/>
                <a:cs typeface="Arial"/>
              </a:rPr>
              <a:t>•</a:t>
            </a:r>
            <a:r>
              <a:rPr sz="4160" b="1" spc="10" dirty="0">
                <a:solidFill>
                  <a:srgbClr val="663300"/>
                </a:solidFill>
                <a:latin typeface="Arial"/>
                <a:cs typeface="Arial"/>
              </a:rPr>
              <a:t>“The long arm of the law”</a:t>
            </a:r>
            <a:endParaRPr sz="4100" dirty="0">
              <a:latin typeface="Arial"/>
              <a:cs typeface="Arial"/>
            </a:endParaRPr>
          </a:p>
          <a:p>
            <a:pPr marL="0">
              <a:lnSpc>
                <a:spcPct val="100000"/>
              </a:lnSpc>
            </a:pPr>
            <a:r>
              <a:rPr sz="4400" spc="10" dirty="0">
                <a:solidFill>
                  <a:srgbClr val="663300"/>
                </a:solidFill>
                <a:latin typeface="Arial"/>
                <a:cs typeface="Arial"/>
              </a:rPr>
              <a:t>•</a:t>
            </a:r>
            <a:r>
              <a:rPr sz="4400" b="1" spc="10" dirty="0">
                <a:solidFill>
                  <a:srgbClr val="663300"/>
                </a:solidFill>
                <a:latin typeface="Arial"/>
                <a:cs typeface="Arial"/>
              </a:rPr>
              <a:t>“The whisperingwind”</a:t>
            </a:r>
            <a:endParaRPr sz="4400" dirty="0">
              <a:latin typeface="Arial"/>
              <a:cs typeface="Arial"/>
            </a:endParaRPr>
          </a:p>
        </p:txBody>
      </p:sp>
      <p:sp>
        <p:nvSpPr>
          <p:cNvPr id="3" name="text 1"/>
          <p:cNvSpPr txBox="1"/>
          <p:nvPr/>
        </p:nvSpPr>
        <p:spPr>
          <a:xfrm>
            <a:off x="777240" y="762000"/>
            <a:ext cx="7237109" cy="738664"/>
          </a:xfrm>
          <a:prstGeom prst="rect">
            <a:avLst/>
          </a:prstGeom>
        </p:spPr>
        <p:txBody>
          <a:bodyPr vert="horz" wrap="none" lIns="0" tIns="0" rIns="0" bIns="0" rtlCol="0">
            <a:spAutoFit/>
          </a:bodyPr>
          <a:lstStyle/>
          <a:p>
            <a:pPr marL="0">
              <a:lnSpc>
                <a:spcPct val="100000"/>
              </a:lnSpc>
            </a:pPr>
            <a:r>
              <a:rPr sz="4800" b="1" spc="10" dirty="0">
                <a:solidFill>
                  <a:srgbClr val="C00000"/>
                </a:solidFill>
                <a:latin typeface="Calibri"/>
                <a:cs typeface="Calibri"/>
              </a:rPr>
              <a:t>Examples of Personification</a:t>
            </a:r>
            <a:r>
              <a:rPr sz="4800" spc="10" dirty="0">
                <a:solidFill>
                  <a:srgbClr val="C00000"/>
                </a:solidFill>
                <a:latin typeface="Calibri"/>
                <a:cs typeface="Calibri"/>
              </a:rPr>
              <a:t>:</a:t>
            </a:r>
            <a:endParaRPr sz="4800" dirty="0">
              <a:latin typeface="Calibri"/>
              <a:cs typeface="Calibri"/>
            </a:endParaRPr>
          </a:p>
        </p:txBody>
      </p:sp>
    </p:spTree>
    <p:extLst>
      <p:ext uri="{BB962C8B-B14F-4D97-AF65-F5344CB8AC3E}">
        <p14:creationId xmlns:p14="http://schemas.microsoft.com/office/powerpoint/2010/main" val="134221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2" name="text 1"/>
          <p:cNvSpPr txBox="1"/>
          <p:nvPr/>
        </p:nvSpPr>
        <p:spPr>
          <a:xfrm>
            <a:off x="449732" y="1143000"/>
            <a:ext cx="8465668" cy="1661993"/>
          </a:xfrm>
          <a:prstGeom prst="rect">
            <a:avLst/>
          </a:prstGeom>
        </p:spPr>
        <p:txBody>
          <a:bodyPr vert="horz" wrap="square" lIns="0" tIns="0" rIns="0" bIns="0" rtlCol="0">
            <a:spAutoFit/>
          </a:bodyPr>
          <a:lstStyle/>
          <a:p>
            <a:pPr marL="0">
              <a:lnSpc>
                <a:spcPct val="100000"/>
              </a:lnSpc>
            </a:pPr>
            <a:r>
              <a:rPr sz="3600" b="1" spc="10" dirty="0">
                <a:solidFill>
                  <a:srgbClr val="663300"/>
                </a:solidFill>
                <a:latin typeface="Arial"/>
                <a:cs typeface="Arial"/>
              </a:rPr>
              <a:t>Symbols </a:t>
            </a:r>
            <a:r>
              <a:rPr sz="3600" spc="10" dirty="0">
                <a:solidFill>
                  <a:srgbClr val="663300"/>
                </a:solidFill>
                <a:latin typeface="Calibri"/>
                <a:cs typeface="Calibri"/>
              </a:rPr>
              <a:t>are literal</a:t>
            </a:r>
            <a:endParaRPr sz="3600" dirty="0">
              <a:latin typeface="Calibri"/>
              <a:cs typeface="Calibri"/>
            </a:endParaRPr>
          </a:p>
          <a:p>
            <a:pPr marL="0">
              <a:lnSpc>
                <a:spcPct val="100000"/>
              </a:lnSpc>
            </a:pPr>
            <a:r>
              <a:rPr sz="3600" spc="10" dirty="0">
                <a:solidFill>
                  <a:srgbClr val="663300"/>
                </a:solidFill>
                <a:latin typeface="Calibri"/>
                <a:cs typeface="Calibri"/>
              </a:rPr>
              <a:t>(present, tangible, material) </a:t>
            </a:r>
            <a:r>
              <a:rPr sz="3600" spc="10" dirty="0" smtClean="0">
                <a:solidFill>
                  <a:srgbClr val="663300"/>
                </a:solidFill>
                <a:latin typeface="Calibri"/>
                <a:cs typeface="Calibri"/>
              </a:rPr>
              <a:t>objects</a:t>
            </a:r>
            <a:r>
              <a:rPr lang="en-US" sz="3600" dirty="0">
                <a:latin typeface="Calibri"/>
                <a:cs typeface="Calibri"/>
              </a:rPr>
              <a:t> </a:t>
            </a:r>
            <a:r>
              <a:rPr sz="3600" spc="10" dirty="0" smtClean="0">
                <a:solidFill>
                  <a:srgbClr val="663300"/>
                </a:solidFill>
                <a:latin typeface="Calibri"/>
                <a:cs typeface="Calibri"/>
              </a:rPr>
              <a:t>which </a:t>
            </a:r>
            <a:r>
              <a:rPr sz="3600" spc="10" dirty="0">
                <a:solidFill>
                  <a:srgbClr val="663300"/>
                </a:solidFill>
                <a:latin typeface="Calibri"/>
                <a:cs typeface="Calibri"/>
              </a:rPr>
              <a:t>carry figurative meanings.</a:t>
            </a:r>
            <a:endParaRPr sz="3600" dirty="0">
              <a:latin typeface="Calibri"/>
              <a:cs typeface="Calibri"/>
            </a:endParaRPr>
          </a:p>
        </p:txBody>
      </p:sp>
      <p:pic>
        <p:nvPicPr>
          <p:cNvPr id="6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3429000"/>
            <a:ext cx="1676400" cy="2286000"/>
          </a:xfrm>
          <a:prstGeom prst="rect">
            <a:avLst/>
          </a:prstGeom>
        </p:spPr>
      </p:pic>
      <p:pic>
        <p:nvPicPr>
          <p:cNvPr id="69"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212" y="3548743"/>
            <a:ext cx="1905000" cy="1981200"/>
          </a:xfrm>
          <a:prstGeom prst="rect">
            <a:avLst/>
          </a:prstGeom>
        </p:spPr>
      </p:pic>
      <p:pic>
        <p:nvPicPr>
          <p:cNvPr id="70" nam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3407229"/>
            <a:ext cx="1676400" cy="2090058"/>
          </a:xfrm>
          <a:prstGeom prst="rect">
            <a:avLst/>
          </a:prstGeom>
        </p:spPr>
      </p:pic>
    </p:spTree>
    <p:extLst>
      <p:ext uri="{BB962C8B-B14F-4D97-AF65-F5344CB8AC3E}">
        <p14:creationId xmlns:p14="http://schemas.microsoft.com/office/powerpoint/2010/main" val="3992507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2" name="text 1"/>
          <p:cNvSpPr txBox="1"/>
          <p:nvPr/>
        </p:nvSpPr>
        <p:spPr>
          <a:xfrm>
            <a:off x="472440" y="1543671"/>
            <a:ext cx="7057342" cy="452388"/>
          </a:xfrm>
          <a:prstGeom prst="rect">
            <a:avLst/>
          </a:prstGeom>
        </p:spPr>
        <p:txBody>
          <a:bodyPr vert="horz" wrap="none" lIns="0" tIns="0" rIns="0" bIns="0" rtlCol="0">
            <a:spAutoFit/>
          </a:bodyPr>
          <a:lstStyle/>
          <a:p>
            <a:pPr marL="0">
              <a:lnSpc>
                <a:spcPct val="100000"/>
              </a:lnSpc>
            </a:pPr>
            <a:r>
              <a:rPr sz="3020" spc="10" dirty="0">
                <a:solidFill>
                  <a:srgbClr val="663300"/>
                </a:solidFill>
                <a:latin typeface="Arial"/>
                <a:cs typeface="Arial"/>
              </a:rPr>
              <a:t>•</a:t>
            </a:r>
            <a:r>
              <a:rPr sz="3020" b="1" spc="10" dirty="0">
                <a:solidFill>
                  <a:srgbClr val="663300"/>
                </a:solidFill>
                <a:latin typeface="Arial"/>
                <a:cs typeface="Arial"/>
              </a:rPr>
              <a:t>The American Flag </a:t>
            </a:r>
            <a:r>
              <a:rPr sz="3020" spc="10" dirty="0">
                <a:solidFill>
                  <a:srgbClr val="663300"/>
                </a:solidFill>
                <a:latin typeface="Calibri"/>
                <a:cs typeface="Calibri"/>
              </a:rPr>
              <a:t>(which symbolizes the</a:t>
            </a:r>
            <a:endParaRPr sz="3000" dirty="0">
              <a:latin typeface="Calibri"/>
              <a:cs typeface="Calibri"/>
            </a:endParaRPr>
          </a:p>
        </p:txBody>
      </p:sp>
      <p:sp>
        <p:nvSpPr>
          <p:cNvPr id="3" name="text 1"/>
          <p:cNvSpPr txBox="1"/>
          <p:nvPr/>
        </p:nvSpPr>
        <p:spPr>
          <a:xfrm>
            <a:off x="472440" y="2076602"/>
            <a:ext cx="7452692" cy="895071"/>
          </a:xfrm>
          <a:prstGeom prst="rect">
            <a:avLst/>
          </a:prstGeom>
        </p:spPr>
        <p:txBody>
          <a:bodyPr vert="horz" wrap="none" lIns="0" tIns="0" rIns="0" bIns="0" rtlCol="0">
            <a:spAutoFit/>
          </a:bodyPr>
          <a:lstStyle/>
          <a:p>
            <a:pPr marL="0">
              <a:lnSpc>
                <a:spcPct val="100000"/>
              </a:lnSpc>
            </a:pPr>
            <a:r>
              <a:rPr sz="3200" spc="10" dirty="0">
                <a:solidFill>
                  <a:srgbClr val="663300"/>
                </a:solidFill>
                <a:latin typeface="Calibri"/>
                <a:cs typeface="Calibri"/>
              </a:rPr>
              <a:t>United States)</a:t>
            </a:r>
            <a:endParaRPr sz="3200" dirty="0">
              <a:latin typeface="Calibri"/>
              <a:cs typeface="Calibri"/>
            </a:endParaRPr>
          </a:p>
          <a:p>
            <a:pPr marL="0">
              <a:lnSpc>
                <a:spcPct val="100000"/>
              </a:lnSpc>
            </a:pPr>
            <a:r>
              <a:rPr sz="3020" spc="10" dirty="0">
                <a:solidFill>
                  <a:srgbClr val="663300"/>
                </a:solidFill>
                <a:latin typeface="Arial"/>
                <a:cs typeface="Arial"/>
              </a:rPr>
              <a:t>•</a:t>
            </a:r>
            <a:r>
              <a:rPr sz="3020" b="1" spc="10" dirty="0">
                <a:solidFill>
                  <a:srgbClr val="663300"/>
                </a:solidFill>
                <a:latin typeface="Arial"/>
                <a:cs typeface="Arial"/>
              </a:rPr>
              <a:t>Corporate Logos </a:t>
            </a:r>
            <a:r>
              <a:rPr sz="3020" spc="10" dirty="0">
                <a:solidFill>
                  <a:srgbClr val="663300"/>
                </a:solidFill>
                <a:latin typeface="Calibri"/>
                <a:cs typeface="Calibri"/>
              </a:rPr>
              <a:t>such as the swoosh (which</a:t>
            </a:r>
            <a:endParaRPr sz="3000" dirty="0">
              <a:latin typeface="Calibri"/>
              <a:cs typeface="Calibri"/>
            </a:endParaRPr>
          </a:p>
        </p:txBody>
      </p:sp>
      <p:sp>
        <p:nvSpPr>
          <p:cNvPr id="4" name="text 1"/>
          <p:cNvSpPr txBox="1"/>
          <p:nvPr/>
        </p:nvSpPr>
        <p:spPr>
          <a:xfrm>
            <a:off x="472440" y="3052445"/>
            <a:ext cx="7401696" cy="894588"/>
          </a:xfrm>
          <a:prstGeom prst="rect">
            <a:avLst/>
          </a:prstGeom>
        </p:spPr>
        <p:txBody>
          <a:bodyPr vert="horz" wrap="none" lIns="0" tIns="0" rIns="0" bIns="0" rtlCol="0">
            <a:spAutoFit/>
          </a:bodyPr>
          <a:lstStyle/>
          <a:p>
            <a:pPr marL="0">
              <a:lnSpc>
                <a:spcPct val="100000"/>
              </a:lnSpc>
            </a:pPr>
            <a:r>
              <a:rPr sz="3200" spc="10" dirty="0">
                <a:solidFill>
                  <a:srgbClr val="663300"/>
                </a:solidFill>
                <a:latin typeface="Calibri"/>
                <a:cs typeface="Calibri"/>
              </a:rPr>
              <a:t>symbolizes the Nike Corporation)</a:t>
            </a:r>
            <a:endParaRPr sz="3200">
              <a:latin typeface="Calibri"/>
              <a:cs typeface="Calibri"/>
            </a:endParaRPr>
          </a:p>
          <a:p>
            <a:pPr marL="0">
              <a:lnSpc>
                <a:spcPct val="100000"/>
              </a:lnSpc>
            </a:pPr>
            <a:r>
              <a:rPr sz="2960" spc="10" dirty="0">
                <a:solidFill>
                  <a:srgbClr val="663300"/>
                </a:solidFill>
                <a:latin typeface="Arial"/>
                <a:cs typeface="Arial"/>
              </a:rPr>
              <a:t>•</a:t>
            </a:r>
            <a:r>
              <a:rPr sz="2960" b="1" spc="10" dirty="0">
                <a:solidFill>
                  <a:srgbClr val="663300"/>
                </a:solidFill>
                <a:latin typeface="Arial"/>
                <a:cs typeface="Arial"/>
              </a:rPr>
              <a:t>Religious Symbols</a:t>
            </a:r>
            <a:r>
              <a:rPr sz="2960" spc="10" dirty="0">
                <a:solidFill>
                  <a:srgbClr val="663300"/>
                </a:solidFill>
                <a:latin typeface="Calibri"/>
                <a:cs typeface="Calibri"/>
              </a:rPr>
              <a:t>, such as a cross, a star of</a:t>
            </a:r>
            <a:endParaRPr sz="2900">
              <a:latin typeface="Calibri"/>
              <a:cs typeface="Calibri"/>
            </a:endParaRPr>
          </a:p>
        </p:txBody>
      </p:sp>
      <p:sp>
        <p:nvSpPr>
          <p:cNvPr id="5" name="text 1"/>
          <p:cNvSpPr txBox="1"/>
          <p:nvPr/>
        </p:nvSpPr>
        <p:spPr>
          <a:xfrm>
            <a:off x="472440" y="4028186"/>
            <a:ext cx="6547557" cy="1366399"/>
          </a:xfrm>
          <a:prstGeom prst="rect">
            <a:avLst/>
          </a:prstGeom>
        </p:spPr>
        <p:txBody>
          <a:bodyPr vert="horz" wrap="none" lIns="0" tIns="0" rIns="0" bIns="0" rtlCol="0">
            <a:spAutoFit/>
          </a:bodyPr>
          <a:lstStyle/>
          <a:p>
            <a:pPr marL="0">
              <a:lnSpc>
                <a:spcPct val="100000"/>
              </a:lnSpc>
            </a:pPr>
            <a:r>
              <a:rPr sz="3170" spc="10" dirty="0">
                <a:solidFill>
                  <a:srgbClr val="663300"/>
                </a:solidFill>
                <a:latin typeface="Calibri"/>
                <a:cs typeface="Calibri"/>
              </a:rPr>
              <a:t>David, or a crescent moon (symbolizing</a:t>
            </a:r>
            <a:endParaRPr sz="3100" dirty="0">
              <a:latin typeface="Calibri"/>
              <a:cs typeface="Calibri"/>
            </a:endParaRPr>
          </a:p>
          <a:p>
            <a:pPr marL="0">
              <a:lnSpc>
                <a:spcPct val="100000"/>
              </a:lnSpc>
            </a:pPr>
            <a:r>
              <a:rPr sz="3200" spc="10" dirty="0">
                <a:solidFill>
                  <a:srgbClr val="663300"/>
                </a:solidFill>
                <a:latin typeface="Calibri"/>
                <a:cs typeface="Calibri"/>
              </a:rPr>
              <a:t>Christianity, Judaism and Islam)</a:t>
            </a:r>
            <a:endParaRPr sz="3200" dirty="0">
              <a:latin typeface="Calibri"/>
              <a:cs typeface="Calibri"/>
            </a:endParaRPr>
          </a:p>
          <a:p>
            <a:pPr marL="0">
              <a:lnSpc>
                <a:spcPct val="100000"/>
              </a:lnSpc>
            </a:pPr>
            <a:r>
              <a:rPr sz="3200" spc="10" dirty="0">
                <a:solidFill>
                  <a:srgbClr val="663300"/>
                </a:solidFill>
                <a:latin typeface="Arial"/>
                <a:cs typeface="Arial"/>
              </a:rPr>
              <a:t>•</a:t>
            </a:r>
            <a:r>
              <a:rPr sz="3200" b="1" spc="10" dirty="0">
                <a:solidFill>
                  <a:srgbClr val="663300"/>
                </a:solidFill>
                <a:latin typeface="Arial"/>
                <a:cs typeface="Arial"/>
              </a:rPr>
              <a:t>School Mascots</a:t>
            </a:r>
            <a:endParaRPr sz="3200" dirty="0">
              <a:latin typeface="Arial"/>
              <a:cs typeface="Arial"/>
            </a:endParaRPr>
          </a:p>
        </p:txBody>
      </p:sp>
      <p:sp>
        <p:nvSpPr>
          <p:cNvPr id="6" name="text 1"/>
          <p:cNvSpPr txBox="1"/>
          <p:nvPr/>
        </p:nvSpPr>
        <p:spPr>
          <a:xfrm>
            <a:off x="1401247" y="685800"/>
            <a:ext cx="5544082" cy="738664"/>
          </a:xfrm>
          <a:prstGeom prst="rect">
            <a:avLst/>
          </a:prstGeom>
        </p:spPr>
        <p:txBody>
          <a:bodyPr vert="horz" wrap="none" lIns="0" tIns="0" rIns="0" bIns="0" rtlCol="0">
            <a:spAutoFit/>
          </a:bodyPr>
          <a:lstStyle/>
          <a:p>
            <a:pPr marL="0">
              <a:lnSpc>
                <a:spcPct val="100000"/>
              </a:lnSpc>
            </a:pPr>
            <a:r>
              <a:rPr sz="4800" b="1" spc="10" dirty="0">
                <a:solidFill>
                  <a:srgbClr val="C00000"/>
                </a:solidFill>
                <a:latin typeface="Calibri"/>
                <a:cs typeface="Calibri"/>
              </a:rPr>
              <a:t>Examples of Symbols:</a:t>
            </a:r>
            <a:endParaRPr sz="4800" b="1" dirty="0">
              <a:latin typeface="Calibri"/>
              <a:cs typeface="Calibri"/>
            </a:endParaRPr>
          </a:p>
        </p:txBody>
      </p:sp>
    </p:spTree>
    <p:extLst>
      <p:ext uri="{BB962C8B-B14F-4D97-AF65-F5344CB8AC3E}">
        <p14:creationId xmlns:p14="http://schemas.microsoft.com/office/powerpoint/2010/main" val="108879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text 1"/>
          <p:cNvSpPr txBox="1"/>
          <p:nvPr/>
        </p:nvSpPr>
        <p:spPr>
          <a:xfrm>
            <a:off x="1006144" y="660296"/>
            <a:ext cx="65" cy="584775"/>
          </a:xfrm>
          <a:prstGeom prst="rect">
            <a:avLst/>
          </a:prstGeom>
        </p:spPr>
        <p:txBody>
          <a:bodyPr vert="horz" wrap="none" lIns="0" tIns="0" rIns="0" bIns="0" rtlCol="0">
            <a:spAutoFit/>
          </a:bodyPr>
          <a:lstStyle/>
          <a:p>
            <a:pPr marL="0">
              <a:lnSpc>
                <a:spcPct val="100000"/>
              </a:lnSpc>
            </a:pPr>
            <a:endParaRPr sz="3800" dirty="0">
              <a:latin typeface="Consolas"/>
              <a:cs typeface="Consolas"/>
            </a:endParaRPr>
          </a:p>
        </p:txBody>
      </p:sp>
      <p:sp>
        <p:nvSpPr>
          <p:cNvPr id="3" name="text 1"/>
          <p:cNvSpPr txBox="1"/>
          <p:nvPr/>
        </p:nvSpPr>
        <p:spPr>
          <a:xfrm>
            <a:off x="1074724" y="1860589"/>
            <a:ext cx="350737" cy="420115"/>
          </a:xfrm>
          <a:prstGeom prst="rect">
            <a:avLst/>
          </a:prstGeom>
        </p:spPr>
        <p:txBody>
          <a:bodyPr vert="horz" wrap="none" lIns="0" tIns="0" rIns="0" bIns="0" rtlCol="0">
            <a:spAutoFit/>
          </a:bodyPr>
          <a:lstStyle/>
          <a:p>
            <a:pPr marL="0">
              <a:lnSpc>
                <a:spcPct val="100000"/>
              </a:lnSpc>
            </a:pPr>
            <a:r>
              <a:rPr sz="2730" spc="10" dirty="0">
                <a:latin typeface="Wingdings"/>
                <a:cs typeface="Wingdings"/>
              </a:rPr>
              <a:t> </a:t>
            </a:r>
            <a:endParaRPr sz="2800" dirty="0">
              <a:latin typeface="Corbel"/>
              <a:cs typeface="Corbel"/>
            </a:endParaRPr>
          </a:p>
        </p:txBody>
      </p:sp>
      <p:sp>
        <p:nvSpPr>
          <p:cNvPr id="4" name="text 1"/>
          <p:cNvSpPr txBox="1"/>
          <p:nvPr/>
        </p:nvSpPr>
        <p:spPr>
          <a:xfrm>
            <a:off x="1074724" y="2996084"/>
            <a:ext cx="65" cy="415498"/>
          </a:xfrm>
          <a:prstGeom prst="rect">
            <a:avLst/>
          </a:prstGeom>
        </p:spPr>
        <p:txBody>
          <a:bodyPr vert="horz" wrap="none" lIns="0" tIns="0" rIns="0" bIns="0" rtlCol="0">
            <a:spAutoFit/>
          </a:bodyPr>
          <a:lstStyle/>
          <a:p>
            <a:pPr marL="0">
              <a:lnSpc>
                <a:spcPct val="100000"/>
              </a:lnSpc>
            </a:pPr>
            <a:endParaRPr sz="2700" dirty="0">
              <a:latin typeface="Arial"/>
              <a:cs typeface="Arial"/>
            </a:endParaRPr>
          </a:p>
        </p:txBody>
      </p:sp>
      <p:pic>
        <p:nvPicPr>
          <p:cNvPr id="1028" name="Picture 4" descr="https://media4.picsearch.com/is?zj1L4n6AV0MPvGvBPx4JdVqxeIQpQiWdcGZ73BeqYIE&amp;height=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96" y="4038600"/>
            <a:ext cx="2867025" cy="21621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1041702"/>
            <a:ext cx="8077200" cy="3631763"/>
          </a:xfrm>
          <a:prstGeom prst="rect">
            <a:avLst/>
          </a:prstGeom>
        </p:spPr>
        <p:txBody>
          <a:bodyPr wrap="square">
            <a:spAutoFit/>
          </a:bodyPr>
          <a:lstStyle/>
          <a:p>
            <a:pPr>
              <a:lnSpc>
                <a:spcPct val="150000"/>
              </a:lnSpc>
            </a:pPr>
            <a:r>
              <a:rPr lang="en-US" sz="2400" dirty="0"/>
              <a:t>Here are a couple quick examples, beginning with an excerpt from Robert Frost’s famous </a:t>
            </a:r>
            <a:r>
              <a:rPr lang="en-US" sz="2400" i="1" dirty="0"/>
              <a:t>The Road Not </a:t>
            </a:r>
            <a:r>
              <a:rPr lang="en-US" sz="2400" i="1" dirty="0" smtClean="0"/>
              <a:t>Taken:</a:t>
            </a:r>
          </a:p>
          <a:p>
            <a:endParaRPr lang="en-US" i="1" dirty="0" smtClean="0"/>
          </a:p>
          <a:p>
            <a:pPr lvl="4"/>
            <a:r>
              <a:rPr lang="en-US" sz="2800" i="1" dirty="0" smtClean="0">
                <a:solidFill>
                  <a:srgbClr val="FF0000"/>
                </a:solidFill>
              </a:rPr>
              <a:t>Two roads diverged </a:t>
            </a:r>
            <a:r>
              <a:rPr lang="en-US" sz="2800" i="1" dirty="0">
                <a:solidFill>
                  <a:srgbClr val="FF0000"/>
                </a:solidFill>
              </a:rPr>
              <a:t>in a yellow wood,</a:t>
            </a:r>
            <a:br>
              <a:rPr lang="en-US" sz="2800" i="1" dirty="0">
                <a:solidFill>
                  <a:srgbClr val="FF0000"/>
                </a:solidFill>
              </a:rPr>
            </a:br>
            <a:r>
              <a:rPr lang="en-US" sz="2800" i="1" dirty="0">
                <a:solidFill>
                  <a:srgbClr val="FF0000"/>
                </a:solidFill>
              </a:rPr>
              <a:t>And sorry I could not </a:t>
            </a:r>
            <a:r>
              <a:rPr lang="en-US" sz="2800" i="1" dirty="0" smtClean="0">
                <a:solidFill>
                  <a:srgbClr val="FF0000"/>
                </a:solidFill>
              </a:rPr>
              <a:t>travel </a:t>
            </a:r>
            <a:r>
              <a:rPr lang="en-US" sz="2800" i="1" dirty="0">
                <a:solidFill>
                  <a:srgbClr val="FF0000"/>
                </a:solidFill>
              </a:rPr>
              <a:t>both</a:t>
            </a:r>
            <a:br>
              <a:rPr lang="en-US" sz="2800" i="1" dirty="0">
                <a:solidFill>
                  <a:srgbClr val="FF0000"/>
                </a:solidFill>
              </a:rPr>
            </a:br>
            <a:r>
              <a:rPr lang="en-US" sz="2800" i="1" dirty="0">
                <a:solidFill>
                  <a:srgbClr val="FF0000"/>
                </a:solidFill>
              </a:rPr>
              <a:t>And be one traveler, long I stood</a:t>
            </a:r>
            <a:br>
              <a:rPr lang="en-US" sz="2800" i="1" dirty="0">
                <a:solidFill>
                  <a:srgbClr val="FF0000"/>
                </a:solidFill>
              </a:rPr>
            </a:br>
            <a:r>
              <a:rPr lang="en-US" sz="2800" i="1" dirty="0">
                <a:solidFill>
                  <a:srgbClr val="FF0000"/>
                </a:solidFill>
              </a:rPr>
              <a:t>And looked down one as far as I could</a:t>
            </a:r>
            <a:br>
              <a:rPr lang="en-US" sz="2800" i="1" dirty="0">
                <a:solidFill>
                  <a:srgbClr val="FF0000"/>
                </a:solidFill>
              </a:rPr>
            </a:br>
            <a:r>
              <a:rPr lang="en-US" sz="2800" i="1" dirty="0">
                <a:solidFill>
                  <a:srgbClr val="FF0000"/>
                </a:solidFill>
              </a:rPr>
              <a:t>To where it bent in the undergrowth…</a:t>
            </a:r>
            <a:endParaRPr lang="en-US" sz="2800" dirty="0">
              <a:solidFill>
                <a:srgbClr val="FF0000"/>
              </a:solidFill>
            </a:endParaRPr>
          </a:p>
        </p:txBody>
      </p:sp>
    </p:spTree>
    <p:extLst>
      <p:ext uri="{BB962C8B-B14F-4D97-AF65-F5344CB8AC3E}">
        <p14:creationId xmlns:p14="http://schemas.microsoft.com/office/powerpoint/2010/main" val="23965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Rectangle 1"/>
          <p:cNvSpPr/>
          <p:nvPr/>
        </p:nvSpPr>
        <p:spPr>
          <a:xfrm>
            <a:off x="609600" y="990600"/>
            <a:ext cx="7848600" cy="5009833"/>
          </a:xfrm>
          <a:prstGeom prst="rect">
            <a:avLst/>
          </a:prstGeom>
        </p:spPr>
        <p:txBody>
          <a:bodyPr wrap="square">
            <a:spAutoFit/>
          </a:bodyPr>
          <a:lstStyle/>
          <a:p>
            <a:pPr>
              <a:lnSpc>
                <a:spcPct val="150000"/>
              </a:lnSpc>
            </a:pPr>
            <a:r>
              <a:rPr lang="en-US" sz="2400" b="1" dirty="0"/>
              <a:t>So, what’s the </a:t>
            </a:r>
            <a:r>
              <a:rPr lang="en-US" sz="2400" b="1" i="1" dirty="0"/>
              <a:t>literal meaning </a:t>
            </a:r>
            <a:r>
              <a:rPr lang="en-US" sz="2400" b="1" dirty="0"/>
              <a:t>of the poem? </a:t>
            </a:r>
            <a:endParaRPr lang="en-US" sz="2400" b="1" dirty="0" smtClean="0"/>
          </a:p>
          <a:p>
            <a:pPr>
              <a:lnSpc>
                <a:spcPct val="150000"/>
              </a:lnSpc>
            </a:pPr>
            <a:r>
              <a:rPr lang="en-US" sz="2400" dirty="0" smtClean="0"/>
              <a:t>Our </a:t>
            </a:r>
            <a:r>
              <a:rPr lang="en-US" sz="2400" dirty="0"/>
              <a:t>speaker has come to a fork in a path in the woods. It's fall, and the leaves are turning colors. He's unsure which way to go, and wishes he could go both ways. He looks down one path as far as he can see, but then he decides to take the other. He thinks the path he decides to take is not quite as worn as the other one, but really, the paths are about the same, and the fallen leaves on both look pretty fresh.</a:t>
            </a:r>
          </a:p>
        </p:txBody>
      </p:sp>
    </p:spTree>
    <p:extLst>
      <p:ext uri="{BB962C8B-B14F-4D97-AF65-F5344CB8AC3E}">
        <p14:creationId xmlns:p14="http://schemas.microsoft.com/office/powerpoint/2010/main" val="208220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Rectangle 1"/>
          <p:cNvSpPr/>
          <p:nvPr/>
        </p:nvSpPr>
        <p:spPr>
          <a:xfrm>
            <a:off x="547687" y="914400"/>
            <a:ext cx="8077200" cy="4832092"/>
          </a:xfrm>
          <a:prstGeom prst="rect">
            <a:avLst/>
          </a:prstGeom>
        </p:spPr>
        <p:txBody>
          <a:bodyPr wrap="square">
            <a:spAutoFit/>
          </a:bodyPr>
          <a:lstStyle/>
          <a:p>
            <a:r>
              <a:rPr lang="en-US" sz="2400" b="1" dirty="0">
                <a:effectLst>
                  <a:outerShdw blurRad="38100" dist="38100" dir="2700000" algn="tl">
                    <a:srgbClr val="000000">
                      <a:alpha val="43137"/>
                    </a:srgbClr>
                  </a:outerShdw>
                </a:effectLst>
              </a:rPr>
              <a:t>F</a:t>
            </a:r>
            <a:r>
              <a:rPr lang="en-US" sz="2400" b="1" dirty="0" smtClean="0">
                <a:effectLst>
                  <a:outerShdw blurRad="38100" dist="38100" dir="2700000" algn="tl">
                    <a:srgbClr val="000000">
                      <a:alpha val="43137"/>
                    </a:srgbClr>
                  </a:outerShdw>
                </a:effectLst>
              </a:rPr>
              <a:t>igurative </a:t>
            </a:r>
            <a:r>
              <a:rPr lang="en-US" sz="2400" b="1" dirty="0">
                <a:effectLst>
                  <a:outerShdw blurRad="38100" dist="38100" dir="2700000" algn="tl">
                    <a:srgbClr val="000000">
                      <a:alpha val="43137"/>
                    </a:srgbClr>
                  </a:outerShdw>
                </a:effectLst>
              </a:rPr>
              <a:t>meaning</a:t>
            </a:r>
            <a:r>
              <a:rPr lang="en-US" sz="2400" dirty="0"/>
              <a:t>. </a:t>
            </a:r>
            <a:endParaRPr lang="en-US" sz="2400" dirty="0" smtClean="0"/>
          </a:p>
          <a:p>
            <a:endParaRPr lang="en-US" sz="2400" dirty="0"/>
          </a:p>
          <a:p>
            <a:pPr marL="342900" indent="-342900">
              <a:buFont typeface="Arial" pitchFamily="34" charset="0"/>
              <a:buChar char="•"/>
            </a:pPr>
            <a:r>
              <a:rPr lang="en-US" sz="2000" dirty="0" smtClean="0"/>
              <a:t>These </a:t>
            </a:r>
            <a:r>
              <a:rPr lang="en-US" sz="2000" dirty="0"/>
              <a:t>lines from the first stanza of the poem set the scene for the literal and metaphorical </a:t>
            </a:r>
            <a:r>
              <a:rPr lang="en-US" sz="2000" i="1" dirty="0"/>
              <a:t>fork in the road </a:t>
            </a:r>
            <a:r>
              <a:rPr lang="en-US" sz="2000" dirty="0"/>
              <a:t>that the speaker faces</a:t>
            </a:r>
            <a:r>
              <a:rPr lang="en-US" sz="2000" dirty="0" smtClean="0"/>
              <a:t>.</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The </a:t>
            </a:r>
            <a:r>
              <a:rPr lang="en-US" sz="2000" dirty="0"/>
              <a:t>road splitting in the woods is a </a:t>
            </a:r>
            <a:r>
              <a:rPr lang="en-US" sz="2000" b="1" dirty="0"/>
              <a:t>metaphor</a:t>
            </a:r>
            <a:r>
              <a:rPr lang="en-US" sz="2000" dirty="0"/>
              <a:t> for a choice. Wherever the speaker's life has taken him so far, he has come to the point where, to go any farther, he needs to make a choice that takes him down one path and precludes him from taking the other. Because the fork in the road is a metaphor for choices throughout the poem, it's called an </a:t>
            </a:r>
            <a:r>
              <a:rPr lang="en-US" sz="2000" b="1" dirty="0"/>
              <a:t>extended metaphor. </a:t>
            </a:r>
            <a:endParaRPr lang="en-US" sz="2000" b="1" dirty="0" smtClean="0"/>
          </a:p>
          <a:p>
            <a:pPr marL="342900" indent="-342900">
              <a:buFont typeface="Arial" pitchFamily="34" charset="0"/>
              <a:buChar char="•"/>
            </a:pPr>
            <a:endParaRPr lang="en-US" sz="2000" b="1" dirty="0" smtClean="0"/>
          </a:p>
          <a:p>
            <a:pPr marL="342900" indent="-342900">
              <a:buFont typeface="Arial" pitchFamily="34" charset="0"/>
              <a:buChar char="•"/>
            </a:pPr>
            <a:r>
              <a:rPr lang="en-US" sz="2000" dirty="0" smtClean="0"/>
              <a:t>This </a:t>
            </a:r>
            <a:r>
              <a:rPr lang="en-US" sz="2000" dirty="0"/>
              <a:t>description of the road is a </a:t>
            </a:r>
            <a:r>
              <a:rPr lang="en-US" sz="2000" b="1" dirty="0"/>
              <a:t>metaphor</a:t>
            </a:r>
            <a:r>
              <a:rPr lang="en-US" sz="2000" dirty="0"/>
              <a:t> for the future. Just like we can only see a path in the woods for so far, we can only see the consequences of our decisions for a short while into our future.</a:t>
            </a:r>
          </a:p>
        </p:txBody>
      </p:sp>
    </p:spTree>
    <p:extLst>
      <p:ext uri="{BB962C8B-B14F-4D97-AF65-F5344CB8AC3E}">
        <p14:creationId xmlns:p14="http://schemas.microsoft.com/office/powerpoint/2010/main" val="110151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rcRect/>
          <a:stretch>
            <a:fillRect/>
          </a:stretch>
        </p:blipFill>
        <p:spPr bwMode="auto">
          <a:xfrm>
            <a:off x="-10886" y="0"/>
            <a:ext cx="9231086" cy="6858000"/>
          </a:xfrm>
          <a:prstGeom prst="rect">
            <a:avLst/>
          </a:prstGeom>
          <a:noFill/>
          <a:ln w="9525">
            <a:noFill/>
            <a:miter lim="800000"/>
            <a:headEnd/>
            <a:tailEnd/>
          </a:ln>
        </p:spPr>
      </p:pic>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581401" y="685800"/>
            <a:ext cx="5308022" cy="707886"/>
          </a:xfrm>
          <a:prstGeom prst="rect">
            <a:avLst/>
          </a:prstGeom>
          <a:noFill/>
          <a:ln>
            <a:noFill/>
          </a:ln>
          <a:effectLst/>
        </p:spPr>
        <p:txBody>
          <a:bodyPr wrap="square">
            <a:spAutoFit/>
          </a:bodyPr>
          <a:lstStyle/>
          <a:p>
            <a:pPr fontAlgn="auto">
              <a:spcBef>
                <a:spcPts val="0"/>
              </a:spcBef>
              <a:spcAft>
                <a:spcPts val="0"/>
              </a:spcAft>
              <a:defRPr/>
            </a:pPr>
            <a:r>
              <a:rPr lang="en-US" sz="4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Genre/Form</a:t>
            </a:r>
            <a:r>
              <a:rPr lang="en-US" sz="4000" dirty="0" smtClean="0">
                <a:ln w="18415" cmpd="sng">
                  <a:solidFill>
                    <a:srgbClr val="FFFFFF"/>
                  </a:solidFill>
                  <a:prstDash val="solid"/>
                </a:ln>
                <a:solidFill>
                  <a:srgbClr val="FFFFFF"/>
                </a:solidFill>
                <a:latin typeface="Arial" pitchFamily="34" charset="0"/>
                <a:cs typeface="Arial" pitchFamily="34" charset="0"/>
              </a:rPr>
              <a:t> </a:t>
            </a:r>
            <a:r>
              <a:rPr lang="en-US" sz="4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of Poetry:</a:t>
            </a:r>
            <a:endParaRPr lang="en-US" sz="40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74429" y="5442857"/>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124199" y="2368659"/>
            <a:ext cx="6096001" cy="1323439"/>
          </a:xfrm>
          <a:prstGeom prst="rect">
            <a:avLst/>
          </a:prstGeom>
        </p:spPr>
        <p:txBody>
          <a:bodyPr wrap="square">
            <a:spAutoFit/>
          </a:bodyPr>
          <a:lstStyle/>
          <a:p>
            <a:r>
              <a:rPr lang="en-US" sz="4000" b="1" dirty="0" smtClean="0">
                <a:effectLst>
                  <a:outerShdw blurRad="38100" dist="38100" dir="2700000" algn="tl">
                    <a:srgbClr val="000000">
                      <a:alpha val="43137"/>
                    </a:srgbClr>
                  </a:outerShdw>
                </a:effectLst>
              </a:rPr>
              <a:t>MEANING DEVICES </a:t>
            </a:r>
          </a:p>
          <a:p>
            <a:endParaRPr lang="en-US" sz="40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471487" y="914400"/>
            <a:ext cx="8229600" cy="685800"/>
          </a:xfrm>
        </p:spPr>
        <p:txBody>
          <a:bodyPr/>
          <a:lstStyle/>
          <a:p>
            <a:pPr>
              <a:spcBef>
                <a:spcPct val="50000"/>
              </a:spcBef>
            </a:pPr>
            <a:r>
              <a:rPr lang="en-US" b="1" dirty="0" smtClean="0">
                <a:effectLst>
                  <a:outerShdw blurRad="38100" dist="38100" dir="2700000" algn="tl">
                    <a:srgbClr val="000000">
                      <a:alpha val="43137"/>
                    </a:srgbClr>
                  </a:outerShdw>
                </a:effectLst>
                <a:latin typeface="Arial" charset="0"/>
                <a:cs typeface="Arial" charset="0"/>
              </a:rPr>
              <a:t>LEARNING OUTCOME</a:t>
            </a:r>
          </a:p>
        </p:txBody>
      </p:sp>
      <p:sp>
        <p:nvSpPr>
          <p:cNvPr id="7172" name="Content Placeholder 5"/>
          <p:cNvSpPr>
            <a:spLocks noGrp="1"/>
          </p:cNvSpPr>
          <p:nvPr>
            <p:ph idx="1"/>
          </p:nvPr>
        </p:nvSpPr>
        <p:spPr>
          <a:xfrm>
            <a:off x="457200" y="2057400"/>
            <a:ext cx="8229600" cy="4068763"/>
          </a:xfrm>
        </p:spPr>
        <p:txBody>
          <a:bodyPr/>
          <a:lstStyle/>
          <a:p>
            <a:pPr>
              <a:tabLst>
                <a:tab pos="4691063" algn="l"/>
              </a:tabLst>
            </a:pPr>
            <a:r>
              <a:rPr lang="en-US" sz="3600" dirty="0"/>
              <a:t>Students are able to classify the meaning devices of </a:t>
            </a:r>
            <a:r>
              <a:rPr lang="en-US" sz="3600" dirty="0" smtClean="0"/>
              <a:t>poetry: </a:t>
            </a:r>
          </a:p>
          <a:p>
            <a:pPr marL="914400" lvl="1" indent="-514350">
              <a:buAutoNum type="alphaLcPeriod"/>
              <a:tabLst>
                <a:tab pos="4691063" algn="l"/>
              </a:tabLst>
            </a:pPr>
            <a:r>
              <a:rPr lang="en-US" dirty="0" smtClean="0">
                <a:latin typeface="Arial" pitchFamily="34" charset="0"/>
                <a:cs typeface="Arial" pitchFamily="34" charset="0"/>
              </a:rPr>
              <a:t>Denotative/Literal</a:t>
            </a:r>
          </a:p>
          <a:p>
            <a:pPr marL="914400" lvl="1" indent="-514350">
              <a:buAutoNum type="alphaLcPeriod"/>
              <a:tabLst>
                <a:tab pos="4691063" algn="l"/>
              </a:tabLst>
            </a:pPr>
            <a:r>
              <a:rPr lang="en-US" dirty="0" smtClean="0">
                <a:latin typeface="Arial" pitchFamily="34" charset="0"/>
                <a:cs typeface="Arial" pitchFamily="34" charset="0"/>
              </a:rPr>
              <a:t>Connotative/Figurative</a:t>
            </a:r>
            <a:endParaRPr lang="en-US"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4" name="text 1"/>
          <p:cNvSpPr txBox="1"/>
          <p:nvPr/>
        </p:nvSpPr>
        <p:spPr>
          <a:xfrm>
            <a:off x="434975" y="990600"/>
            <a:ext cx="7924800" cy="5170646"/>
          </a:xfrm>
          <a:prstGeom prst="rect">
            <a:avLst/>
          </a:prstGeom>
        </p:spPr>
        <p:txBody>
          <a:bodyPr vert="horz" wrap="square" lIns="0" tIns="0" rIns="0" bIns="0" rtlCol="0">
            <a:spAutoFit/>
          </a:bodyPr>
          <a:lstStyle/>
          <a:p>
            <a:pPr marL="77724">
              <a:lnSpc>
                <a:spcPct val="100000"/>
              </a:lnSpc>
            </a:pPr>
            <a:r>
              <a:rPr sz="2800" spc="10" dirty="0">
                <a:latin typeface="+mj-lt"/>
                <a:cs typeface="Monotype Corsiva"/>
              </a:rPr>
              <a:t>There are often two types of </a:t>
            </a:r>
            <a:r>
              <a:rPr sz="2800" spc="10" dirty="0" smtClean="0">
                <a:latin typeface="+mj-lt"/>
                <a:cs typeface="Monotype Corsiva"/>
              </a:rPr>
              <a:t>meaning</a:t>
            </a:r>
            <a:r>
              <a:rPr lang="en-US" sz="2800" spc="10" dirty="0" smtClean="0">
                <a:latin typeface="+mj-lt"/>
                <a:cs typeface="Monotype Corsiva"/>
              </a:rPr>
              <a:t> in poems</a:t>
            </a:r>
            <a:r>
              <a:rPr sz="2800" spc="10" dirty="0" smtClean="0">
                <a:latin typeface="+mj-lt"/>
                <a:cs typeface="Monotype Corsiva"/>
              </a:rPr>
              <a:t>: </a:t>
            </a:r>
            <a:endParaRPr lang="en-US" sz="2800" spc="10" dirty="0" smtClean="0">
              <a:latin typeface="+mj-lt"/>
              <a:cs typeface="Monotype Corsiva"/>
            </a:endParaRPr>
          </a:p>
          <a:p>
            <a:pPr marL="77724">
              <a:lnSpc>
                <a:spcPct val="100000"/>
              </a:lnSpc>
            </a:pPr>
            <a:r>
              <a:rPr lang="en-US" sz="2800" b="1" i="1" spc="10" dirty="0" smtClean="0">
                <a:latin typeface="+mj-lt"/>
                <a:cs typeface="Monotype Corsiva"/>
              </a:rPr>
              <a:t>Denotative</a:t>
            </a:r>
            <a:r>
              <a:rPr lang="en-US" sz="2800" spc="10" dirty="0" smtClean="0">
                <a:latin typeface="+mj-lt"/>
                <a:cs typeface="Monotype Corsiva"/>
              </a:rPr>
              <a:t> (</a:t>
            </a:r>
            <a:r>
              <a:rPr sz="2800" spc="10" dirty="0" smtClean="0">
                <a:latin typeface="+mj-lt"/>
                <a:cs typeface="Monotype Corsiva"/>
              </a:rPr>
              <a:t>literal</a:t>
            </a:r>
            <a:r>
              <a:rPr lang="en-US" sz="2800" spc="10" dirty="0" smtClean="0">
                <a:latin typeface="+mj-lt"/>
                <a:cs typeface="Monotype Corsiva"/>
              </a:rPr>
              <a:t>) a</a:t>
            </a:r>
            <a:r>
              <a:rPr sz="2800" spc="10" dirty="0" smtClean="0">
                <a:latin typeface="+mj-lt"/>
                <a:cs typeface="Monotype Corsiva"/>
              </a:rPr>
              <a:t>nd</a:t>
            </a:r>
            <a:r>
              <a:rPr lang="en-US" sz="2800" dirty="0" smtClean="0">
                <a:latin typeface="+mj-lt"/>
                <a:cs typeface="Monotype Corsiva"/>
              </a:rPr>
              <a:t> </a:t>
            </a:r>
            <a:r>
              <a:rPr lang="en-US" sz="2800" b="1" i="1" spc="10" dirty="0" smtClean="0">
                <a:latin typeface="+mj-lt"/>
                <a:cs typeface="Monotype Corsiva"/>
              </a:rPr>
              <a:t>F</a:t>
            </a:r>
            <a:r>
              <a:rPr sz="2800" b="1" i="1" spc="10" dirty="0" smtClean="0">
                <a:latin typeface="+mj-lt"/>
                <a:cs typeface="Monotype Corsiva"/>
              </a:rPr>
              <a:t>igurative.</a:t>
            </a:r>
            <a:endParaRPr lang="en-US" sz="2800" b="1" i="1" spc="10" dirty="0" smtClean="0">
              <a:latin typeface="+mj-lt"/>
              <a:cs typeface="Monotype Corsiva"/>
            </a:endParaRPr>
          </a:p>
          <a:p>
            <a:pPr marL="89915">
              <a:lnSpc>
                <a:spcPct val="100000"/>
              </a:lnSpc>
            </a:pPr>
            <a:endParaRPr sz="2800" dirty="0">
              <a:latin typeface="+mj-lt"/>
              <a:cs typeface="Monotype Corsiva"/>
            </a:endParaRPr>
          </a:p>
          <a:p>
            <a:pPr marL="457200" indent="-457200">
              <a:lnSpc>
                <a:spcPct val="100000"/>
              </a:lnSpc>
              <a:buFont typeface="Arial" pitchFamily="34" charset="0"/>
              <a:buChar char="•"/>
            </a:pPr>
            <a:r>
              <a:rPr sz="2800" spc="10" dirty="0">
                <a:latin typeface="+mn-lt"/>
                <a:cs typeface="Monotype Corsiva"/>
              </a:rPr>
              <a:t>The </a:t>
            </a:r>
            <a:r>
              <a:rPr lang="en-US" sz="2800" spc="10" dirty="0" smtClean="0">
                <a:latin typeface="+mn-lt"/>
                <a:cs typeface="Monotype Corsiva"/>
              </a:rPr>
              <a:t>Denotative (</a:t>
            </a:r>
            <a:r>
              <a:rPr sz="2800" spc="10" dirty="0" smtClean="0">
                <a:latin typeface="+mn-lt"/>
                <a:cs typeface="Monotype Corsiva"/>
              </a:rPr>
              <a:t>literal</a:t>
            </a:r>
            <a:r>
              <a:rPr lang="en-US" sz="2800" spc="10" dirty="0">
                <a:latin typeface="+mn-lt"/>
                <a:cs typeface="Monotype Corsiva"/>
              </a:rPr>
              <a:t>)</a:t>
            </a:r>
            <a:r>
              <a:rPr sz="2800" spc="10" dirty="0" smtClean="0">
                <a:latin typeface="+mn-lt"/>
                <a:cs typeface="Monotype Corsiva"/>
              </a:rPr>
              <a:t> </a:t>
            </a:r>
            <a:r>
              <a:rPr sz="2800" spc="10" dirty="0">
                <a:latin typeface="+mn-lt"/>
                <a:cs typeface="Monotype Corsiva"/>
              </a:rPr>
              <a:t>meaning of a poem is </a:t>
            </a:r>
            <a:r>
              <a:rPr sz="2800" i="1" spc="10" dirty="0">
                <a:solidFill>
                  <a:srgbClr val="FF0000"/>
                </a:solidFill>
                <a:latin typeface="+mn-lt"/>
                <a:cs typeface="Monotype Corsiva"/>
              </a:rPr>
              <a:t>what </a:t>
            </a:r>
            <a:r>
              <a:rPr sz="2800" i="1" spc="10" dirty="0" smtClean="0">
                <a:solidFill>
                  <a:srgbClr val="FF0000"/>
                </a:solidFill>
                <a:latin typeface="+mn-lt"/>
                <a:cs typeface="Monotype Corsiva"/>
              </a:rPr>
              <a:t>actually</a:t>
            </a:r>
            <a:r>
              <a:rPr lang="en-US" sz="2800" i="1" dirty="0">
                <a:solidFill>
                  <a:srgbClr val="FF0000"/>
                </a:solidFill>
                <a:latin typeface="+mn-lt"/>
                <a:cs typeface="Monotype Corsiva"/>
              </a:rPr>
              <a:t> </a:t>
            </a:r>
            <a:r>
              <a:rPr sz="2800" i="1" spc="10" dirty="0" smtClean="0">
                <a:solidFill>
                  <a:srgbClr val="FF0000"/>
                </a:solidFill>
                <a:latin typeface="+mn-lt"/>
                <a:cs typeface="Monotype Corsiva"/>
              </a:rPr>
              <a:t>happens </a:t>
            </a:r>
            <a:r>
              <a:rPr sz="2800" i="1" spc="10" dirty="0">
                <a:solidFill>
                  <a:srgbClr val="FF0000"/>
                </a:solidFill>
                <a:latin typeface="+mn-lt"/>
                <a:cs typeface="Monotype Corsiva"/>
              </a:rPr>
              <a:t>in the poem, on a purely superficial </a:t>
            </a:r>
            <a:r>
              <a:rPr sz="2800" i="1" spc="10" dirty="0" smtClean="0">
                <a:solidFill>
                  <a:srgbClr val="FF0000"/>
                </a:solidFill>
                <a:latin typeface="+mn-lt"/>
                <a:cs typeface="Monotype Corsiva"/>
              </a:rPr>
              <a:t>level</a:t>
            </a:r>
            <a:r>
              <a:rPr lang="en-US" sz="2800" i="1" spc="10" dirty="0" smtClean="0">
                <a:solidFill>
                  <a:srgbClr val="FF0000"/>
                </a:solidFill>
                <a:latin typeface="+mn-lt"/>
                <a:cs typeface="Monotype Corsiva"/>
              </a:rPr>
              <a:t>. </a:t>
            </a:r>
            <a:r>
              <a:rPr lang="en-US" sz="2800" dirty="0">
                <a:latin typeface="+mn-lt"/>
              </a:rPr>
              <a:t>When you look at the literal meaning, it’s like you are trying to summarize the events/actions that take place in the poem. You should consider the </a:t>
            </a:r>
            <a:r>
              <a:rPr lang="en-US" sz="2800" i="1" dirty="0">
                <a:latin typeface="+mn-lt"/>
              </a:rPr>
              <a:t>denotation </a:t>
            </a:r>
            <a:r>
              <a:rPr lang="en-US" sz="2800" dirty="0">
                <a:latin typeface="+mn-lt"/>
              </a:rPr>
              <a:t>of words, the dictionary definition or most specific or direct meaning of a </a:t>
            </a:r>
            <a:r>
              <a:rPr lang="en-US" sz="2800" dirty="0" smtClean="0">
                <a:latin typeface="+mn-lt"/>
              </a:rPr>
              <a:t>word.</a:t>
            </a:r>
            <a:endParaRPr lang="en-US" sz="2800" i="1" spc="10" dirty="0" smtClean="0">
              <a:solidFill>
                <a:srgbClr val="FF0000"/>
              </a:solidFill>
              <a:latin typeface="+mn-lt"/>
              <a:cs typeface="Monotype Corsiva"/>
            </a:endParaRPr>
          </a:p>
          <a:p>
            <a:pPr marL="0">
              <a:lnSpc>
                <a:spcPct val="100000"/>
              </a:lnSpc>
            </a:pPr>
            <a:endParaRPr sz="2800" dirty="0">
              <a:latin typeface="+mj-lt"/>
              <a:cs typeface="Monotype Corsiva"/>
            </a:endParaRPr>
          </a:p>
        </p:txBody>
      </p:sp>
      <p:pic>
        <p:nvPicPr>
          <p:cNvPr id="35"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6019800"/>
            <a:ext cx="511175" cy="511175"/>
          </a:xfrm>
          <a:prstGeom prst="rect">
            <a:avLst/>
          </a:prstGeom>
        </p:spPr>
      </p:pic>
    </p:spTree>
    <p:extLst>
      <p:ext uri="{BB962C8B-B14F-4D97-AF65-F5344CB8AC3E}">
        <p14:creationId xmlns:p14="http://schemas.microsoft.com/office/powerpoint/2010/main" val="165679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text 1"/>
          <p:cNvSpPr txBox="1"/>
          <p:nvPr/>
        </p:nvSpPr>
        <p:spPr>
          <a:xfrm>
            <a:off x="1612900" y="6312281"/>
            <a:ext cx="148107" cy="198425"/>
          </a:xfrm>
          <a:prstGeom prst="rect">
            <a:avLst/>
          </a:prstGeom>
        </p:spPr>
        <p:txBody>
          <a:bodyPr vert="horz" wrap="none" lIns="0" tIns="0" rIns="0" bIns="0" rtlCol="0">
            <a:spAutoFit/>
          </a:bodyPr>
          <a:lstStyle/>
          <a:p>
            <a:pPr marL="0">
              <a:lnSpc>
                <a:spcPct val="100000"/>
              </a:lnSpc>
            </a:pPr>
            <a:r>
              <a:rPr sz="1400" spc="10" dirty="0">
                <a:solidFill>
                  <a:srgbClr val="336666"/>
                </a:solidFill>
                <a:latin typeface="Arial"/>
                <a:cs typeface="Arial"/>
              </a:rPr>
              <a:t>2</a:t>
            </a:r>
            <a:endParaRPr sz="1400">
              <a:latin typeface="Arial"/>
              <a:cs typeface="Arial"/>
            </a:endParaRPr>
          </a:p>
        </p:txBody>
      </p:sp>
      <p:sp>
        <p:nvSpPr>
          <p:cNvPr id="5" name="text 1"/>
          <p:cNvSpPr txBox="1"/>
          <p:nvPr/>
        </p:nvSpPr>
        <p:spPr>
          <a:xfrm>
            <a:off x="7057390" y="1909013"/>
            <a:ext cx="84639" cy="360099"/>
          </a:xfrm>
          <a:prstGeom prst="rect">
            <a:avLst/>
          </a:prstGeom>
        </p:spPr>
        <p:txBody>
          <a:bodyPr vert="horz" wrap="none" lIns="0" tIns="0" rIns="0" bIns="0" rtlCol="0">
            <a:spAutoFit/>
          </a:bodyPr>
          <a:lstStyle/>
          <a:p>
            <a:pPr marL="0">
              <a:lnSpc>
                <a:spcPct val="100000"/>
              </a:lnSpc>
            </a:pPr>
            <a:r>
              <a:rPr sz="2340" spc="10" dirty="0" smtClean="0">
                <a:latin typeface="Arial"/>
                <a:cs typeface="Arial"/>
              </a:rPr>
              <a:t> </a:t>
            </a:r>
            <a:endParaRPr sz="2300" dirty="0">
              <a:latin typeface="Arial"/>
              <a:cs typeface="Arial"/>
            </a:endParaRPr>
          </a:p>
        </p:txBody>
      </p:sp>
      <p:pic>
        <p:nvPicPr>
          <p:cNvPr id="1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2886075"/>
            <a:ext cx="19048" cy="19048"/>
          </a:xfrm>
          <a:prstGeom prst="rect">
            <a:avLst/>
          </a:prstGeom>
        </p:spPr>
      </p:pic>
      <p:pic>
        <p:nvPicPr>
          <p:cNvPr id="19"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876" y="6274435"/>
            <a:ext cx="19048" cy="19049"/>
          </a:xfrm>
          <a:prstGeom prst="rect">
            <a:avLst/>
          </a:prstGeom>
        </p:spPr>
      </p:pic>
      <p:sp>
        <p:nvSpPr>
          <p:cNvPr id="3" name="Rectangle 2"/>
          <p:cNvSpPr/>
          <p:nvPr/>
        </p:nvSpPr>
        <p:spPr>
          <a:xfrm>
            <a:off x="395287" y="1828800"/>
            <a:ext cx="8382000" cy="1815882"/>
          </a:xfrm>
          <a:prstGeom prst="rect">
            <a:avLst/>
          </a:prstGeom>
        </p:spPr>
        <p:txBody>
          <a:bodyPr wrap="square">
            <a:spAutoFit/>
          </a:bodyPr>
          <a:lstStyle/>
          <a:p>
            <a:pPr marL="457200" indent="-457200">
              <a:lnSpc>
                <a:spcPct val="100000"/>
              </a:lnSpc>
              <a:buFont typeface="Arial" pitchFamily="34" charset="0"/>
              <a:buChar char="•"/>
            </a:pPr>
            <a:r>
              <a:rPr lang="en-US" sz="2800" spc="10" dirty="0">
                <a:cs typeface="Monotype Corsiva"/>
              </a:rPr>
              <a:t>The figurative meaning is </a:t>
            </a:r>
            <a:r>
              <a:rPr lang="en-US" sz="2800" i="1" spc="10" dirty="0">
                <a:solidFill>
                  <a:srgbClr val="FF0000"/>
                </a:solidFill>
                <a:cs typeface="Monotype Corsiva"/>
              </a:rPr>
              <a:t>generally associated with</a:t>
            </a:r>
            <a:r>
              <a:rPr lang="en-US" sz="2800" i="1" dirty="0">
                <a:solidFill>
                  <a:srgbClr val="FF0000"/>
                </a:solidFill>
                <a:cs typeface="Monotype Corsiva"/>
              </a:rPr>
              <a:t> </a:t>
            </a:r>
            <a:r>
              <a:rPr lang="en-US" sz="2800" i="1" spc="10" dirty="0">
                <a:solidFill>
                  <a:srgbClr val="FF0000"/>
                </a:solidFill>
                <a:cs typeface="Monotype Corsiva"/>
              </a:rPr>
              <a:t>the theme,  and  is  usually  more  </a:t>
            </a:r>
            <a:r>
              <a:rPr lang="en-US" sz="2800" i="1" spc="10" dirty="0">
                <a:solidFill>
                  <a:srgbClr val="FF0000"/>
                </a:solidFill>
                <a:cs typeface="Arial"/>
              </a:rPr>
              <a:t>abstract </a:t>
            </a:r>
            <a:r>
              <a:rPr lang="en-US" sz="2800" spc="10" dirty="0">
                <a:cs typeface="Monotype Corsiva"/>
              </a:rPr>
              <a:t>(i.e.,  a concept rather than a concrete physical description).  </a:t>
            </a:r>
            <a:r>
              <a:rPr lang="en-US" sz="2800" i="1" spc="10" dirty="0">
                <a:solidFill>
                  <a:srgbClr val="FF0000"/>
                </a:solidFill>
                <a:cs typeface="Monotype Corsiva"/>
              </a:rPr>
              <a:t>It is the meaning behind the </a:t>
            </a:r>
            <a:r>
              <a:rPr lang="en-US" sz="2800" i="1" spc="10" dirty="0" smtClean="0">
                <a:solidFill>
                  <a:srgbClr val="FF0000"/>
                </a:solidFill>
                <a:cs typeface="Monotype Corsiva"/>
              </a:rPr>
              <a:t>action.</a:t>
            </a:r>
            <a:endParaRPr lang="en-US" sz="2800" i="1" dirty="0">
              <a:solidFill>
                <a:srgbClr val="FF0000"/>
              </a:solidFill>
              <a:cs typeface="Monotype Corsiva"/>
            </a:endParaRPr>
          </a:p>
        </p:txBody>
      </p:sp>
    </p:spTree>
    <p:extLst>
      <p:ext uri="{BB962C8B-B14F-4D97-AF65-F5344CB8AC3E}">
        <p14:creationId xmlns:p14="http://schemas.microsoft.com/office/powerpoint/2010/main" val="243338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4" name="text 1"/>
          <p:cNvSpPr txBox="1"/>
          <p:nvPr/>
        </p:nvSpPr>
        <p:spPr>
          <a:xfrm>
            <a:off x="1417574" y="2360802"/>
            <a:ext cx="1136904" cy="380238"/>
          </a:xfrm>
          <a:prstGeom prst="rect">
            <a:avLst/>
          </a:prstGeom>
        </p:spPr>
        <p:txBody>
          <a:bodyPr vert="horz" wrap="none" lIns="0" tIns="0" rIns="0" bIns="0" rtlCol="0">
            <a:spAutoFit/>
          </a:bodyPr>
          <a:lstStyle/>
          <a:p>
            <a:pPr marL="0">
              <a:lnSpc>
                <a:spcPct val="100000"/>
              </a:lnSpc>
            </a:pPr>
            <a:r>
              <a:rPr sz="3000" spc="10" dirty="0">
                <a:solidFill>
                  <a:srgbClr val="FFFFFF"/>
                </a:solidFill>
                <a:latin typeface="Corbel"/>
                <a:cs typeface="Corbel"/>
              </a:rPr>
              <a:t>words.</a:t>
            </a:r>
            <a:endParaRPr sz="3000">
              <a:latin typeface="Corbel"/>
              <a:cs typeface="Corbel"/>
            </a:endParaRPr>
          </a:p>
        </p:txBody>
      </p:sp>
      <p:sp>
        <p:nvSpPr>
          <p:cNvPr id="2" name="Rectangle 1"/>
          <p:cNvSpPr/>
          <p:nvPr/>
        </p:nvSpPr>
        <p:spPr>
          <a:xfrm>
            <a:off x="457200" y="857186"/>
            <a:ext cx="8382000" cy="5286062"/>
          </a:xfrm>
          <a:prstGeom prst="rect">
            <a:avLst/>
          </a:prstGeom>
        </p:spPr>
        <p:txBody>
          <a:bodyPr wrap="square">
            <a:spAutoFit/>
          </a:bodyPr>
          <a:lstStyle/>
          <a:p>
            <a:r>
              <a:rPr lang="en-US" dirty="0"/>
              <a:t>A simple example of </a:t>
            </a:r>
            <a:r>
              <a:rPr lang="en-US" dirty="0" smtClean="0"/>
              <a:t>denotation (literal) </a:t>
            </a:r>
            <a:r>
              <a:rPr lang="en-US" dirty="0"/>
              <a:t>vs. connotation </a:t>
            </a:r>
            <a:r>
              <a:rPr lang="en-US" dirty="0" smtClean="0"/>
              <a:t>(figurative) is </a:t>
            </a:r>
            <a:r>
              <a:rPr lang="en-US" dirty="0"/>
              <a:t>considering the words </a:t>
            </a:r>
            <a:r>
              <a:rPr lang="en-US" i="1" dirty="0">
                <a:solidFill>
                  <a:srgbClr val="FF0000"/>
                </a:solidFill>
              </a:rPr>
              <a:t>slim</a:t>
            </a:r>
            <a:r>
              <a:rPr lang="en-US" i="1" dirty="0"/>
              <a:t> </a:t>
            </a:r>
            <a:r>
              <a:rPr lang="en-US" dirty="0"/>
              <a:t>and </a:t>
            </a:r>
            <a:r>
              <a:rPr lang="en-US" i="1" dirty="0">
                <a:solidFill>
                  <a:srgbClr val="FF0000"/>
                </a:solidFill>
              </a:rPr>
              <a:t>gaunt.</a:t>
            </a:r>
            <a:r>
              <a:rPr lang="en-US" i="1" dirty="0"/>
              <a:t> </a:t>
            </a:r>
            <a:endParaRPr lang="en-US" i="1" dirty="0" smtClean="0"/>
          </a:p>
          <a:p>
            <a:endParaRPr lang="en-US" i="1" dirty="0"/>
          </a:p>
          <a:p>
            <a:pPr marL="285750" indent="-285750">
              <a:buFont typeface="Arial" pitchFamily="34" charset="0"/>
              <a:buChar char="•"/>
            </a:pPr>
            <a:r>
              <a:rPr lang="en-US" dirty="0" smtClean="0"/>
              <a:t>Both </a:t>
            </a:r>
            <a:r>
              <a:rPr lang="en-US" dirty="0"/>
              <a:t>of these words’ literal meaning or </a:t>
            </a:r>
            <a:r>
              <a:rPr lang="en-US" b="1" dirty="0"/>
              <a:t>denotation </a:t>
            </a:r>
            <a:r>
              <a:rPr lang="en-US" dirty="0"/>
              <a:t>refer to being “thin” or “slender.” However, we wouldn’t use these words interchangeably because these words each have different </a:t>
            </a:r>
            <a:r>
              <a:rPr lang="en-US" b="1" dirty="0"/>
              <a:t>connotations</a:t>
            </a:r>
            <a:r>
              <a:rPr lang="en-US" dirty="0"/>
              <a:t>. </a:t>
            </a:r>
            <a:endParaRPr lang="en-US" dirty="0" smtClean="0"/>
          </a:p>
          <a:p>
            <a:pPr marL="285750" indent="-285750">
              <a:buFont typeface="Arial" pitchFamily="34" charset="0"/>
              <a:buChar char="•"/>
            </a:pPr>
            <a:endParaRPr lang="en-US" sz="1050" dirty="0" smtClean="0"/>
          </a:p>
          <a:p>
            <a:pPr marL="285750" indent="-285750">
              <a:buFont typeface="Arial" pitchFamily="34" charset="0"/>
              <a:buChar char="•"/>
            </a:pPr>
            <a:r>
              <a:rPr lang="en-US" i="1" dirty="0" smtClean="0"/>
              <a:t>Slim</a:t>
            </a:r>
            <a:r>
              <a:rPr lang="en-US" dirty="0"/>
              <a:t> in referring to body type is a positive word that implies a healthy thin girth, or being of a delicate or slender build. </a:t>
            </a:r>
            <a:endParaRPr lang="en-US" dirty="0" smtClean="0"/>
          </a:p>
          <a:p>
            <a:pPr marL="285750" indent="-285750">
              <a:buFont typeface="Arial" pitchFamily="34" charset="0"/>
              <a:buChar char="•"/>
            </a:pPr>
            <a:endParaRPr lang="en-US" sz="1050" dirty="0" smtClean="0"/>
          </a:p>
          <a:p>
            <a:pPr marL="285750" indent="-285750">
              <a:buFont typeface="Arial" pitchFamily="34" charset="0"/>
              <a:buChar char="•"/>
            </a:pPr>
            <a:r>
              <a:rPr lang="en-US" i="1" dirty="0" smtClean="0"/>
              <a:t>Gaunt</a:t>
            </a:r>
            <a:r>
              <a:rPr lang="en-US" dirty="0"/>
              <a:t> on the other hand implies being </a:t>
            </a:r>
            <a:r>
              <a:rPr lang="en-US" dirty="0" smtClean="0"/>
              <a:t>bony</a:t>
            </a:r>
            <a:r>
              <a:rPr lang="en-US" dirty="0"/>
              <a:t>, like suffering from starvation or disease. </a:t>
            </a:r>
            <a:endParaRPr lang="en-US" dirty="0" smtClean="0"/>
          </a:p>
          <a:p>
            <a:pPr marL="285750" indent="-285750">
              <a:buFont typeface="Arial" pitchFamily="34" charset="0"/>
              <a:buChar char="•"/>
            </a:pPr>
            <a:endParaRPr lang="en-US" sz="1050" dirty="0" smtClean="0"/>
          </a:p>
          <a:p>
            <a:pPr marL="285750" indent="-285750">
              <a:buFont typeface="Arial" pitchFamily="34" charset="0"/>
              <a:buChar char="•"/>
            </a:pPr>
            <a:r>
              <a:rPr lang="en-US" dirty="0" smtClean="0"/>
              <a:t>So </a:t>
            </a:r>
            <a:r>
              <a:rPr lang="en-US" dirty="0"/>
              <a:t>when examining the poet’s </a:t>
            </a:r>
            <a:r>
              <a:rPr lang="en-US" b="1" dirty="0"/>
              <a:t>diction</a:t>
            </a:r>
            <a:r>
              <a:rPr lang="en-US" dirty="0"/>
              <a:t>, </a:t>
            </a:r>
            <a:r>
              <a:rPr lang="en-US" dirty="0" smtClean="0"/>
              <a:t>consider </a:t>
            </a:r>
            <a:r>
              <a:rPr lang="en-US" dirty="0"/>
              <a:t>the connotation of the words used and why the poet might have chosen these specific </a:t>
            </a:r>
            <a:r>
              <a:rPr lang="en-US" dirty="0" smtClean="0"/>
              <a:t>words. </a:t>
            </a:r>
            <a:r>
              <a:rPr lang="en-US" dirty="0"/>
              <a:t>But first you need to have a “literal” understanding of what the poem means simply based on what words are used. This means you understand the dictionary letter meaning of the words, “denotation,” and then you distinguish the “connotation” of the word so that you can analyze what the poem is really about (i.e. in a “figurative” sense).</a:t>
            </a:r>
          </a:p>
        </p:txBody>
      </p:sp>
    </p:spTree>
    <p:extLst>
      <p:ext uri="{BB962C8B-B14F-4D97-AF65-F5344CB8AC3E}">
        <p14:creationId xmlns:p14="http://schemas.microsoft.com/office/powerpoint/2010/main" val="405045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9" name="text 1"/>
          <p:cNvSpPr txBox="1"/>
          <p:nvPr/>
        </p:nvSpPr>
        <p:spPr>
          <a:xfrm>
            <a:off x="1219200" y="1996949"/>
            <a:ext cx="1835089" cy="624187"/>
          </a:xfrm>
          <a:prstGeom prst="rect">
            <a:avLst/>
          </a:prstGeom>
        </p:spPr>
        <p:txBody>
          <a:bodyPr vert="horz" wrap="none" lIns="0" tIns="0" rIns="0" bIns="0" rtlCol="0">
            <a:spAutoFit/>
          </a:bodyPr>
          <a:lstStyle/>
          <a:p>
            <a:pPr marL="0">
              <a:lnSpc>
                <a:spcPct val="100000"/>
              </a:lnSpc>
            </a:pPr>
            <a:r>
              <a:rPr sz="4400" spc="10" dirty="0">
                <a:solidFill>
                  <a:srgbClr val="663300"/>
                </a:solidFill>
                <a:latin typeface="Arial"/>
                <a:cs typeface="Arial"/>
              </a:rPr>
              <a:t>Simile,</a:t>
            </a:r>
            <a:endParaRPr sz="4400" dirty="0">
              <a:latin typeface="Arial"/>
              <a:cs typeface="Arial"/>
            </a:endParaRPr>
          </a:p>
        </p:txBody>
      </p:sp>
      <p:sp>
        <p:nvSpPr>
          <p:cNvPr id="10" name="text 1"/>
          <p:cNvSpPr txBox="1"/>
          <p:nvPr/>
        </p:nvSpPr>
        <p:spPr>
          <a:xfrm>
            <a:off x="1965558" y="3084079"/>
            <a:ext cx="2643051" cy="624527"/>
          </a:xfrm>
          <a:prstGeom prst="rect">
            <a:avLst/>
          </a:prstGeom>
        </p:spPr>
        <p:txBody>
          <a:bodyPr vert="horz" wrap="none" lIns="0" tIns="0" rIns="0" bIns="0" rtlCol="0">
            <a:spAutoFit/>
          </a:bodyPr>
          <a:lstStyle/>
          <a:p>
            <a:pPr marL="0">
              <a:lnSpc>
                <a:spcPct val="100000"/>
              </a:lnSpc>
            </a:pPr>
            <a:r>
              <a:rPr sz="4400" spc="10" dirty="0">
                <a:solidFill>
                  <a:srgbClr val="663300"/>
                </a:solidFill>
                <a:latin typeface="Arial"/>
                <a:cs typeface="Arial"/>
              </a:rPr>
              <a:t>Metaphor,</a:t>
            </a:r>
            <a:endParaRPr sz="4400" dirty="0">
              <a:latin typeface="Arial"/>
              <a:cs typeface="Arial"/>
            </a:endParaRPr>
          </a:p>
        </p:txBody>
      </p:sp>
      <p:sp>
        <p:nvSpPr>
          <p:cNvPr id="11" name="text 1"/>
          <p:cNvSpPr txBox="1"/>
          <p:nvPr/>
        </p:nvSpPr>
        <p:spPr>
          <a:xfrm>
            <a:off x="781859" y="3945492"/>
            <a:ext cx="3826750" cy="624527"/>
          </a:xfrm>
          <a:prstGeom prst="rect">
            <a:avLst/>
          </a:prstGeom>
        </p:spPr>
        <p:txBody>
          <a:bodyPr vert="horz" wrap="none" lIns="0" tIns="0" rIns="0" bIns="0" rtlCol="0">
            <a:spAutoFit/>
          </a:bodyPr>
          <a:lstStyle/>
          <a:p>
            <a:pPr marL="0">
              <a:lnSpc>
                <a:spcPct val="100000"/>
              </a:lnSpc>
            </a:pPr>
            <a:r>
              <a:rPr sz="4400" spc="10" dirty="0">
                <a:solidFill>
                  <a:srgbClr val="663300"/>
                </a:solidFill>
                <a:latin typeface="Arial"/>
                <a:cs typeface="Arial"/>
              </a:rPr>
              <a:t>Personification</a:t>
            </a:r>
            <a:endParaRPr sz="4400" dirty="0">
              <a:latin typeface="Arial"/>
              <a:cs typeface="Arial"/>
            </a:endParaRPr>
          </a:p>
        </p:txBody>
      </p:sp>
      <p:sp>
        <p:nvSpPr>
          <p:cNvPr id="12" name="text 1"/>
          <p:cNvSpPr txBox="1"/>
          <p:nvPr/>
        </p:nvSpPr>
        <p:spPr>
          <a:xfrm>
            <a:off x="1777689" y="4881554"/>
            <a:ext cx="1889620" cy="677108"/>
          </a:xfrm>
          <a:prstGeom prst="rect">
            <a:avLst/>
          </a:prstGeom>
        </p:spPr>
        <p:txBody>
          <a:bodyPr vert="horz" wrap="none" lIns="0" tIns="0" rIns="0" bIns="0" rtlCol="0">
            <a:spAutoFit/>
          </a:bodyPr>
          <a:lstStyle/>
          <a:p>
            <a:pPr marL="0">
              <a:lnSpc>
                <a:spcPct val="100000"/>
              </a:lnSpc>
            </a:pPr>
            <a:r>
              <a:rPr sz="4400" spc="10" dirty="0" smtClean="0">
                <a:solidFill>
                  <a:srgbClr val="663300"/>
                </a:solidFill>
                <a:latin typeface="Arial"/>
                <a:cs typeface="Arial"/>
              </a:rPr>
              <a:t>Symbol</a:t>
            </a:r>
            <a:endParaRPr sz="4400" dirty="0">
              <a:latin typeface="Arial"/>
              <a:cs typeface="Arial"/>
            </a:endParaRPr>
          </a:p>
        </p:txBody>
      </p:sp>
      <p:pic>
        <p:nvPicPr>
          <p:cNvPr id="8"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996949"/>
            <a:ext cx="3124200" cy="3185813"/>
          </a:xfrm>
          <a:prstGeom prst="rect">
            <a:avLst/>
          </a:prstGeom>
        </p:spPr>
      </p:pic>
    </p:spTree>
    <p:extLst>
      <p:ext uri="{BB962C8B-B14F-4D97-AF65-F5344CB8AC3E}">
        <p14:creationId xmlns:p14="http://schemas.microsoft.com/office/powerpoint/2010/main" val="298039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2" name="text 1"/>
          <p:cNvSpPr txBox="1"/>
          <p:nvPr/>
        </p:nvSpPr>
        <p:spPr>
          <a:xfrm>
            <a:off x="1044779" y="908939"/>
            <a:ext cx="7892641" cy="1554480"/>
          </a:xfrm>
          <a:prstGeom prst="rect">
            <a:avLst/>
          </a:prstGeom>
        </p:spPr>
        <p:txBody>
          <a:bodyPr vert="horz" wrap="none" lIns="0" tIns="0" rIns="0" bIns="0" rtlCol="0">
            <a:spAutoFit/>
          </a:bodyPr>
          <a:lstStyle/>
          <a:p>
            <a:pPr marL="0">
              <a:lnSpc>
                <a:spcPct val="100000"/>
              </a:lnSpc>
            </a:pPr>
            <a:r>
              <a:rPr sz="3600" spc="10" dirty="0">
                <a:solidFill>
                  <a:srgbClr val="663300"/>
                </a:solidFill>
                <a:latin typeface="Calibri"/>
                <a:cs typeface="Calibri"/>
              </a:rPr>
              <a:t>Figurative language is more than just a set</a:t>
            </a:r>
            <a:endParaRPr sz="3600" dirty="0">
              <a:latin typeface="Calibri"/>
              <a:cs typeface="Calibri"/>
            </a:endParaRPr>
          </a:p>
          <a:p>
            <a:pPr marL="0">
              <a:lnSpc>
                <a:spcPct val="100000"/>
              </a:lnSpc>
            </a:pPr>
            <a:r>
              <a:rPr sz="3600" spc="10" dirty="0">
                <a:solidFill>
                  <a:srgbClr val="663300"/>
                </a:solidFill>
                <a:latin typeface="Calibri"/>
                <a:cs typeface="Calibri"/>
              </a:rPr>
              <a:t>of clever devices used for writing</a:t>
            </a:r>
            <a:endParaRPr sz="3600" dirty="0">
              <a:latin typeface="Calibri"/>
              <a:cs typeface="Calibri"/>
            </a:endParaRPr>
          </a:p>
          <a:p>
            <a:pPr marL="0">
              <a:lnSpc>
                <a:spcPct val="100000"/>
              </a:lnSpc>
            </a:pPr>
            <a:r>
              <a:rPr sz="3600" spc="10" dirty="0">
                <a:solidFill>
                  <a:srgbClr val="663300"/>
                </a:solidFill>
                <a:latin typeface="Calibri"/>
                <a:cs typeface="Calibri"/>
              </a:rPr>
              <a:t>poetry, but it is one of the ways that we</a:t>
            </a:r>
            <a:endParaRPr sz="3600" dirty="0">
              <a:latin typeface="Calibri"/>
              <a:cs typeface="Calibri"/>
            </a:endParaRPr>
          </a:p>
        </p:txBody>
      </p:sp>
      <p:sp>
        <p:nvSpPr>
          <p:cNvPr id="3" name="text 1"/>
          <p:cNvSpPr txBox="1"/>
          <p:nvPr/>
        </p:nvSpPr>
        <p:spPr>
          <a:xfrm>
            <a:off x="1082444" y="2590800"/>
            <a:ext cx="4318875" cy="553998"/>
          </a:xfrm>
          <a:prstGeom prst="rect">
            <a:avLst/>
          </a:prstGeom>
        </p:spPr>
        <p:txBody>
          <a:bodyPr vert="horz" wrap="none" lIns="0" tIns="0" rIns="0" bIns="0" rtlCol="0">
            <a:spAutoFit/>
          </a:bodyPr>
          <a:lstStyle/>
          <a:p>
            <a:pPr marL="0">
              <a:lnSpc>
                <a:spcPct val="100000"/>
              </a:lnSpc>
            </a:pPr>
            <a:r>
              <a:rPr lang="en-US" sz="3600" spc="10" dirty="0">
                <a:solidFill>
                  <a:srgbClr val="663300"/>
                </a:solidFill>
                <a:latin typeface="Calibri"/>
                <a:cs typeface="Calibri"/>
              </a:rPr>
              <a:t>u</a:t>
            </a:r>
            <a:r>
              <a:rPr sz="3600" spc="10" dirty="0" smtClean="0">
                <a:solidFill>
                  <a:srgbClr val="663300"/>
                </a:solidFill>
                <a:latin typeface="Calibri"/>
                <a:cs typeface="Calibri"/>
              </a:rPr>
              <a:t>nderstand</a:t>
            </a:r>
            <a:r>
              <a:rPr lang="en-US" sz="3600" spc="10" dirty="0" smtClean="0">
                <a:solidFill>
                  <a:srgbClr val="663300"/>
                </a:solidFill>
                <a:latin typeface="Calibri"/>
                <a:cs typeface="Calibri"/>
              </a:rPr>
              <a:t> </a:t>
            </a:r>
            <a:r>
              <a:rPr sz="3600" spc="10" dirty="0" smtClean="0">
                <a:solidFill>
                  <a:srgbClr val="663300"/>
                </a:solidFill>
                <a:latin typeface="Calibri"/>
                <a:cs typeface="Calibri"/>
              </a:rPr>
              <a:t>our </a:t>
            </a:r>
            <a:r>
              <a:rPr sz="3600" spc="10" dirty="0">
                <a:solidFill>
                  <a:srgbClr val="663300"/>
                </a:solidFill>
                <a:latin typeface="Calibri"/>
                <a:cs typeface="Calibri"/>
              </a:rPr>
              <a:t>world. </a:t>
            </a:r>
            <a:endParaRPr sz="3600" dirty="0">
              <a:latin typeface="Calibri"/>
              <a:cs typeface="Calibri"/>
            </a:endParaRPr>
          </a:p>
        </p:txBody>
      </p:sp>
      <p:sp>
        <p:nvSpPr>
          <p:cNvPr id="4" name="text 1"/>
          <p:cNvSpPr txBox="1"/>
          <p:nvPr/>
        </p:nvSpPr>
        <p:spPr>
          <a:xfrm>
            <a:off x="486614" y="4211066"/>
            <a:ext cx="8041690" cy="457200"/>
          </a:xfrm>
          <a:prstGeom prst="rect">
            <a:avLst/>
          </a:prstGeom>
        </p:spPr>
        <p:txBody>
          <a:bodyPr vert="horz" wrap="none" lIns="0" tIns="0" rIns="0" bIns="0" rtlCol="0">
            <a:spAutoFit/>
          </a:bodyPr>
          <a:lstStyle/>
          <a:p>
            <a:pPr marL="0">
              <a:lnSpc>
                <a:spcPct val="100000"/>
              </a:lnSpc>
            </a:pPr>
            <a:r>
              <a:rPr sz="3600" spc="10" dirty="0">
                <a:solidFill>
                  <a:srgbClr val="663300"/>
                </a:solidFill>
                <a:latin typeface="Calibri"/>
                <a:cs typeface="Calibri"/>
              </a:rPr>
              <a:t>From the time we were young children, we</a:t>
            </a:r>
            <a:endParaRPr sz="3600" dirty="0">
              <a:latin typeface="Calibri"/>
              <a:cs typeface="Calibri"/>
            </a:endParaRPr>
          </a:p>
        </p:txBody>
      </p:sp>
      <p:sp>
        <p:nvSpPr>
          <p:cNvPr id="5" name="text 1"/>
          <p:cNvSpPr txBox="1"/>
          <p:nvPr/>
        </p:nvSpPr>
        <p:spPr>
          <a:xfrm>
            <a:off x="486614" y="4837305"/>
            <a:ext cx="7889170" cy="1006017"/>
          </a:xfrm>
          <a:prstGeom prst="rect">
            <a:avLst/>
          </a:prstGeom>
        </p:spPr>
        <p:txBody>
          <a:bodyPr vert="horz" wrap="none" lIns="0" tIns="0" rIns="0" bIns="0" rtlCol="0">
            <a:spAutoFit/>
          </a:bodyPr>
          <a:lstStyle/>
          <a:p>
            <a:pPr marL="0">
              <a:lnSpc>
                <a:spcPct val="100000"/>
              </a:lnSpc>
            </a:pPr>
            <a:r>
              <a:rPr sz="3540" spc="10" dirty="0">
                <a:solidFill>
                  <a:srgbClr val="663300"/>
                </a:solidFill>
                <a:latin typeface="Calibri"/>
                <a:cs typeface="Calibri"/>
              </a:rPr>
              <a:t>began </a:t>
            </a:r>
            <a:r>
              <a:rPr sz="3540" i="1" spc="10" dirty="0">
                <a:solidFill>
                  <a:srgbClr val="663300"/>
                </a:solidFill>
                <a:latin typeface="Arial"/>
                <a:cs typeface="Arial"/>
              </a:rPr>
              <a:t>understanding the world by </a:t>
            </a:r>
            <a:r>
              <a:rPr sz="3540" spc="10" dirty="0">
                <a:solidFill>
                  <a:srgbClr val="663300"/>
                </a:solidFill>
                <a:latin typeface="Calibri"/>
                <a:cs typeface="Calibri"/>
              </a:rPr>
              <a:t>looking</a:t>
            </a:r>
            <a:endParaRPr sz="3500" dirty="0">
              <a:latin typeface="Calibri"/>
              <a:cs typeface="Calibri"/>
            </a:endParaRPr>
          </a:p>
          <a:p>
            <a:pPr marL="0">
              <a:lnSpc>
                <a:spcPct val="100000"/>
              </a:lnSpc>
            </a:pPr>
            <a:r>
              <a:rPr sz="3600" spc="10" dirty="0">
                <a:solidFill>
                  <a:srgbClr val="663300"/>
                </a:solidFill>
                <a:latin typeface="Calibri"/>
                <a:cs typeface="Calibri"/>
              </a:rPr>
              <a:t>for similarities between different things.</a:t>
            </a:r>
            <a:endParaRPr sz="3600" dirty="0">
              <a:latin typeface="Calibri"/>
              <a:cs typeface="Calibri"/>
            </a:endParaRPr>
          </a:p>
        </p:txBody>
      </p:sp>
      <p:pic>
        <p:nvPicPr>
          <p:cNvPr id="19"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115" y="3127720"/>
            <a:ext cx="2136333" cy="1094232"/>
          </a:xfrm>
          <a:prstGeom prst="rect">
            <a:avLst/>
          </a:prstGeom>
        </p:spPr>
      </p:pic>
    </p:spTree>
    <p:extLst>
      <p:ext uri="{BB962C8B-B14F-4D97-AF65-F5344CB8AC3E}">
        <p14:creationId xmlns:p14="http://schemas.microsoft.com/office/powerpoint/2010/main" val="126011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2"/>
          <a:srcRect/>
          <a:stretch>
            <a:fillRect/>
          </a:stretch>
        </p:blipFill>
        <p:spPr bwMode="auto">
          <a:xfrm>
            <a:off x="-28575" y="-32657"/>
            <a:ext cx="9172575" cy="6858000"/>
          </a:xfrm>
          <a:prstGeom prst="rect">
            <a:avLst/>
          </a:prstGeom>
          <a:noFill/>
          <a:ln w="9525">
            <a:noFill/>
            <a:miter lim="800000"/>
            <a:headEnd/>
            <a:tailEnd/>
          </a:ln>
        </p:spPr>
      </p:pic>
      <p:sp>
        <p:nvSpPr>
          <p:cNvPr id="3" name="text 1"/>
          <p:cNvSpPr txBox="1"/>
          <p:nvPr/>
        </p:nvSpPr>
        <p:spPr>
          <a:xfrm>
            <a:off x="1082344" y="838200"/>
            <a:ext cx="6694450" cy="1554708"/>
          </a:xfrm>
          <a:prstGeom prst="rect">
            <a:avLst/>
          </a:prstGeom>
        </p:spPr>
        <p:txBody>
          <a:bodyPr vert="horz" wrap="none" lIns="0" tIns="0" rIns="0" bIns="0" rtlCol="0">
            <a:spAutoFit/>
          </a:bodyPr>
          <a:lstStyle/>
          <a:p>
            <a:pPr marL="0">
              <a:lnSpc>
                <a:spcPct val="100000"/>
              </a:lnSpc>
            </a:pPr>
            <a:r>
              <a:rPr sz="3600" spc="10" dirty="0">
                <a:solidFill>
                  <a:srgbClr val="663300"/>
                </a:solidFill>
                <a:latin typeface="Calibri"/>
                <a:cs typeface="Calibri"/>
              </a:rPr>
              <a:t>A </a:t>
            </a:r>
            <a:r>
              <a:rPr sz="3600" b="1" spc="10" dirty="0">
                <a:solidFill>
                  <a:srgbClr val="663300"/>
                </a:solidFill>
                <a:latin typeface="Arial"/>
                <a:cs typeface="Arial"/>
              </a:rPr>
              <a:t>simile </a:t>
            </a:r>
            <a:r>
              <a:rPr sz="3600" spc="10" dirty="0">
                <a:solidFill>
                  <a:srgbClr val="663300"/>
                </a:solidFill>
                <a:latin typeface="Calibri"/>
                <a:cs typeface="Calibri"/>
              </a:rPr>
              <a:t>is a figurative term that</a:t>
            </a:r>
            <a:endParaRPr sz="3600" dirty="0">
              <a:latin typeface="Calibri"/>
              <a:cs typeface="Calibri"/>
            </a:endParaRPr>
          </a:p>
          <a:p>
            <a:pPr marL="0">
              <a:lnSpc>
                <a:spcPct val="100000"/>
              </a:lnSpc>
            </a:pPr>
            <a:r>
              <a:rPr sz="3390" b="1" spc="10" dirty="0">
                <a:solidFill>
                  <a:srgbClr val="663300"/>
                </a:solidFill>
                <a:latin typeface="Arial"/>
                <a:cs typeface="Arial"/>
              </a:rPr>
              <a:t>compares </a:t>
            </a:r>
            <a:r>
              <a:rPr sz="3390" spc="10" dirty="0">
                <a:solidFill>
                  <a:srgbClr val="663300"/>
                </a:solidFill>
                <a:latin typeface="Calibri"/>
                <a:cs typeface="Calibri"/>
              </a:rPr>
              <a:t>two </a:t>
            </a:r>
            <a:r>
              <a:rPr sz="3390" b="1" spc="10" dirty="0">
                <a:solidFill>
                  <a:srgbClr val="663300"/>
                </a:solidFill>
                <a:latin typeface="Arial"/>
                <a:cs typeface="Arial"/>
              </a:rPr>
              <a:t>unlike things </a:t>
            </a:r>
            <a:r>
              <a:rPr sz="3390" spc="10" dirty="0">
                <a:solidFill>
                  <a:srgbClr val="663300"/>
                </a:solidFill>
                <a:latin typeface="Calibri"/>
                <a:cs typeface="Calibri"/>
              </a:rPr>
              <a:t>usually</a:t>
            </a:r>
            <a:endParaRPr sz="3300" dirty="0">
              <a:latin typeface="Calibri"/>
              <a:cs typeface="Calibri"/>
            </a:endParaRPr>
          </a:p>
          <a:p>
            <a:pPr marL="0">
              <a:lnSpc>
                <a:spcPct val="100000"/>
              </a:lnSpc>
            </a:pPr>
            <a:r>
              <a:rPr sz="3600" spc="10" dirty="0">
                <a:solidFill>
                  <a:srgbClr val="663300"/>
                </a:solidFill>
                <a:latin typeface="Calibri"/>
                <a:cs typeface="Calibri"/>
              </a:rPr>
              <a:t>using “like” or “as.</a:t>
            </a:r>
            <a:endParaRPr sz="3600" dirty="0">
              <a:latin typeface="Calibri"/>
              <a:cs typeface="Calibri"/>
            </a:endParaRPr>
          </a:p>
        </p:txBody>
      </p:sp>
      <p:pic>
        <p:nvPicPr>
          <p:cNvPr id="23"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99" y="3200399"/>
            <a:ext cx="2917371" cy="2545905"/>
          </a:xfrm>
          <a:prstGeom prst="rect">
            <a:avLst/>
          </a:prstGeom>
        </p:spPr>
      </p:pic>
      <p:sp>
        <p:nvSpPr>
          <p:cNvPr id="4" name="object 1"/>
          <p:cNvSpPr/>
          <p:nvPr/>
        </p:nvSpPr>
        <p:spPr>
          <a:xfrm>
            <a:off x="3581400" y="4203700"/>
            <a:ext cx="1447800" cy="762000"/>
          </a:xfrm>
          <a:custGeom>
            <a:avLst/>
            <a:gdLst/>
            <a:ahLst/>
            <a:cxnLst/>
            <a:rect l="l" t="t" r="r" b="b"/>
            <a:pathLst>
              <a:path w="1447800" h="762000">
                <a:moveTo>
                  <a:pt x="0" y="163195"/>
                </a:moveTo>
                <a:lnTo>
                  <a:pt x="1088644" y="163195"/>
                </a:lnTo>
                <a:lnTo>
                  <a:pt x="1088644" y="0"/>
                </a:lnTo>
                <a:lnTo>
                  <a:pt x="1447800" y="381000"/>
                </a:lnTo>
                <a:lnTo>
                  <a:pt x="1088644" y="762000"/>
                </a:lnTo>
                <a:lnTo>
                  <a:pt x="1088644" y="598805"/>
                </a:lnTo>
                <a:lnTo>
                  <a:pt x="0" y="598805"/>
                </a:lnTo>
                <a:close/>
              </a:path>
            </a:pathLst>
          </a:custGeom>
          <a:solidFill>
            <a:srgbClr val="C00000"/>
          </a:solidFill>
        </p:spPr>
        <p:txBody>
          <a:bodyPr wrap="square" lIns="0" tIns="0" rIns="0" bIns="0" rtlCol="0">
            <a:noAutofit/>
          </a:bodyPr>
          <a:lstStyle/>
          <a:p>
            <a:endParaRPr/>
          </a:p>
        </p:txBody>
      </p:sp>
      <p:sp>
        <p:nvSpPr>
          <p:cNvPr id="2" name="object 2"/>
          <p:cNvSpPr/>
          <p:nvPr/>
        </p:nvSpPr>
        <p:spPr>
          <a:xfrm>
            <a:off x="3416300" y="4178300"/>
            <a:ext cx="1473200" cy="787400"/>
          </a:xfrm>
          <a:custGeom>
            <a:avLst/>
            <a:gdLst/>
            <a:ahLst/>
            <a:cxnLst/>
            <a:rect l="l" t="t" r="r" b="b"/>
            <a:pathLst>
              <a:path w="1473200" h="787400">
                <a:moveTo>
                  <a:pt x="12700" y="175895"/>
                </a:moveTo>
                <a:lnTo>
                  <a:pt x="1101344" y="175895"/>
                </a:lnTo>
                <a:lnTo>
                  <a:pt x="1101344" y="12700"/>
                </a:lnTo>
                <a:lnTo>
                  <a:pt x="1460500" y="393700"/>
                </a:lnTo>
                <a:lnTo>
                  <a:pt x="1101344" y="774700"/>
                </a:lnTo>
                <a:lnTo>
                  <a:pt x="1101344" y="611505"/>
                </a:lnTo>
                <a:lnTo>
                  <a:pt x="12700" y="611505"/>
                </a:lnTo>
                <a:close/>
              </a:path>
            </a:pathLst>
          </a:custGeom>
          <a:ln w="25400">
            <a:solidFill>
              <a:srgbClr val="385D8A"/>
            </a:solidFill>
          </a:ln>
        </p:spPr>
        <p:txBody>
          <a:bodyPr wrap="square" lIns="0" tIns="0" rIns="0" bIns="0" rtlCol="0">
            <a:noAutofit/>
          </a:bodyPr>
          <a:lstStyle/>
          <a:p>
            <a:endParaRPr/>
          </a:p>
        </p:txBody>
      </p:sp>
      <p:pic>
        <p:nvPicPr>
          <p:cNvPr id="24"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344" y="2905860"/>
            <a:ext cx="1988820" cy="3278124"/>
          </a:xfrm>
          <a:prstGeom prst="rect">
            <a:avLst/>
          </a:prstGeom>
        </p:spPr>
      </p:pic>
    </p:spTree>
    <p:extLst>
      <p:ext uri="{BB962C8B-B14F-4D97-AF65-F5344CB8AC3E}">
        <p14:creationId xmlns:p14="http://schemas.microsoft.com/office/powerpoint/2010/main" val="3603036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5115</TotalTime>
  <Words>489</Words>
  <Application>Microsoft Office PowerPoint</Application>
  <PresentationFormat>On-screen Show (4:3)</PresentationFormat>
  <Paragraphs>97</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LEARNING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497</cp:revision>
  <dcterms:created xsi:type="dcterms:W3CDTF">2010-08-24T06:47:44Z</dcterms:created>
  <dcterms:modified xsi:type="dcterms:W3CDTF">2019-05-24T01:18:35Z</dcterms:modified>
</cp:coreProperties>
</file>