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6" r:id="rId2"/>
    <p:sldId id="257" r:id="rId3"/>
    <p:sldId id="384" r:id="rId4"/>
    <p:sldId id="433" r:id="rId5"/>
    <p:sldId id="425" r:id="rId6"/>
    <p:sldId id="413" r:id="rId7"/>
    <p:sldId id="403" r:id="rId8"/>
    <p:sldId id="426" r:id="rId9"/>
    <p:sldId id="406" r:id="rId10"/>
    <p:sldId id="427" r:id="rId11"/>
    <p:sldId id="414" r:id="rId12"/>
    <p:sldId id="428" r:id="rId13"/>
    <p:sldId id="415" r:id="rId14"/>
    <p:sldId id="429" r:id="rId15"/>
    <p:sldId id="417" r:id="rId16"/>
    <p:sldId id="430" r:id="rId17"/>
    <p:sldId id="418" r:id="rId18"/>
    <p:sldId id="431" r:id="rId19"/>
    <p:sldId id="419" r:id="rId20"/>
    <p:sldId id="43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87" d="100"/>
          <a:sy n="87" d="100"/>
        </p:scale>
        <p:origin x="-231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13/06/2019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9622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058AF-B767-4EAA-A63B-C79171D26B6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19400" y="3725863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POETIC STUDY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</a:t>
            </a:r>
            <a:r>
              <a:rPr lang="en-US" b="1" dirty="0" smtClean="0">
                <a:solidFill>
                  <a:schemeClr val="bg1"/>
                </a:solidFill>
              </a:rPr>
              <a:t>12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ROSALINA NUGRAHENI WULAN PURNAMI., </a:t>
            </a:r>
            <a:r>
              <a:rPr lang="en-US" b="1" dirty="0" err="1" smtClean="0">
                <a:solidFill>
                  <a:schemeClr val="bg1"/>
                </a:solidFill>
              </a:rPr>
              <a:t>M.Pd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PENDIDIKAN 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857" cy="685799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817790" y="1066800"/>
            <a:ext cx="5246629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“I see swimming pools and</a:t>
            </a:r>
            <a:endParaRPr sz="3200" dirty="0">
              <a:latin typeface="Microsoft JhengHei UI Light"/>
              <a:cs typeface="Microsoft JhengHei U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2534618" y="1559243"/>
            <a:ext cx="6191760" cy="9848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24611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living rooms and aeroplanes. I</a:t>
            </a:r>
            <a:endParaRPr sz="3200" dirty="0">
              <a:latin typeface="Microsoft JhengHei UI Light"/>
              <a:cs typeface="Microsoft JhengHei UI Light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see an empty house on a hill and</a:t>
            </a:r>
            <a:endParaRPr sz="3200" dirty="0">
              <a:latin typeface="Microsoft JhengHei UI Light"/>
              <a:cs typeface="Microsoft JhengHei UI Ligh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951569" y="2549298"/>
            <a:ext cx="3473836" cy="49244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32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c</a:t>
            </a:r>
            <a:r>
              <a:rPr sz="32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hildren</a:t>
            </a:r>
            <a:r>
              <a:rPr lang="en-US" sz="32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'</a:t>
            </a:r>
            <a:r>
              <a:rPr sz="32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s </a:t>
            </a:r>
            <a:r>
              <a:rPr sz="32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names”</a:t>
            </a:r>
            <a:endParaRPr sz="3200" dirty="0">
              <a:latin typeface="Microsoft JhengHei UI Light"/>
              <a:cs typeface="Microsoft JhengHei UI Ligh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208445" y="4009693"/>
            <a:ext cx="20005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-</a:t>
            </a:r>
            <a:endParaRPr sz="3600" dirty="0">
              <a:latin typeface="Microsoft JhengHei UI Light"/>
              <a:cs typeface="Microsoft JhengHei UI Light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532180" y="3987922"/>
            <a:ext cx="4239494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Fools by Troye Sivan</a:t>
            </a:r>
            <a:endParaRPr sz="3600" dirty="0">
              <a:latin typeface="Microsoft JhengHei UI Light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37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-3265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1"/>
          <p:cNvSpPr txBox="1"/>
          <p:nvPr/>
        </p:nvSpPr>
        <p:spPr>
          <a:xfrm>
            <a:off x="2761066" y="751114"/>
            <a:ext cx="3593291" cy="923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00" spc="10" dirty="0">
                <a:latin typeface="Arial Black" pitchFamily="34" charset="0"/>
                <a:cs typeface="Microsoft JhengHei UI Light"/>
              </a:rPr>
              <a:t>Auditory</a:t>
            </a:r>
            <a:endParaRPr sz="6000" dirty="0">
              <a:latin typeface="Arial Black" pitchFamily="34" charset="0"/>
              <a:cs typeface="Microsoft JhengHei UI Ligh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62753" y="2667000"/>
            <a:ext cx="6981527" cy="9848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Microsoft JhengHei UI Light"/>
              </a:rPr>
              <a:t>is something that you can hear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Microsoft JhengHei UI Light"/>
            </a:endParaRPr>
          </a:p>
          <a:p>
            <a:pPr marL="0">
              <a:lnSpc>
                <a:spcPct val="100000"/>
              </a:lnSpc>
            </a:pPr>
            <a:r>
              <a:rPr sz="32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Microsoft JhengHei UI Light"/>
              </a:rPr>
              <a:t>through your mind's ears.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03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857" cy="685799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371600" y="457200"/>
            <a:ext cx="7628820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“And rain falls angry on the </a:t>
            </a:r>
            <a:r>
              <a:rPr sz="36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tin</a:t>
            </a:r>
            <a:r>
              <a:rPr lang="en-US" sz="36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 roof</a:t>
            </a:r>
            <a:endParaRPr sz="3600" dirty="0">
              <a:latin typeface="Microsoft JhengHei UI Light"/>
              <a:cs typeface="Microsoft JhengHei UI Ligh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743200" y="1043855"/>
            <a:ext cx="6099490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As we lay awake in my bed”</a:t>
            </a:r>
            <a:endParaRPr sz="3600" dirty="0">
              <a:latin typeface="Microsoft JhengHei UI Light"/>
              <a:cs typeface="Microsoft JhengHei UI Ligh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886200" y="2362200"/>
            <a:ext cx="20005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-</a:t>
            </a:r>
            <a:endParaRPr sz="3600" dirty="0">
              <a:latin typeface="Microsoft JhengHei UI Light"/>
              <a:cs typeface="Microsoft JhengHei UI Light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152632" y="2362200"/>
            <a:ext cx="4836902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I</a:t>
            </a:r>
            <a:r>
              <a:rPr lang="en-US" sz="36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'</a:t>
            </a:r>
            <a:r>
              <a:rPr sz="36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ll </a:t>
            </a: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Be </a:t>
            </a:r>
            <a:r>
              <a:rPr sz="3600" i="1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by Edwin McCain</a:t>
            </a:r>
            <a:endParaRPr sz="3600" i="1" dirty="0">
              <a:latin typeface="Microsoft JhengHei UI Light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428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1"/>
          <p:cNvSpPr txBox="1"/>
          <p:nvPr/>
        </p:nvSpPr>
        <p:spPr>
          <a:xfrm>
            <a:off x="2280078" y="685800"/>
            <a:ext cx="4612417" cy="8309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5400" spc="10" dirty="0" smtClean="0">
                <a:latin typeface="Arial Black" pitchFamily="34" charset="0"/>
                <a:cs typeface="Microsoft JhengHei UI Light"/>
              </a:rPr>
              <a:t>OLFACTORY</a:t>
            </a:r>
            <a:endParaRPr sz="5400" dirty="0">
              <a:latin typeface="Arial Black" pitchFamily="34" charset="0"/>
              <a:cs typeface="Microsoft JhengHei UI Ligh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48669" y="2590800"/>
            <a:ext cx="7875233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latin typeface="Lucida Fax" pitchFamily="18" charset="0"/>
                <a:cs typeface="Microsoft JhengHei UI Light"/>
              </a:rPr>
              <a:t>is something that you can smell</a:t>
            </a:r>
            <a:endParaRPr sz="3600" b="1" dirty="0">
              <a:latin typeface="Lucida Fax" pitchFamily="18" charset="0"/>
              <a:cs typeface="Microsoft JhengHei UI Light"/>
            </a:endParaRPr>
          </a:p>
          <a:p>
            <a:pPr marL="0">
              <a:lnSpc>
                <a:spcPct val="100000"/>
              </a:lnSpc>
            </a:pPr>
            <a:r>
              <a:rPr sz="3600" b="1" spc="10" dirty="0">
                <a:latin typeface="Lucida Fax" pitchFamily="18" charset="0"/>
                <a:cs typeface="Microsoft JhengHei UI Light"/>
              </a:rPr>
              <a:t>through your mind's nose.</a:t>
            </a:r>
            <a:endParaRPr sz="3600" b="1" dirty="0">
              <a:latin typeface="Lucida Fax" pitchFamily="18" charset="0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01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857" cy="685799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438401" y="2057400"/>
            <a:ext cx="6553200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spcAft>
                <a:spcPts val="1200"/>
              </a:spcAft>
            </a:pPr>
            <a:r>
              <a:rPr sz="32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“Mouth-watering ripe mangoes,</a:t>
            </a:r>
            <a:endParaRPr sz="3200" dirty="0">
              <a:latin typeface="Microsoft JhengHei UI Light"/>
              <a:cs typeface="Microsoft JhengHei UI Light"/>
            </a:endParaRPr>
          </a:p>
          <a:p>
            <a:pPr marL="620267">
              <a:lnSpc>
                <a:spcPct val="100000"/>
              </a:lnSpc>
              <a:spcAft>
                <a:spcPts val="1200"/>
              </a:spcAft>
            </a:pPr>
            <a:r>
              <a:rPr sz="32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tender melons and </a:t>
            </a:r>
            <a:r>
              <a:rPr sz="32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luscious</a:t>
            </a:r>
            <a:endParaRPr lang="en-US" sz="3200" spc="10" dirty="0" smtClean="0">
              <a:solidFill>
                <a:srgbClr val="FFFFFF"/>
              </a:solidFill>
              <a:latin typeface="Microsoft JhengHei UI Light"/>
              <a:cs typeface="Microsoft JhengHei UI Light"/>
            </a:endParaRPr>
          </a:p>
          <a:p>
            <a:pPr marL="620267">
              <a:lnSpc>
                <a:spcPct val="100000"/>
              </a:lnSpc>
              <a:spcAft>
                <a:spcPts val="1200"/>
              </a:spcAft>
            </a:pPr>
            <a:r>
              <a:rPr lang="en-US" sz="32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 cherries are served on tray”</a:t>
            </a:r>
          </a:p>
          <a:p>
            <a:pPr marL="620267">
              <a:lnSpc>
                <a:spcPct val="100000"/>
              </a:lnSpc>
            </a:pPr>
            <a:endParaRPr sz="3600" dirty="0">
              <a:latin typeface="Microsoft JhengHei UI Light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806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-3265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1"/>
          <p:cNvSpPr txBox="1"/>
          <p:nvPr/>
        </p:nvSpPr>
        <p:spPr>
          <a:xfrm>
            <a:off x="3097985" y="762000"/>
            <a:ext cx="2919454" cy="923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Microsoft JhengHei UI Light"/>
              </a:rPr>
              <a:t>Tactile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Microsoft JhengHei UI Ligh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651472" y="2667000"/>
            <a:ext cx="7950574" cy="11079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latin typeface="Lucida Fax" pitchFamily="18" charset="0"/>
                <a:cs typeface="Microsoft JhengHei UI Light"/>
              </a:rPr>
              <a:t>is something that you can touch</a:t>
            </a:r>
            <a:endParaRPr sz="3600" b="1" dirty="0">
              <a:latin typeface="Lucida Fax" pitchFamily="18" charset="0"/>
              <a:cs typeface="Microsoft JhengHei UI Light"/>
            </a:endParaRPr>
          </a:p>
          <a:p>
            <a:pPr marL="0">
              <a:lnSpc>
                <a:spcPct val="100000"/>
              </a:lnSpc>
            </a:pPr>
            <a:r>
              <a:rPr sz="3600" b="1" spc="10" dirty="0">
                <a:latin typeface="Lucida Fax" pitchFamily="18" charset="0"/>
                <a:cs typeface="Microsoft JhengHei UI Light"/>
              </a:rPr>
              <a:t>with your mind's skin.</a:t>
            </a:r>
            <a:endParaRPr sz="3600" b="1" dirty="0">
              <a:latin typeface="Lucida Fax" pitchFamily="18" charset="0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030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857" cy="685799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752600" y="2209800"/>
            <a:ext cx="7206653" cy="147732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3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“</a:t>
            </a:r>
            <a:r>
              <a:rPr sz="4800" b="1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Just wanna feel your kiss</a:t>
            </a:r>
            <a:endParaRPr sz="4800" b="1" dirty="0">
              <a:latin typeface="Microsoft JhengHei UI Light"/>
              <a:cs typeface="Microsoft JhengHei UI Light"/>
            </a:endParaRPr>
          </a:p>
          <a:p>
            <a:pPr marL="972312">
              <a:lnSpc>
                <a:spcPct val="100000"/>
              </a:lnSpc>
            </a:pPr>
            <a:r>
              <a:rPr sz="4800" b="1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against my lips”</a:t>
            </a:r>
            <a:endParaRPr sz="4800" b="1" dirty="0">
              <a:latin typeface="Microsoft JhengHei UI Light"/>
              <a:cs typeface="Microsoft JhengHei U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3623531" y="4419600"/>
            <a:ext cx="20005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-</a:t>
            </a:r>
            <a:endParaRPr sz="3600" dirty="0">
              <a:latin typeface="Microsoft JhengHei UI Light"/>
              <a:cs typeface="Microsoft JhengHei UI Ligh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962400" y="4419600"/>
            <a:ext cx="4112472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sz="36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I </a:t>
            </a:r>
            <a:r>
              <a:rPr sz="36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Hate</a:t>
            </a:r>
            <a:r>
              <a:rPr lang="en-US" sz="36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 U, I Love You</a:t>
            </a:r>
            <a:endParaRPr sz="3600" dirty="0">
              <a:latin typeface="Microsoft JhengHei UI Light"/>
              <a:cs typeface="Microsoft JhengHei UI Light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648200" y="5105400"/>
            <a:ext cx="210025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 </a:t>
            </a:r>
            <a:r>
              <a:rPr sz="3600" i="1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by </a:t>
            </a:r>
            <a:r>
              <a:rPr sz="3600" i="1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Gnash</a:t>
            </a:r>
            <a:endParaRPr sz="3600" i="1" dirty="0">
              <a:latin typeface="Microsoft JhengHei UI Light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71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7" y="-32658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1"/>
          <p:cNvSpPr txBox="1"/>
          <p:nvPr/>
        </p:nvSpPr>
        <p:spPr>
          <a:xfrm>
            <a:off x="7000621" y="3180613"/>
            <a:ext cx="65" cy="677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4400" dirty="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5857621" y="3851402"/>
            <a:ext cx="65" cy="677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endParaRPr sz="4400" dirty="0">
              <a:latin typeface="Calibri"/>
              <a:cs typeface="Calibri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041332" y="587774"/>
            <a:ext cx="3530454" cy="923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Microsoft JhengHei UI Light"/>
              </a:rPr>
              <a:t>Thermal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Microsoft JhengHei UI Light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-554878" y="2485855"/>
            <a:ext cx="10225176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3441">
              <a:lnSpc>
                <a:spcPct val="100000"/>
              </a:lnSpc>
            </a:pPr>
            <a:r>
              <a:rPr lang="en-US" sz="4000" b="1" spc="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icrosoft JhengHei UI Light"/>
              </a:rPr>
              <a:t>S</a:t>
            </a:r>
            <a:r>
              <a:rPr sz="4000" b="1" spc="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icrosoft JhengHei UI Light"/>
              </a:rPr>
              <a:t>omething</a:t>
            </a:r>
            <a:r>
              <a:rPr lang="en-US" sz="4000" b="1" spc="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icrosoft JhengHei UI Light"/>
              </a:rPr>
              <a:t> that  depicts temperature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450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4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857" cy="685799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514600" y="1165287"/>
            <a:ext cx="632460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“</a:t>
            </a:r>
            <a:r>
              <a:rPr sz="32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There were nights when </a:t>
            </a:r>
            <a:r>
              <a:rPr sz="32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the</a:t>
            </a:r>
            <a:r>
              <a:rPr lang="en-US" sz="32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 wind was so cold..</a:t>
            </a:r>
          </a:p>
          <a:p>
            <a:pPr marL="0" algn="ctr">
              <a:lnSpc>
                <a:spcPct val="100000"/>
              </a:lnSpc>
            </a:pPr>
            <a:r>
              <a:rPr lang="en-US" sz="32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There were days when the sun was so cruel”</a:t>
            </a:r>
            <a:endParaRPr sz="3200" dirty="0">
              <a:latin typeface="Microsoft JhengHei UI Light"/>
              <a:cs typeface="Microsoft JhengHei UI Ligh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519488" y="3909569"/>
            <a:ext cx="20005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-</a:t>
            </a:r>
            <a:endParaRPr sz="3600">
              <a:latin typeface="Microsoft JhengHei UI Light"/>
              <a:cs typeface="Microsoft JhengHei UI Light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854162" y="3937699"/>
            <a:ext cx="431913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It</a:t>
            </a:r>
            <a:r>
              <a:rPr lang="en-US" sz="28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'</a:t>
            </a:r>
            <a:r>
              <a:rPr sz="28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s</a:t>
            </a:r>
            <a:endParaRPr sz="2800" dirty="0">
              <a:latin typeface="Microsoft JhengHei UI Light"/>
              <a:cs typeface="Microsoft JhengHei UI Light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343400" y="3948302"/>
            <a:ext cx="4605684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All </a:t>
            </a:r>
            <a:r>
              <a:rPr sz="28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Coming Back to </a:t>
            </a:r>
            <a:r>
              <a:rPr sz="28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Me</a:t>
            </a:r>
            <a:r>
              <a:rPr lang="en-US" sz="2800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 Now</a:t>
            </a:r>
            <a:endParaRPr sz="2800" dirty="0">
              <a:latin typeface="Microsoft JhengHei UI Light"/>
              <a:cs typeface="Microsoft JhengHei UI Light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470749" y="4457900"/>
            <a:ext cx="239200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800" i="1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by </a:t>
            </a:r>
            <a:r>
              <a:rPr sz="2800" i="1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Celine Dion</a:t>
            </a:r>
            <a:endParaRPr sz="2800" i="1" dirty="0">
              <a:latin typeface="Microsoft JhengHei UI Light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52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1"/>
          <p:cNvSpPr txBox="1"/>
          <p:nvPr/>
        </p:nvSpPr>
        <p:spPr>
          <a:xfrm>
            <a:off x="3485578" y="631317"/>
            <a:ext cx="2541593" cy="923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Microsoft JhengHei UI Light"/>
              </a:rPr>
              <a:t>Erotic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Microsoft JhengHei UI Ligh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66800" y="2362200"/>
            <a:ext cx="71628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algn="ctr">
              <a:lnSpc>
                <a:spcPct val="100000"/>
              </a:lnSpc>
            </a:pPr>
            <a:r>
              <a:rPr lang="en-US" sz="4000" b="1" spc="10" dirty="0" smtClean="0">
                <a:latin typeface="Malgun Gothic" pitchFamily="34" charset="-127"/>
                <a:ea typeface="Malgun Gothic" pitchFamily="34" charset="-127"/>
                <a:cs typeface="Microsoft JhengHei UI Light"/>
              </a:rPr>
              <a:t>Is </a:t>
            </a:r>
            <a:r>
              <a:rPr sz="4000" b="1" spc="10" dirty="0" smtClean="0">
                <a:latin typeface="Malgun Gothic" pitchFamily="34" charset="-127"/>
                <a:ea typeface="Malgun Gothic" pitchFamily="34" charset="-127"/>
                <a:cs typeface="Microsoft JhengHei UI Light"/>
              </a:rPr>
              <a:t>something</a:t>
            </a:r>
            <a:r>
              <a:rPr lang="en-US" sz="4000" b="1" spc="10" dirty="0" smtClean="0">
                <a:latin typeface="Malgun Gothic" pitchFamily="34" charset="-127"/>
                <a:ea typeface="Malgun Gothic" pitchFamily="34" charset="-127"/>
                <a:cs typeface="Microsoft JhengHei UI Light"/>
              </a:rPr>
              <a:t> that suggest sensation and feelings from abstract ideas</a:t>
            </a:r>
            <a:endParaRPr sz="4000" b="1" dirty="0">
              <a:latin typeface="Malgun Gothic" pitchFamily="34" charset="-127"/>
              <a:ea typeface="Malgun Gothic" pitchFamily="34" charset="-127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763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886" y="0"/>
            <a:ext cx="92310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1" y="685800"/>
            <a:ext cx="530802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Genre/Form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Poetry: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674429" y="544285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24199" y="2368659"/>
            <a:ext cx="6096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SENSE DEVICES 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5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857" cy="6857998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1981200" y="1197944"/>
            <a:ext cx="6949723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“</a:t>
            </a:r>
            <a:r>
              <a:rPr sz="3600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/>
                <a:cs typeface="Microsoft JhengHei UI Light"/>
              </a:rPr>
              <a:t>You can be the butterflies I feel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 Light"/>
              <a:cs typeface="Microsoft JhengHei U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1905000" y="1762828"/>
            <a:ext cx="697184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/>
                <a:cs typeface="Microsoft JhengHei UI Light"/>
              </a:rPr>
              <a:t>in my belly... You can be the chills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 Light"/>
              <a:cs typeface="Microsoft JhengHei UI Light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481272" y="2316826"/>
            <a:ext cx="5927456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b="1" spc="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/>
                <a:cs typeface="Microsoft JhengHei UI Light"/>
              </a:rPr>
              <a:t>that I feel on our first date”</a:t>
            </a:r>
            <a:endParaRPr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 Light"/>
              <a:cs typeface="Microsoft JhengHei UI Light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834399" y="3633710"/>
            <a:ext cx="200055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-</a:t>
            </a:r>
            <a:endParaRPr sz="3600" dirty="0">
              <a:latin typeface="Microsoft JhengHei UI Light"/>
              <a:cs typeface="Microsoft JhengHei UI Light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114800" y="3633710"/>
            <a:ext cx="4787593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600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Perfect Two </a:t>
            </a:r>
            <a:r>
              <a:rPr sz="3600" i="1" spc="10" dirty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by </a:t>
            </a:r>
            <a:r>
              <a:rPr sz="3600" i="1" spc="10" dirty="0" smtClean="0">
                <a:solidFill>
                  <a:srgbClr val="FFFFFF"/>
                </a:solidFill>
                <a:latin typeface="Microsoft JhengHei UI Light"/>
                <a:cs typeface="Microsoft JhengHei UI Light"/>
              </a:rPr>
              <a:t>Auburn</a:t>
            </a:r>
            <a:endParaRPr sz="3600" dirty="0">
              <a:latin typeface="Microsoft JhengHei UI Light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68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471487" y="914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LEARNING OUTCOME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dirty="0"/>
              <a:t>Students are able to classify the sense devices in a </a:t>
            </a:r>
            <a:r>
              <a:rPr lang="en-US" dirty="0" smtClean="0"/>
              <a:t>poem.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457200"/>
            <a:ext cx="8229600" cy="1143000"/>
          </a:xfrm>
        </p:spPr>
        <p:txBody>
          <a:bodyPr/>
          <a:lstStyle/>
          <a:p>
            <a:r>
              <a:rPr lang="en-US" spc="10" dirty="0" smtClean="0">
                <a:latin typeface="Arial Black" pitchFamily="34" charset="0"/>
                <a:cs typeface="Microsoft JhengHei UI Light"/>
              </a:rPr>
              <a:t>Imagery</a:t>
            </a:r>
            <a:endParaRPr lang="en-US" dirty="0"/>
          </a:p>
        </p:txBody>
      </p:sp>
      <p:sp>
        <p:nvSpPr>
          <p:cNvPr id="6" name="text 1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001000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300" b="1" spc="10" dirty="0" smtClean="0">
                <a:latin typeface="Candara"/>
                <a:cs typeface="Candara"/>
              </a:rPr>
              <a:t>Is the literary term used for language </a:t>
            </a:r>
            <a:r>
              <a:rPr sz="3300" b="1" spc="10" dirty="0" smtClean="0">
                <a:latin typeface="Candara"/>
                <a:cs typeface="Candara"/>
              </a:rPr>
              <a:t>and </a:t>
            </a:r>
            <a:r>
              <a:rPr sz="3300" b="1" spc="10" dirty="0">
                <a:latin typeface="Candara"/>
                <a:cs typeface="Candara"/>
              </a:rPr>
              <a:t>description that appeals to our five</a:t>
            </a:r>
            <a:endParaRPr sz="3300" b="1" dirty="0">
              <a:latin typeface="Candara"/>
              <a:cs typeface="Candar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sz="3300" b="1" spc="10" dirty="0">
                <a:latin typeface="Candara"/>
                <a:cs typeface="Candara"/>
              </a:rPr>
              <a:t>senses. When a writer attempts to</a:t>
            </a:r>
            <a:endParaRPr sz="3300" b="1" dirty="0">
              <a:latin typeface="Candara"/>
              <a:cs typeface="Candar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sz="3300" b="1" spc="10" dirty="0">
                <a:latin typeface="Candara"/>
                <a:cs typeface="Candara"/>
              </a:rPr>
              <a:t>describe something so that it appeals</a:t>
            </a:r>
            <a:endParaRPr sz="3300" b="1" dirty="0">
              <a:latin typeface="Candara"/>
              <a:cs typeface="Candar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sz="3300" b="1" spc="10" dirty="0">
                <a:latin typeface="Candara"/>
                <a:cs typeface="Candara"/>
              </a:rPr>
              <a:t>to our sense of smell, sight, taste,</a:t>
            </a:r>
            <a:endParaRPr sz="3300" b="1" dirty="0">
              <a:latin typeface="Candara"/>
              <a:cs typeface="Candar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sz="3300" b="1" spc="10" dirty="0">
                <a:latin typeface="Candara"/>
                <a:cs typeface="Candara"/>
              </a:rPr>
              <a:t>touch, or hearing; he/she has</a:t>
            </a:r>
            <a:endParaRPr sz="3300" b="1" dirty="0">
              <a:latin typeface="Candara"/>
              <a:cs typeface="Candar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sz="3300" b="1" spc="10" dirty="0">
                <a:latin typeface="Candara"/>
                <a:cs typeface="Candara"/>
              </a:rPr>
              <a:t>used </a:t>
            </a:r>
            <a:r>
              <a:rPr sz="3300" b="1" spc="10" dirty="0">
                <a:latin typeface="Arial"/>
                <a:cs typeface="Arial"/>
              </a:rPr>
              <a:t>imagery</a:t>
            </a:r>
            <a:r>
              <a:rPr sz="3300" b="1" spc="10" dirty="0">
                <a:latin typeface="Candara"/>
                <a:cs typeface="Candara"/>
              </a:rPr>
              <a:t>.</a:t>
            </a:r>
            <a:endParaRPr sz="3300" b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2018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1"/>
          <p:cNvSpPr txBox="1"/>
          <p:nvPr/>
        </p:nvSpPr>
        <p:spPr>
          <a:xfrm>
            <a:off x="587403" y="824825"/>
            <a:ext cx="7997767" cy="677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Arial Black" pitchFamily="34" charset="0"/>
                <a:cs typeface="Microsoft JhengHei UI Light"/>
              </a:rPr>
              <a:t>What are the five senses?</a:t>
            </a:r>
            <a:endParaRPr sz="4400" dirty="0">
              <a:latin typeface="Arial Black" pitchFamily="34" charset="0"/>
              <a:cs typeface="Microsoft JhengHei UI Light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457200" y="2209800"/>
            <a:ext cx="8240486" cy="3754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US" sz="3200" spc="10" dirty="0">
                <a:latin typeface="Arial Narrow" pitchFamily="34" charset="0"/>
                <a:cs typeface="Microsoft JhengHei UI Light"/>
              </a:rPr>
              <a:t>T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he </a:t>
            </a:r>
            <a:r>
              <a:rPr sz="3200" spc="10" dirty="0">
                <a:latin typeface="Arial Narrow" pitchFamily="34" charset="0"/>
                <a:cs typeface="Microsoft JhengHei UI Light"/>
              </a:rPr>
              <a:t>responsible system in the body for the five senses 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is</a:t>
            </a:r>
            <a:r>
              <a:rPr lang="en-US" sz="3200" dirty="0">
                <a:latin typeface="Arial Narrow" pitchFamily="34" charset="0"/>
                <a:cs typeface="Microsoft JhengHei UI Light"/>
              </a:rPr>
              <a:t> 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the </a:t>
            </a:r>
            <a:r>
              <a:rPr sz="3200" spc="10" dirty="0">
                <a:latin typeface="Arial Narrow" pitchFamily="34" charset="0"/>
                <a:cs typeface="Microsoft JhengHei UI Light"/>
              </a:rPr>
              <a:t>nervous system.</a:t>
            </a:r>
            <a:endParaRPr sz="3200" dirty="0">
              <a:latin typeface="Arial Narrow" pitchFamily="34" charset="0"/>
              <a:cs typeface="Microsoft JhengHei UI Ligh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pc="10" dirty="0">
                <a:latin typeface="Arial Narrow" pitchFamily="34" charset="0"/>
                <a:cs typeface="Microsoft JhengHei UI Light"/>
              </a:rPr>
              <a:t>T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hese </a:t>
            </a:r>
            <a:r>
              <a:rPr sz="3200" spc="10" dirty="0">
                <a:latin typeface="Arial Narrow" pitchFamily="34" charset="0"/>
                <a:cs typeface="Microsoft JhengHei UI Light"/>
              </a:rPr>
              <a:t>senses make the body react.</a:t>
            </a:r>
            <a:endParaRPr sz="3200" dirty="0">
              <a:latin typeface="Arial Narrow" pitchFamily="34" charset="0"/>
              <a:cs typeface="Microsoft JhengHei UI Ligh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pc="10" dirty="0">
                <a:latin typeface="Arial Narrow" pitchFamily="34" charset="0"/>
                <a:cs typeface="Microsoft JhengHei UI Light"/>
              </a:rPr>
              <a:t>T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hese </a:t>
            </a:r>
            <a:r>
              <a:rPr sz="3200" spc="10" dirty="0">
                <a:latin typeface="Arial Narrow" pitchFamily="34" charset="0"/>
                <a:cs typeface="Microsoft JhengHei UI Light"/>
              </a:rPr>
              <a:t>sense intensify an experience.</a:t>
            </a:r>
            <a:endParaRPr sz="3200" dirty="0">
              <a:latin typeface="Arial Narrow" pitchFamily="34" charset="0"/>
              <a:cs typeface="Microsoft JhengHei UI Ligh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pc="10" dirty="0">
                <a:latin typeface="Arial Narrow" pitchFamily="34" charset="0"/>
                <a:cs typeface="Microsoft JhengHei UI Light"/>
              </a:rPr>
              <a:t>I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t </a:t>
            </a:r>
            <a:r>
              <a:rPr sz="3200" spc="10" dirty="0">
                <a:latin typeface="Arial Narrow" pitchFamily="34" charset="0"/>
                <a:cs typeface="Microsoft JhengHei UI Light"/>
              </a:rPr>
              <a:t>makes reading 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more</a:t>
            </a:r>
            <a:r>
              <a:rPr lang="en-US" sz="3200" dirty="0">
                <a:latin typeface="Arial Narrow" pitchFamily="34" charset="0"/>
                <a:cs typeface="Microsoft JhengHei UI Light"/>
              </a:rPr>
              <a:t> 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relatable </a:t>
            </a:r>
            <a:r>
              <a:rPr sz="3200" spc="10" dirty="0">
                <a:latin typeface="Arial Narrow" pitchFamily="34" charset="0"/>
                <a:cs typeface="Microsoft JhengHei UI Light"/>
              </a:rPr>
              <a:t>and more vivid 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to</a:t>
            </a:r>
            <a:r>
              <a:rPr lang="en-US" sz="3200" dirty="0">
                <a:latin typeface="Arial Narrow" pitchFamily="34" charset="0"/>
                <a:cs typeface="Microsoft JhengHei UI Light"/>
              </a:rPr>
              <a:t> 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the </a:t>
            </a:r>
            <a:r>
              <a:rPr sz="3200" spc="10" dirty="0">
                <a:latin typeface="Arial Narrow" pitchFamily="34" charset="0"/>
                <a:cs typeface="Microsoft JhengHei UI Light"/>
              </a:rPr>
              <a:t>readers.</a:t>
            </a:r>
            <a:endParaRPr sz="3200" dirty="0">
              <a:latin typeface="Arial Narrow" pitchFamily="34" charset="0"/>
              <a:cs typeface="Microsoft JhengHei UI Light"/>
            </a:endParaRP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pc="10" dirty="0">
                <a:latin typeface="Arial Narrow" pitchFamily="34" charset="0"/>
                <a:cs typeface="Microsoft JhengHei UI Light"/>
              </a:rPr>
              <a:t>I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t </a:t>
            </a:r>
            <a:r>
              <a:rPr sz="3200" spc="10" dirty="0">
                <a:latin typeface="Arial Narrow" pitchFamily="34" charset="0"/>
                <a:cs typeface="Microsoft JhengHei UI Light"/>
              </a:rPr>
              <a:t>helps 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characterize</a:t>
            </a:r>
            <a:r>
              <a:rPr lang="en-US" sz="3200" dirty="0">
                <a:latin typeface="Arial Narrow" pitchFamily="34" charset="0"/>
                <a:cs typeface="Microsoft JhengHei UI Light"/>
              </a:rPr>
              <a:t> </a:t>
            </a:r>
            <a:r>
              <a:rPr sz="3200" spc="10" dirty="0" smtClean="0">
                <a:latin typeface="Arial Narrow" pitchFamily="34" charset="0"/>
                <a:cs typeface="Microsoft JhengHei UI Light"/>
              </a:rPr>
              <a:t>and </a:t>
            </a:r>
            <a:r>
              <a:rPr sz="3200" spc="10" dirty="0">
                <a:latin typeface="Arial Narrow" pitchFamily="34" charset="0"/>
                <a:cs typeface="Microsoft JhengHei UI Light"/>
              </a:rPr>
              <a:t>desribe.</a:t>
            </a:r>
            <a:endParaRPr sz="3200" dirty="0">
              <a:latin typeface="Arial Narrow" pitchFamily="34" charset="0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61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1"/>
          <p:cNvSpPr txBox="1"/>
          <p:nvPr/>
        </p:nvSpPr>
        <p:spPr>
          <a:xfrm>
            <a:off x="434975" y="990600"/>
            <a:ext cx="7924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9915">
              <a:lnSpc>
                <a:spcPct val="100000"/>
              </a:lnSpc>
            </a:pPr>
            <a:endParaRPr sz="2800" dirty="0">
              <a:latin typeface="+mj-lt"/>
              <a:cs typeface="Monotype Corsiva"/>
            </a:endParaRPr>
          </a:p>
          <a:p>
            <a:pPr marL="0">
              <a:lnSpc>
                <a:spcPct val="100000"/>
              </a:lnSpc>
            </a:pPr>
            <a:endParaRPr sz="2800" dirty="0">
              <a:latin typeface="+mj-lt"/>
              <a:cs typeface="Monotype Corsiva"/>
            </a:endParaRPr>
          </a:p>
        </p:txBody>
      </p:sp>
      <p:pic>
        <p:nvPicPr>
          <p:cNvPr id="3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019800"/>
            <a:ext cx="511175" cy="51117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419522" y="2362200"/>
            <a:ext cx="833352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4000" spc="10" dirty="0" smtClean="0">
                <a:latin typeface="Arial Narrow" pitchFamily="34" charset="0"/>
                <a:cs typeface="Microsoft JhengHei UI Light"/>
              </a:rPr>
              <a:t>I</a:t>
            </a:r>
            <a:r>
              <a:rPr sz="4000" spc="10" dirty="0" smtClean="0">
                <a:latin typeface="Arial Narrow" pitchFamily="34" charset="0"/>
                <a:cs typeface="Microsoft JhengHei UI Light"/>
              </a:rPr>
              <a:t>t </a:t>
            </a:r>
            <a:r>
              <a:rPr sz="4000" spc="10" dirty="0">
                <a:latin typeface="Arial Narrow" pitchFamily="34" charset="0"/>
                <a:cs typeface="Microsoft JhengHei UI Light"/>
              </a:rPr>
              <a:t>requires a lot of vivid descriptions.</a:t>
            </a:r>
            <a:endParaRPr sz="4000" dirty="0">
              <a:latin typeface="Arial Narrow" pitchFamily="34" charset="0"/>
              <a:cs typeface="Microsoft JhengHei UI Light"/>
            </a:endParaRP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4000" spc="10" dirty="0">
                <a:latin typeface="Arial Narrow" pitchFamily="34" charset="0"/>
                <a:cs typeface="Microsoft JhengHei UI Light"/>
              </a:rPr>
              <a:t>I</a:t>
            </a:r>
            <a:r>
              <a:rPr sz="4000" spc="10" dirty="0" smtClean="0">
                <a:latin typeface="Arial Narrow" pitchFamily="34" charset="0"/>
                <a:cs typeface="Microsoft JhengHei UI Light"/>
              </a:rPr>
              <a:t>t </a:t>
            </a:r>
            <a:r>
              <a:rPr sz="4000" spc="10" dirty="0">
                <a:latin typeface="Arial Narrow" pitchFamily="34" charset="0"/>
                <a:cs typeface="Microsoft JhengHei UI Light"/>
              </a:rPr>
              <a:t>helps writing become clear </a:t>
            </a:r>
            <a:r>
              <a:rPr sz="4000" spc="10" dirty="0" smtClean="0">
                <a:latin typeface="Arial Narrow" pitchFamily="34" charset="0"/>
                <a:cs typeface="Microsoft JhengHei UI Light"/>
              </a:rPr>
              <a:t>and</a:t>
            </a:r>
            <a:r>
              <a:rPr lang="en-US" sz="4000" dirty="0">
                <a:latin typeface="Arial Narrow" pitchFamily="34" charset="0"/>
                <a:cs typeface="Microsoft JhengHei UI Light"/>
              </a:rPr>
              <a:t> </a:t>
            </a:r>
            <a:r>
              <a:rPr sz="4000" spc="10" dirty="0" smtClean="0">
                <a:latin typeface="Arial Narrow" pitchFamily="34" charset="0"/>
                <a:cs typeface="Microsoft JhengHei UI Light"/>
              </a:rPr>
              <a:t>vivid</a:t>
            </a:r>
            <a:r>
              <a:rPr sz="4000" spc="10" dirty="0">
                <a:latin typeface="Arial Narrow" pitchFamily="34" charset="0"/>
                <a:cs typeface="Microsoft JhengHei UI Light"/>
              </a:rPr>
              <a:t>.</a:t>
            </a:r>
            <a:endParaRPr sz="4000" dirty="0">
              <a:latin typeface="Arial Narrow" pitchFamily="34" charset="0"/>
              <a:cs typeface="Microsoft JhengHei UI Light"/>
            </a:endParaRPr>
          </a:p>
          <a:p>
            <a:pPr marL="457200" indent="-4572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4000" spc="10" dirty="0">
                <a:latin typeface="Arial Narrow" pitchFamily="34" charset="0"/>
                <a:cs typeface="Microsoft JhengHei UI Light"/>
              </a:rPr>
              <a:t>I</a:t>
            </a:r>
            <a:r>
              <a:rPr sz="4000" spc="10" dirty="0" smtClean="0">
                <a:latin typeface="Arial Narrow" pitchFamily="34" charset="0"/>
                <a:cs typeface="Microsoft JhengHei UI Light"/>
              </a:rPr>
              <a:t>t </a:t>
            </a:r>
            <a:r>
              <a:rPr sz="4000" spc="10" dirty="0">
                <a:latin typeface="Arial Narrow" pitchFamily="34" charset="0"/>
                <a:cs typeface="Microsoft JhengHei UI Light"/>
              </a:rPr>
              <a:t>helps set the mood and </a:t>
            </a:r>
            <a:r>
              <a:rPr sz="4000" spc="10" dirty="0" smtClean="0">
                <a:latin typeface="Arial Narrow" pitchFamily="34" charset="0"/>
                <a:cs typeface="Microsoft JhengHei UI Light"/>
              </a:rPr>
              <a:t>the</a:t>
            </a:r>
            <a:r>
              <a:rPr lang="en-US" sz="4000" dirty="0">
                <a:latin typeface="Arial Narrow" pitchFamily="34" charset="0"/>
                <a:cs typeface="Microsoft JhengHei UI Light"/>
              </a:rPr>
              <a:t> </a:t>
            </a:r>
            <a:r>
              <a:rPr sz="4000" spc="10" dirty="0" smtClean="0">
                <a:latin typeface="Arial Narrow" pitchFamily="34" charset="0"/>
                <a:cs typeface="Microsoft JhengHei UI Light"/>
              </a:rPr>
              <a:t>emotion </a:t>
            </a:r>
            <a:r>
              <a:rPr sz="4000" spc="10" dirty="0">
                <a:latin typeface="Arial Narrow" pitchFamily="34" charset="0"/>
                <a:cs typeface="Microsoft JhengHei UI Light"/>
              </a:rPr>
              <a:t>about people, </a:t>
            </a:r>
            <a:r>
              <a:rPr lang="en-US" sz="4000" spc="10" dirty="0" smtClean="0">
                <a:latin typeface="Arial Narrow" pitchFamily="34" charset="0"/>
                <a:cs typeface="Microsoft JhengHei UI Light"/>
              </a:rPr>
              <a:t> </a:t>
            </a:r>
            <a:r>
              <a:rPr sz="4000" spc="10" dirty="0" smtClean="0">
                <a:latin typeface="Arial Narrow" pitchFamily="34" charset="0"/>
                <a:cs typeface="Microsoft JhengHei UI Light"/>
              </a:rPr>
              <a:t>places</a:t>
            </a:r>
            <a:r>
              <a:rPr sz="4000" spc="10" dirty="0">
                <a:latin typeface="Arial Narrow" pitchFamily="34" charset="0"/>
                <a:cs typeface="Microsoft JhengHei UI Light"/>
              </a:rPr>
              <a:t>, </a:t>
            </a:r>
            <a:r>
              <a:rPr sz="4000" spc="10" dirty="0" smtClean="0">
                <a:latin typeface="Arial Narrow" pitchFamily="34" charset="0"/>
                <a:cs typeface="Microsoft JhengHei UI Light"/>
              </a:rPr>
              <a:t>and</a:t>
            </a:r>
            <a:r>
              <a:rPr lang="en-US" sz="4000" dirty="0">
                <a:latin typeface="Arial Narrow" pitchFamily="34" charset="0"/>
                <a:cs typeface="Microsoft JhengHei UI Light"/>
              </a:rPr>
              <a:t> </a:t>
            </a:r>
            <a:r>
              <a:rPr sz="4000" spc="10" dirty="0" smtClean="0">
                <a:latin typeface="Arial Narrow" pitchFamily="34" charset="0"/>
                <a:cs typeface="Microsoft JhengHei UI Light"/>
              </a:rPr>
              <a:t>circumstances</a:t>
            </a:r>
            <a:r>
              <a:rPr sz="4000" spc="10" dirty="0">
                <a:latin typeface="Arial Narrow" pitchFamily="34" charset="0"/>
                <a:cs typeface="Microsoft JhengHei UI Light"/>
              </a:rPr>
              <a:t>.</a:t>
            </a:r>
            <a:endParaRPr sz="4000" dirty="0">
              <a:latin typeface="Arial Narrow" pitchFamily="34" charset="0"/>
              <a:cs typeface="Microsoft JhengHei UI Light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306512" y="990600"/>
            <a:ext cx="2559547" cy="677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 smtClean="0">
                <a:latin typeface="Arial Black" pitchFamily="34" charset="0"/>
                <a:cs typeface="Microsoft JhengHei UI Light"/>
              </a:rPr>
              <a:t>Imagery</a:t>
            </a:r>
            <a:endParaRPr sz="4400" dirty="0">
              <a:latin typeface="Arial Black" pitchFamily="34" charset="0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67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1"/>
          <p:cNvSpPr txBox="1"/>
          <p:nvPr/>
        </p:nvSpPr>
        <p:spPr>
          <a:xfrm>
            <a:off x="1612900" y="6312281"/>
            <a:ext cx="148107" cy="1984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solidFill>
                  <a:srgbClr val="336666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7057390" y="1909013"/>
            <a:ext cx="84639" cy="3600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340" spc="10" dirty="0" smtClean="0">
                <a:latin typeface="Arial"/>
                <a:cs typeface="Arial"/>
              </a:rPr>
              <a:t> 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2886075"/>
            <a:ext cx="19048" cy="19048"/>
          </a:xfrm>
          <a:prstGeom prst="rect">
            <a:avLst/>
          </a:prstGeom>
        </p:spPr>
      </p:pic>
      <p:pic>
        <p:nvPicPr>
          <p:cNvPr id="1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6" y="6274435"/>
            <a:ext cx="19048" cy="19049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1339949" y="824825"/>
            <a:ext cx="6492675" cy="67710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400" spc="10" dirty="0">
                <a:latin typeface="Arial Black" pitchFamily="34" charset="0"/>
                <a:cs typeface="Microsoft JhengHei UI Light"/>
              </a:rPr>
              <a:t>Sensory Impressions</a:t>
            </a:r>
            <a:endParaRPr sz="4400" dirty="0">
              <a:latin typeface="Arial Black" pitchFamily="34" charset="0"/>
              <a:cs typeface="Microsoft JhengHei UI Light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57200" y="1928461"/>
            <a:ext cx="8467724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1500" indent="-5715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600" b="1" spc="10" dirty="0">
                <a:latin typeface="Arial Narrow" pitchFamily="34" charset="0"/>
                <a:cs typeface="Microsoft JhengHei UI Light"/>
              </a:rPr>
              <a:t>A</a:t>
            </a:r>
            <a:r>
              <a:rPr sz="3600" b="1" spc="10" dirty="0" smtClean="0">
                <a:latin typeface="Arial Narrow" pitchFamily="34" charset="0"/>
                <a:cs typeface="Microsoft JhengHei UI Light"/>
              </a:rPr>
              <a:t>re </a:t>
            </a:r>
            <a:r>
              <a:rPr sz="3600" b="1" spc="10" dirty="0">
                <a:latin typeface="Arial Narrow" pitchFamily="34" charset="0"/>
                <a:cs typeface="Microsoft JhengHei UI Light"/>
              </a:rPr>
              <a:t>what you call vivid or </a:t>
            </a:r>
            <a:r>
              <a:rPr sz="3600" b="1" spc="10" dirty="0" smtClean="0">
                <a:latin typeface="Arial Narrow" pitchFamily="34" charset="0"/>
                <a:cs typeface="Microsoft JhengHei UI Light"/>
              </a:rPr>
              <a:t>clear</a:t>
            </a:r>
            <a:r>
              <a:rPr lang="en-US" sz="3600" b="1" dirty="0">
                <a:latin typeface="Arial Narrow" pitchFamily="34" charset="0"/>
                <a:cs typeface="Microsoft JhengHei UI Light"/>
              </a:rPr>
              <a:t> </a:t>
            </a:r>
            <a:r>
              <a:rPr sz="3600" b="1" spc="10" dirty="0" smtClean="0">
                <a:latin typeface="Arial Narrow" pitchFamily="34" charset="0"/>
                <a:cs typeface="Microsoft JhengHei UI Light"/>
              </a:rPr>
              <a:t>descriptions.</a:t>
            </a:r>
            <a:endParaRPr lang="en-US" sz="3600" b="1" spc="10" dirty="0" smtClean="0">
              <a:latin typeface="Arial Narrow" pitchFamily="34" charset="0"/>
              <a:cs typeface="Microsoft JhengHei UI Light"/>
            </a:endParaRPr>
          </a:p>
          <a:p>
            <a:pPr marL="571500" indent="-571500">
              <a:lnSpc>
                <a:spcPct val="100000"/>
              </a:lnSpc>
              <a:buFont typeface="Arial" pitchFamily="34" charset="0"/>
              <a:buChar char="•"/>
            </a:pPr>
            <a:endParaRPr sz="900" b="1" dirty="0">
              <a:latin typeface="Arial Narrow" pitchFamily="34" charset="0"/>
              <a:cs typeface="Microsoft JhengHei UI Light"/>
            </a:endParaRPr>
          </a:p>
          <a:p>
            <a:pPr marL="571500" indent="-57150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3600" b="1" spc="10" dirty="0">
                <a:latin typeface="Arial Narrow" pitchFamily="34" charset="0"/>
                <a:cs typeface="Microsoft JhengHei UI Light"/>
              </a:rPr>
              <a:t>T</a:t>
            </a:r>
            <a:r>
              <a:rPr sz="3600" b="1" spc="10" dirty="0" smtClean="0">
                <a:latin typeface="Arial Narrow" pitchFamily="34" charset="0"/>
                <a:cs typeface="Microsoft JhengHei UI Light"/>
              </a:rPr>
              <a:t>hese </a:t>
            </a:r>
            <a:r>
              <a:rPr sz="3600" b="1" spc="10" dirty="0">
                <a:latin typeface="Arial Narrow" pitchFamily="34" charset="0"/>
                <a:cs typeface="Microsoft JhengHei UI Light"/>
              </a:rPr>
              <a:t>impressions should appeal </a:t>
            </a:r>
            <a:r>
              <a:rPr sz="3600" b="1" spc="10" dirty="0" smtClean="0">
                <a:latin typeface="Arial Narrow" pitchFamily="34" charset="0"/>
                <a:cs typeface="Microsoft JhengHei UI Light"/>
              </a:rPr>
              <a:t>to</a:t>
            </a:r>
            <a:r>
              <a:rPr lang="en-US" sz="3600" b="1" dirty="0">
                <a:latin typeface="Arial Narrow" pitchFamily="34" charset="0"/>
                <a:cs typeface="Microsoft JhengHei UI Light"/>
              </a:rPr>
              <a:t> </a:t>
            </a:r>
            <a:r>
              <a:rPr sz="3600" b="1" spc="10" dirty="0" smtClean="0">
                <a:latin typeface="Arial Narrow" pitchFamily="34" charset="0"/>
                <a:cs typeface="Microsoft JhengHei UI Light"/>
              </a:rPr>
              <a:t>the </a:t>
            </a:r>
            <a:r>
              <a:rPr sz="3600" b="1" spc="10" dirty="0">
                <a:latin typeface="Arial Narrow" pitchFamily="34" charset="0"/>
                <a:cs typeface="Microsoft JhengHei UI Light"/>
              </a:rPr>
              <a:t>five senses that all humans have</a:t>
            </a:r>
            <a:r>
              <a:rPr sz="3600" b="1" spc="10" dirty="0" smtClean="0">
                <a:latin typeface="Arial Narrow" pitchFamily="34" charset="0"/>
                <a:cs typeface="Microsoft JhengHei UI Light"/>
              </a:rPr>
              <a:t>.</a:t>
            </a:r>
            <a:endParaRPr lang="en-US" sz="3600" b="1" spc="10" dirty="0" smtClean="0">
              <a:latin typeface="Arial Narrow" pitchFamily="34" charset="0"/>
              <a:cs typeface="Microsoft JhengHei UI Light"/>
            </a:endParaRPr>
          </a:p>
          <a:p>
            <a:pPr marL="571500" indent="-571500">
              <a:lnSpc>
                <a:spcPct val="100000"/>
              </a:lnSpc>
              <a:buFont typeface="Arial" pitchFamily="34" charset="0"/>
              <a:buChar char="•"/>
            </a:pPr>
            <a:endParaRPr sz="900" b="1" dirty="0">
              <a:latin typeface="Arial Narrow" pitchFamily="34" charset="0"/>
              <a:cs typeface="Microsoft JhengHei UI Light"/>
            </a:endParaRPr>
          </a:p>
          <a:p>
            <a:pPr marL="571500" indent="-571500">
              <a:lnSpc>
                <a:spcPct val="100000"/>
              </a:lnSpc>
              <a:buFont typeface="Arial" pitchFamily="34" charset="0"/>
              <a:buChar char="•"/>
            </a:pPr>
            <a:r>
              <a:rPr sz="3600" b="1" spc="10" dirty="0" smtClean="0">
                <a:latin typeface="Arial Narrow" pitchFamily="34" charset="0"/>
                <a:cs typeface="Microsoft JhengHei UI Light"/>
              </a:rPr>
              <a:t>These </a:t>
            </a:r>
            <a:r>
              <a:rPr sz="3600" b="1" spc="10" dirty="0">
                <a:latin typeface="Arial Narrow" pitchFamily="34" charset="0"/>
                <a:cs typeface="Microsoft JhengHei UI Light"/>
              </a:rPr>
              <a:t>impressions will help </a:t>
            </a:r>
            <a:r>
              <a:rPr sz="3600" b="1" spc="10" dirty="0" smtClean="0">
                <a:latin typeface="Arial Narrow" pitchFamily="34" charset="0"/>
                <a:cs typeface="Microsoft JhengHei UI Light"/>
              </a:rPr>
              <a:t>your</a:t>
            </a:r>
            <a:r>
              <a:rPr lang="en-US" sz="3600" b="1" dirty="0">
                <a:latin typeface="Arial Narrow" pitchFamily="34" charset="0"/>
                <a:cs typeface="Microsoft JhengHei UI Light"/>
              </a:rPr>
              <a:t> </a:t>
            </a:r>
            <a:r>
              <a:rPr sz="3600" b="1" spc="10" dirty="0" smtClean="0">
                <a:latin typeface="Arial Narrow" pitchFamily="34" charset="0"/>
                <a:cs typeface="Microsoft JhengHei UI Light"/>
              </a:rPr>
              <a:t>readers relate</a:t>
            </a:r>
            <a:r>
              <a:rPr lang="en-US" sz="3600" b="1" dirty="0">
                <a:latin typeface="Arial Narrow" pitchFamily="34" charset="0"/>
                <a:cs typeface="Microsoft JhengHei UI Light"/>
              </a:rPr>
              <a:t> </a:t>
            </a:r>
            <a:r>
              <a:rPr sz="3600" b="1" spc="10" dirty="0" smtClean="0">
                <a:latin typeface="Arial Narrow" pitchFamily="34" charset="0"/>
                <a:cs typeface="Microsoft JhengHei UI Light"/>
              </a:rPr>
              <a:t>with </a:t>
            </a:r>
            <a:r>
              <a:rPr sz="3600" b="1" spc="10" dirty="0">
                <a:latin typeface="Arial Narrow" pitchFamily="34" charset="0"/>
                <a:cs typeface="Microsoft JhengHei UI Light"/>
              </a:rPr>
              <a:t>you from any experience that you personally had.</a:t>
            </a:r>
            <a:endParaRPr sz="3600" b="1" dirty="0">
              <a:latin typeface="Arial Narrow" pitchFamily="34" charset="0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33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2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" y="13714"/>
            <a:ext cx="9148572" cy="6848856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903514" y="2743200"/>
            <a:ext cx="6265882" cy="8309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54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UI Light"/>
                <a:cs typeface="Microsoft JhengHei UI Light"/>
              </a:rPr>
              <a:t>KINDS OF IMAGERY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 UI Light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15757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-32657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1"/>
          <p:cNvSpPr txBox="1"/>
          <p:nvPr/>
        </p:nvSpPr>
        <p:spPr>
          <a:xfrm>
            <a:off x="1417574" y="2360802"/>
            <a:ext cx="1136904" cy="3802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words.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244435" y="685800"/>
            <a:ext cx="2626553" cy="9233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000" b="1" spc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Microsoft JhengHei UI Light"/>
              </a:rPr>
              <a:t>Visual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Microsoft JhengHei UI Light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772092" y="2550921"/>
            <a:ext cx="7571240" cy="9848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3200" spc="10" dirty="0">
                <a:latin typeface="Arial Black" pitchFamily="34" charset="0"/>
                <a:cs typeface="Microsoft JhengHei UI Light"/>
              </a:rPr>
              <a:t>is a picture in words; something</a:t>
            </a:r>
            <a:endParaRPr sz="3200" dirty="0">
              <a:latin typeface="Arial Black" pitchFamily="34" charset="0"/>
              <a:cs typeface="Microsoft JhengHei UI Light"/>
            </a:endParaRPr>
          </a:p>
          <a:p>
            <a:pPr marL="0">
              <a:lnSpc>
                <a:spcPct val="100000"/>
              </a:lnSpc>
            </a:pPr>
            <a:r>
              <a:rPr sz="3200" spc="10" dirty="0">
                <a:latin typeface="Arial Black" pitchFamily="34" charset="0"/>
                <a:cs typeface="Microsoft JhengHei UI Light"/>
              </a:rPr>
              <a:t>that is concrete and can be seen.</a:t>
            </a:r>
            <a:endParaRPr sz="3200" dirty="0">
              <a:latin typeface="Arial Black" pitchFamily="34" charset="0"/>
              <a:cs typeface="Microsoft JhengHei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04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5262</TotalTime>
  <Words>456</Words>
  <Application>Microsoft Office PowerPoint</Application>
  <PresentationFormat>On-screen Show (4:3)</PresentationFormat>
  <Paragraphs>83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LEARNING OUTCOME</vt:lpstr>
      <vt:lpstr>Imagery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530</cp:revision>
  <dcterms:created xsi:type="dcterms:W3CDTF">2010-08-24T06:47:44Z</dcterms:created>
  <dcterms:modified xsi:type="dcterms:W3CDTF">2019-06-13T01:56:05Z</dcterms:modified>
</cp:coreProperties>
</file>