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6" r:id="rId2"/>
    <p:sldId id="257" r:id="rId3"/>
    <p:sldId id="384" r:id="rId4"/>
    <p:sldId id="433" r:id="rId5"/>
    <p:sldId id="425" r:id="rId6"/>
    <p:sldId id="413" r:id="rId7"/>
    <p:sldId id="403" r:id="rId8"/>
    <p:sldId id="406" r:id="rId9"/>
    <p:sldId id="415" r:id="rId10"/>
    <p:sldId id="414" r:id="rId11"/>
    <p:sldId id="417" r:id="rId12"/>
    <p:sldId id="430" r:id="rId13"/>
    <p:sldId id="418" r:id="rId14"/>
    <p:sldId id="431" r:id="rId15"/>
    <p:sldId id="419" r:id="rId16"/>
    <p:sldId id="432" r:id="rId17"/>
    <p:sldId id="434" r:id="rId18"/>
    <p:sldId id="435" r:id="rId19"/>
    <p:sldId id="436" r:id="rId20"/>
    <p:sldId id="437" r:id="rId21"/>
    <p:sldId id="43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87" d="100"/>
          <a:sy n="87" d="100"/>
        </p:scale>
        <p:origin x="-2310"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13/06/2019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6/13/2019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6/13/2019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6/13/2019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wikihow.com/Write-a-Ballad" TargetMode="External"/><Relationship Id="rId3" Type="http://schemas.openxmlformats.org/officeDocument/2006/relationships/hyperlink" Target="https://www.wikihow.com/Write-a-Free-Verse-Poem" TargetMode="External"/><Relationship Id="rId7" Type="http://schemas.openxmlformats.org/officeDocument/2006/relationships/hyperlink" Target="https://www.wikihow.com/Write-Shape-Poems"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wikihow.com/Write-a-Cinquain-Poem" TargetMode="External"/><Relationship Id="rId5" Type="http://schemas.openxmlformats.org/officeDocument/2006/relationships/hyperlink" Target="https://www.wikihow.com/Write-a-Haiku-Poem" TargetMode="External"/><Relationship Id="rId4" Type="http://schemas.openxmlformats.org/officeDocument/2006/relationships/hyperlink" Target="https://www.wikihow.com/Write-a-So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2819400" y="3725863"/>
            <a:ext cx="6324600" cy="1200329"/>
          </a:xfrm>
          <a:prstGeom prst="rect">
            <a:avLst/>
          </a:prstGeom>
          <a:noFill/>
          <a:ln w="9525">
            <a:noFill/>
            <a:miter lim="800000"/>
            <a:headEnd/>
            <a:tailEnd/>
          </a:ln>
        </p:spPr>
        <p:txBody>
          <a:bodyPr wrap="square">
            <a:spAutoFit/>
          </a:bodyPr>
          <a:lstStyle/>
          <a:p>
            <a:pPr algn="ctr"/>
            <a:r>
              <a:rPr lang="en-US" b="1" dirty="0" smtClean="0">
                <a:solidFill>
                  <a:schemeClr val="bg1"/>
                </a:solidFill>
              </a:rPr>
              <a:t>POETIC STUDY</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13</a:t>
            </a:r>
            <a:endParaRPr lang="en-US" b="1" dirty="0" smtClean="0">
              <a:solidFill>
                <a:schemeClr val="bg1"/>
              </a:solidFill>
            </a:endParaRPr>
          </a:p>
          <a:p>
            <a:pPr algn="ctr"/>
            <a:r>
              <a:rPr lang="en-US" b="1" dirty="0" smtClean="0">
                <a:solidFill>
                  <a:schemeClr val="bg1"/>
                </a:solidFill>
              </a:rPr>
              <a:t>ROSALINA NUGRAHENI WULAN PURNAMI., </a:t>
            </a:r>
            <a:r>
              <a:rPr lang="en-US" b="1" dirty="0" err="1" smtClean="0">
                <a:solidFill>
                  <a:schemeClr val="bg1"/>
                </a:solidFill>
              </a:rPr>
              <a:t>M.Pd</a:t>
            </a:r>
            <a:r>
              <a:rPr lang="en-US" b="1" dirty="0" smtClean="0">
                <a:solidFill>
                  <a:schemeClr val="bg1"/>
                </a:solidFill>
              </a:rPr>
              <a:t>.</a:t>
            </a:r>
          </a:p>
          <a:p>
            <a:pPr algn="ctr"/>
            <a:r>
              <a:rPr lang="en-US" b="1" dirty="0" smtClean="0">
                <a:solidFill>
                  <a:schemeClr val="bg1"/>
                </a:solidFill>
              </a:rPr>
              <a:t>PENDIDIKAN 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685800"/>
            <a:ext cx="84010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9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Rectangle 1"/>
          <p:cNvSpPr/>
          <p:nvPr/>
        </p:nvSpPr>
        <p:spPr>
          <a:xfrm>
            <a:off x="609600" y="1752600"/>
            <a:ext cx="7696200" cy="4247317"/>
          </a:xfrm>
          <a:prstGeom prst="rect">
            <a:avLst/>
          </a:prstGeom>
        </p:spPr>
        <p:txBody>
          <a:bodyPr wrap="square">
            <a:spAutoFit/>
          </a:bodyPr>
          <a:lstStyle/>
          <a:p>
            <a:r>
              <a:rPr lang="en-US" b="1" dirty="0"/>
              <a:t>Read examples of poetry.</a:t>
            </a:r>
            <a:r>
              <a:rPr lang="en-US" dirty="0"/>
              <a:t> </a:t>
            </a:r>
            <a:endParaRPr lang="en-US" dirty="0" smtClean="0"/>
          </a:p>
          <a:p>
            <a:r>
              <a:rPr lang="en-US" dirty="0" smtClean="0"/>
              <a:t>To </a:t>
            </a:r>
            <a:r>
              <a:rPr lang="en-US" dirty="0"/>
              <a:t>get a better sense of what other poets are writing, you may look through examples of poetry. You may read poems written in the same poetic form you are interested in or poems about themes or ideas that you find inspiring. You may also choose poems that are well known and considered “classics” to get a better sense of the genre. For example, you may read</a:t>
            </a:r>
            <a:r>
              <a:rPr lang="en-US" dirty="0" smtClean="0"/>
              <a:t>:</a:t>
            </a:r>
          </a:p>
          <a:p>
            <a:endParaRPr lang="en-US" dirty="0" smtClean="0"/>
          </a:p>
          <a:p>
            <a:r>
              <a:rPr lang="en-US" dirty="0" smtClean="0"/>
              <a:t>“</a:t>
            </a:r>
            <a:r>
              <a:rPr lang="en-US" dirty="0" err="1"/>
              <a:t>Kubla</a:t>
            </a:r>
            <a:r>
              <a:rPr lang="en-US" dirty="0"/>
              <a:t> Khan” </a:t>
            </a:r>
            <a:r>
              <a:rPr lang="en-US" i="1" dirty="0"/>
              <a:t>by Samuel Taylor </a:t>
            </a:r>
            <a:r>
              <a:rPr lang="en-US" i="1" dirty="0" smtClean="0"/>
              <a:t>Coleridge</a:t>
            </a:r>
            <a:endParaRPr lang="en-US" i="1" dirty="0"/>
          </a:p>
          <a:p>
            <a:r>
              <a:rPr lang="en-US" dirty="0"/>
              <a:t>“Song of Myself” </a:t>
            </a:r>
            <a:r>
              <a:rPr lang="en-US" i="1" dirty="0"/>
              <a:t>by Walt </a:t>
            </a:r>
            <a:r>
              <a:rPr lang="en-US" i="1" dirty="0" smtClean="0"/>
              <a:t>Whitman</a:t>
            </a:r>
            <a:endParaRPr lang="en-US" i="1" dirty="0"/>
          </a:p>
          <a:p>
            <a:r>
              <a:rPr lang="en-US" dirty="0"/>
              <a:t>“I measure every Grief I meet” </a:t>
            </a:r>
            <a:r>
              <a:rPr lang="en-US" i="1" dirty="0"/>
              <a:t>by Emily </a:t>
            </a:r>
            <a:r>
              <a:rPr lang="en-US" i="1" dirty="0" smtClean="0"/>
              <a:t>Dickinson</a:t>
            </a:r>
            <a:endParaRPr lang="en-US" i="1" dirty="0"/>
          </a:p>
          <a:p>
            <a:r>
              <a:rPr lang="en-US" dirty="0"/>
              <a:t>“Sonnet 18” </a:t>
            </a:r>
            <a:r>
              <a:rPr lang="en-US" i="1" dirty="0"/>
              <a:t>by William </a:t>
            </a:r>
            <a:r>
              <a:rPr lang="en-US" i="1" dirty="0" smtClean="0"/>
              <a:t>Shakespeare</a:t>
            </a:r>
            <a:endParaRPr lang="en-US" i="1" dirty="0"/>
          </a:p>
          <a:p>
            <a:r>
              <a:rPr lang="en-US" dirty="0"/>
              <a:t>“One Art” </a:t>
            </a:r>
            <a:r>
              <a:rPr lang="en-US" i="1" dirty="0"/>
              <a:t>by Elizabeth </a:t>
            </a:r>
            <a:r>
              <a:rPr lang="en-US" i="1" dirty="0" smtClean="0"/>
              <a:t>Bishop</a:t>
            </a:r>
            <a:endParaRPr lang="en-US" i="1" dirty="0"/>
          </a:p>
          <a:p>
            <a:r>
              <a:rPr lang="en-US" dirty="0"/>
              <a:t>“Night Funeral in Harlem” </a:t>
            </a:r>
            <a:r>
              <a:rPr lang="en-US" i="1" dirty="0"/>
              <a:t>by Langston </a:t>
            </a:r>
            <a:r>
              <a:rPr lang="en-US" i="1" dirty="0" smtClean="0"/>
              <a:t>Hughes</a:t>
            </a:r>
            <a:endParaRPr lang="en-US" i="1" dirty="0"/>
          </a:p>
          <a:p>
            <a:r>
              <a:rPr lang="en-US" dirty="0"/>
              <a:t>“The Red Wheelbarrow” </a:t>
            </a:r>
            <a:r>
              <a:rPr lang="en-US" i="1" dirty="0"/>
              <a:t>by William Carlos Williams</a:t>
            </a:r>
            <a:r>
              <a:rPr lang="en-US" dirty="0"/>
              <a:t> </a:t>
            </a:r>
          </a:p>
        </p:txBody>
      </p:sp>
      <p:sp>
        <p:nvSpPr>
          <p:cNvPr id="6"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303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srcRect/>
          <a:stretch>
            <a:fillRect/>
          </a:stretch>
        </p:blipFill>
        <p:spPr bwMode="auto">
          <a:xfrm>
            <a:off x="-28575" y="-32658"/>
            <a:ext cx="9172575" cy="6890657"/>
          </a:xfrm>
          <a:prstGeom prst="rect">
            <a:avLst/>
          </a:prstGeom>
          <a:noFill/>
          <a:ln w="9525">
            <a:noFill/>
            <a:miter lim="800000"/>
            <a:headEnd/>
            <a:tailEnd/>
          </a:ln>
        </p:spPr>
      </p:pic>
      <p:sp>
        <p:nvSpPr>
          <p:cNvPr id="2" name="text 1"/>
          <p:cNvSpPr txBox="1"/>
          <p:nvPr/>
        </p:nvSpPr>
        <p:spPr>
          <a:xfrm>
            <a:off x="381000" y="1447800"/>
            <a:ext cx="8273141" cy="5324535"/>
          </a:xfrm>
          <a:prstGeom prst="rect">
            <a:avLst/>
          </a:prstGeom>
        </p:spPr>
        <p:txBody>
          <a:bodyPr vert="horz" wrap="square" lIns="0" tIns="0" rIns="0" bIns="0" rtlCol="0">
            <a:spAutoFit/>
          </a:bodyPr>
          <a:lstStyle/>
          <a:p>
            <a:r>
              <a:rPr lang="en-US" sz="2400" b="1" dirty="0" smtClean="0">
                <a:solidFill>
                  <a:srgbClr val="FF0000"/>
                </a:solidFill>
              </a:rPr>
              <a:t>Use </a:t>
            </a:r>
            <a:r>
              <a:rPr lang="en-US" sz="2400" b="1" dirty="0">
                <a:solidFill>
                  <a:srgbClr val="FF0000"/>
                </a:solidFill>
              </a:rPr>
              <a:t>concrete imagery.</a:t>
            </a:r>
            <a:r>
              <a:rPr lang="en-US" sz="2400" dirty="0"/>
              <a:t> </a:t>
            </a:r>
            <a:endParaRPr lang="en-US" sz="2400" dirty="0" smtClean="0"/>
          </a:p>
          <a:p>
            <a:endParaRPr lang="en-US" sz="900" dirty="0" smtClean="0"/>
          </a:p>
          <a:p>
            <a:pPr marL="342900" indent="-342900">
              <a:buFont typeface="Arial" pitchFamily="34" charset="0"/>
              <a:buChar char="•"/>
            </a:pPr>
            <a:r>
              <a:rPr lang="en-US" sz="2400" dirty="0" smtClean="0"/>
              <a:t>Avoid </a:t>
            </a:r>
            <a:r>
              <a:rPr lang="en-US" sz="2400" dirty="0"/>
              <a:t>abstract imagery and go for concrete descriptions of people, places, and things in your poem. You should always try to describe </a:t>
            </a:r>
            <a:r>
              <a:rPr lang="en-US" sz="2400" dirty="0" smtClean="0"/>
              <a:t>something using </a:t>
            </a:r>
            <a:r>
              <a:rPr lang="en-US" sz="2400" dirty="0"/>
              <a:t>the five senses: smell, taste, touch, sight, and sound</a:t>
            </a:r>
            <a:r>
              <a:rPr lang="en-US" sz="2400" dirty="0" smtClean="0"/>
              <a:t>.</a:t>
            </a:r>
          </a:p>
          <a:p>
            <a:pPr marL="342900" indent="-342900">
              <a:buFont typeface="Arial" pitchFamily="34" charset="0"/>
              <a:buChar char="•"/>
            </a:pPr>
            <a:endParaRPr lang="en-US" sz="900" dirty="0"/>
          </a:p>
          <a:p>
            <a:pPr marL="342900" indent="-342900">
              <a:buFont typeface="Arial" pitchFamily="34" charset="0"/>
              <a:buChar char="•"/>
            </a:pPr>
            <a:r>
              <a:rPr lang="en-US" sz="2400" dirty="0" smtClean="0"/>
              <a:t>Using </a:t>
            </a:r>
            <a:r>
              <a:rPr lang="en-US" sz="2400" dirty="0"/>
              <a:t>concrete imagery will immerse your reader in the world of your poem and make images come </a:t>
            </a:r>
            <a:r>
              <a:rPr lang="en-US" sz="2400" dirty="0" smtClean="0"/>
              <a:t>alive for </a:t>
            </a:r>
            <a:r>
              <a:rPr lang="en-US" sz="2400" dirty="0"/>
              <a:t>them</a:t>
            </a:r>
            <a:r>
              <a:rPr lang="en-US" sz="2400" dirty="0" smtClean="0"/>
              <a:t>.</a:t>
            </a:r>
          </a:p>
          <a:p>
            <a:pPr marL="342900" indent="-342900">
              <a:buFont typeface="Arial" pitchFamily="34" charset="0"/>
              <a:buChar char="•"/>
            </a:pPr>
            <a:endParaRPr lang="en-US" sz="900" baseline="30000" dirty="0" smtClean="0"/>
          </a:p>
          <a:p>
            <a:pPr marL="342900" indent="-342900">
              <a:buFont typeface="Arial" pitchFamily="34" charset="0"/>
              <a:buChar char="•"/>
            </a:pPr>
            <a:r>
              <a:rPr lang="en-US" sz="2400" dirty="0" smtClean="0"/>
              <a:t>For </a:t>
            </a:r>
            <a:r>
              <a:rPr lang="en-US" sz="2400" dirty="0"/>
              <a:t>example, rather than try to describe a feeling or image with abstract words, use concrete words instead. Rather than write, </a:t>
            </a:r>
            <a:r>
              <a:rPr lang="en-US" sz="2400" i="1" dirty="0">
                <a:solidFill>
                  <a:srgbClr val="FF0000"/>
                </a:solidFill>
              </a:rPr>
              <a:t>“I felt happy,” </a:t>
            </a:r>
            <a:r>
              <a:rPr lang="en-US" sz="2400" dirty="0"/>
              <a:t>you may use concrete words to create a concrete image, such as, </a:t>
            </a:r>
            <a:r>
              <a:rPr lang="en-US" sz="2400" i="1" dirty="0">
                <a:solidFill>
                  <a:srgbClr val="FF0000"/>
                </a:solidFill>
              </a:rPr>
              <a:t>“My smile lit up the room like wildfire.”</a:t>
            </a:r>
          </a:p>
          <a:p>
            <a:pPr marL="972312">
              <a:lnSpc>
                <a:spcPct val="100000"/>
              </a:lnSpc>
            </a:pPr>
            <a:endParaRPr sz="2400" b="1" dirty="0">
              <a:latin typeface="Microsoft JhengHei UI Light"/>
              <a:cs typeface="Microsoft JhengHei UI Light"/>
            </a:endParaRPr>
          </a:p>
        </p:txBody>
      </p:sp>
      <p:sp>
        <p:nvSpPr>
          <p:cNvPr id="3" name="text 1"/>
          <p:cNvSpPr txBox="1"/>
          <p:nvPr/>
        </p:nvSpPr>
        <p:spPr>
          <a:xfrm>
            <a:off x="3623531" y="4419600"/>
            <a:ext cx="200055" cy="553998"/>
          </a:xfrm>
          <a:prstGeom prst="rect">
            <a:avLst/>
          </a:prstGeom>
        </p:spPr>
        <p:txBody>
          <a:bodyPr vert="horz" wrap="none" lIns="0" tIns="0" rIns="0" bIns="0" rtlCol="0">
            <a:spAutoFit/>
          </a:bodyPr>
          <a:lstStyle/>
          <a:p>
            <a:pPr marL="0">
              <a:lnSpc>
                <a:spcPct val="100000"/>
              </a:lnSpc>
            </a:pPr>
            <a:r>
              <a:rPr sz="3600" spc="10" dirty="0">
                <a:solidFill>
                  <a:srgbClr val="FFFFFF"/>
                </a:solidFill>
                <a:latin typeface="Microsoft JhengHei UI Light"/>
                <a:cs typeface="Microsoft JhengHei UI Light"/>
              </a:rPr>
              <a:t>-</a:t>
            </a:r>
            <a:endParaRPr sz="3600" dirty="0">
              <a:latin typeface="Microsoft JhengHei UI Light"/>
              <a:cs typeface="Microsoft JhengHei UI Light"/>
            </a:endParaRPr>
          </a:p>
        </p:txBody>
      </p:sp>
      <p:sp>
        <p:nvSpPr>
          <p:cNvPr id="10"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7176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2"/>
          <a:srcRect/>
          <a:stretch>
            <a:fillRect/>
          </a:stretch>
        </p:blipFill>
        <p:spPr bwMode="auto">
          <a:xfrm>
            <a:off x="-28577" y="-32658"/>
            <a:ext cx="9172575" cy="6858000"/>
          </a:xfrm>
          <a:prstGeom prst="rect">
            <a:avLst/>
          </a:prstGeom>
          <a:noFill/>
          <a:ln w="9525">
            <a:noFill/>
            <a:miter lim="800000"/>
            <a:headEnd/>
            <a:tailEnd/>
          </a:ln>
        </p:spPr>
      </p:pic>
      <p:sp>
        <p:nvSpPr>
          <p:cNvPr id="3" name="text 1"/>
          <p:cNvSpPr txBox="1"/>
          <p:nvPr/>
        </p:nvSpPr>
        <p:spPr>
          <a:xfrm>
            <a:off x="7000621" y="3180613"/>
            <a:ext cx="65" cy="677108"/>
          </a:xfrm>
          <a:prstGeom prst="rect">
            <a:avLst/>
          </a:prstGeom>
        </p:spPr>
        <p:txBody>
          <a:bodyPr vert="horz" wrap="none" lIns="0" tIns="0" rIns="0" bIns="0" rtlCol="0">
            <a:spAutoFit/>
          </a:bodyPr>
          <a:lstStyle/>
          <a:p>
            <a:pPr marL="0">
              <a:lnSpc>
                <a:spcPct val="100000"/>
              </a:lnSpc>
            </a:pPr>
            <a:endParaRPr sz="4400" dirty="0">
              <a:latin typeface="Arial"/>
              <a:cs typeface="Arial"/>
            </a:endParaRPr>
          </a:p>
        </p:txBody>
      </p:sp>
      <p:sp>
        <p:nvSpPr>
          <p:cNvPr id="5" name="text 1"/>
          <p:cNvSpPr txBox="1"/>
          <p:nvPr/>
        </p:nvSpPr>
        <p:spPr>
          <a:xfrm>
            <a:off x="5857621" y="3851402"/>
            <a:ext cx="65" cy="677108"/>
          </a:xfrm>
          <a:prstGeom prst="rect">
            <a:avLst/>
          </a:prstGeom>
        </p:spPr>
        <p:txBody>
          <a:bodyPr vert="horz" wrap="none" lIns="0" tIns="0" rIns="0" bIns="0" rtlCol="0">
            <a:spAutoFit/>
          </a:bodyPr>
          <a:lstStyle/>
          <a:p>
            <a:pPr marL="0">
              <a:lnSpc>
                <a:spcPct val="100000"/>
              </a:lnSpc>
            </a:pPr>
            <a:endParaRPr sz="4400" dirty="0">
              <a:latin typeface="Calibri"/>
              <a:cs typeface="Calibri"/>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7924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03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rsil\Desktop\Smartcreative2.jpg"/>
          <p:cNvPicPr>
            <a:picLocks noChangeAspect="1" noChangeArrowheads="1"/>
          </p:cNvPicPr>
          <p:nvPr/>
        </p:nvPicPr>
        <p:blipFill>
          <a:blip r:embed="rId2"/>
          <a:srcRect/>
          <a:stretch>
            <a:fillRect/>
          </a:stretch>
        </p:blipFill>
        <p:spPr bwMode="auto">
          <a:xfrm>
            <a:off x="-28577" y="-32658"/>
            <a:ext cx="9172575" cy="6858000"/>
          </a:xfrm>
          <a:prstGeom prst="rect">
            <a:avLst/>
          </a:prstGeom>
          <a:noFill/>
          <a:ln w="9525">
            <a:noFill/>
            <a:miter lim="800000"/>
            <a:headEnd/>
            <a:tailEnd/>
          </a:ln>
        </p:spPr>
      </p:pic>
      <p:sp>
        <p:nvSpPr>
          <p:cNvPr id="2" name="text 1"/>
          <p:cNvSpPr txBox="1"/>
          <p:nvPr/>
        </p:nvSpPr>
        <p:spPr>
          <a:xfrm>
            <a:off x="2514600" y="1165287"/>
            <a:ext cx="6324600" cy="2031325"/>
          </a:xfrm>
          <a:prstGeom prst="rect">
            <a:avLst/>
          </a:prstGeom>
        </p:spPr>
        <p:txBody>
          <a:bodyPr vert="horz" wrap="square" lIns="0" tIns="0" rIns="0" bIns="0" rtlCol="0">
            <a:spAutoFit/>
          </a:bodyPr>
          <a:lstStyle/>
          <a:p>
            <a:pPr marL="0" algn="ctr">
              <a:lnSpc>
                <a:spcPct val="100000"/>
              </a:lnSpc>
            </a:pPr>
            <a:r>
              <a:rPr sz="3600" spc="10" dirty="0">
                <a:solidFill>
                  <a:srgbClr val="FFFFFF"/>
                </a:solidFill>
                <a:latin typeface="Microsoft JhengHei UI Light"/>
                <a:cs typeface="Microsoft JhengHei UI Light"/>
              </a:rPr>
              <a:t>“</a:t>
            </a:r>
            <a:r>
              <a:rPr sz="3200" spc="10" dirty="0">
                <a:solidFill>
                  <a:srgbClr val="FFFFFF"/>
                </a:solidFill>
                <a:latin typeface="Microsoft JhengHei UI Light"/>
                <a:cs typeface="Microsoft JhengHei UI Light"/>
              </a:rPr>
              <a:t>There were nights when </a:t>
            </a:r>
            <a:r>
              <a:rPr sz="3200" spc="10" dirty="0" smtClean="0">
                <a:solidFill>
                  <a:srgbClr val="FFFFFF"/>
                </a:solidFill>
                <a:latin typeface="Microsoft JhengHei UI Light"/>
                <a:cs typeface="Microsoft JhengHei UI Light"/>
              </a:rPr>
              <a:t>the</a:t>
            </a:r>
            <a:r>
              <a:rPr lang="en-US" sz="3200" spc="10" dirty="0" smtClean="0">
                <a:solidFill>
                  <a:srgbClr val="FFFFFF"/>
                </a:solidFill>
                <a:latin typeface="Microsoft JhengHei UI Light"/>
                <a:cs typeface="Microsoft JhengHei UI Light"/>
              </a:rPr>
              <a:t> wind was so cold..</a:t>
            </a:r>
          </a:p>
          <a:p>
            <a:pPr marL="0" algn="ctr">
              <a:lnSpc>
                <a:spcPct val="100000"/>
              </a:lnSpc>
            </a:pPr>
            <a:r>
              <a:rPr lang="en-US" sz="3200" spc="10" dirty="0" smtClean="0">
                <a:solidFill>
                  <a:srgbClr val="FFFFFF"/>
                </a:solidFill>
                <a:latin typeface="Microsoft JhengHei UI Light"/>
                <a:cs typeface="Microsoft JhengHei UI Light"/>
              </a:rPr>
              <a:t>There were days when the sun was so cruel”</a:t>
            </a:r>
            <a:endParaRPr sz="3200" dirty="0">
              <a:latin typeface="Microsoft JhengHei UI Light"/>
              <a:cs typeface="Microsoft JhengHei UI Light"/>
            </a:endParaRPr>
          </a:p>
        </p:txBody>
      </p:sp>
      <p:sp>
        <p:nvSpPr>
          <p:cNvPr id="5" name="text 1"/>
          <p:cNvSpPr txBox="1"/>
          <p:nvPr/>
        </p:nvSpPr>
        <p:spPr>
          <a:xfrm>
            <a:off x="3519488" y="3909569"/>
            <a:ext cx="200055" cy="553998"/>
          </a:xfrm>
          <a:prstGeom prst="rect">
            <a:avLst/>
          </a:prstGeom>
        </p:spPr>
        <p:txBody>
          <a:bodyPr vert="horz" wrap="none" lIns="0" tIns="0" rIns="0" bIns="0" rtlCol="0">
            <a:spAutoFit/>
          </a:bodyPr>
          <a:lstStyle/>
          <a:p>
            <a:pPr marL="0">
              <a:lnSpc>
                <a:spcPct val="100000"/>
              </a:lnSpc>
            </a:pPr>
            <a:r>
              <a:rPr sz="3600" spc="10" dirty="0">
                <a:solidFill>
                  <a:srgbClr val="FFFFFF"/>
                </a:solidFill>
                <a:latin typeface="Microsoft JhengHei UI Light"/>
                <a:cs typeface="Microsoft JhengHei UI Light"/>
              </a:rPr>
              <a:t>-</a:t>
            </a:r>
            <a:endParaRPr sz="3600">
              <a:latin typeface="Microsoft JhengHei UI Light"/>
              <a:cs typeface="Microsoft JhengHei UI Light"/>
            </a:endParaRPr>
          </a:p>
        </p:txBody>
      </p:sp>
      <p:sp>
        <p:nvSpPr>
          <p:cNvPr id="6" name="text 1"/>
          <p:cNvSpPr txBox="1"/>
          <p:nvPr/>
        </p:nvSpPr>
        <p:spPr>
          <a:xfrm>
            <a:off x="3854162" y="3937699"/>
            <a:ext cx="431913" cy="430887"/>
          </a:xfrm>
          <a:prstGeom prst="rect">
            <a:avLst/>
          </a:prstGeom>
        </p:spPr>
        <p:txBody>
          <a:bodyPr vert="horz" wrap="none" lIns="0" tIns="0" rIns="0" bIns="0" rtlCol="0">
            <a:spAutoFit/>
          </a:bodyPr>
          <a:lstStyle/>
          <a:p>
            <a:pPr marL="0">
              <a:lnSpc>
                <a:spcPct val="100000"/>
              </a:lnSpc>
            </a:pPr>
            <a:r>
              <a:rPr sz="2800" spc="10" dirty="0" smtClean="0">
                <a:solidFill>
                  <a:srgbClr val="FFFFFF"/>
                </a:solidFill>
                <a:latin typeface="Microsoft JhengHei UI Light"/>
                <a:cs typeface="Microsoft JhengHei UI Light"/>
              </a:rPr>
              <a:t>It</a:t>
            </a:r>
            <a:r>
              <a:rPr lang="en-US" sz="2800" spc="10" dirty="0" smtClean="0">
                <a:solidFill>
                  <a:srgbClr val="FFFFFF"/>
                </a:solidFill>
                <a:latin typeface="Microsoft JhengHei UI Light"/>
                <a:cs typeface="Microsoft JhengHei UI Light"/>
              </a:rPr>
              <a:t>'</a:t>
            </a:r>
            <a:r>
              <a:rPr sz="2800" spc="10" dirty="0" smtClean="0">
                <a:solidFill>
                  <a:srgbClr val="FFFFFF"/>
                </a:solidFill>
                <a:latin typeface="Microsoft JhengHei UI Light"/>
                <a:cs typeface="Microsoft JhengHei UI Light"/>
              </a:rPr>
              <a:t>s</a:t>
            </a:r>
            <a:endParaRPr sz="2800" dirty="0">
              <a:latin typeface="Microsoft JhengHei UI Light"/>
              <a:cs typeface="Microsoft JhengHei UI Light"/>
            </a:endParaRPr>
          </a:p>
        </p:txBody>
      </p:sp>
      <p:sp>
        <p:nvSpPr>
          <p:cNvPr id="7" name="text 1"/>
          <p:cNvSpPr txBox="1"/>
          <p:nvPr/>
        </p:nvSpPr>
        <p:spPr>
          <a:xfrm>
            <a:off x="4343400" y="3948302"/>
            <a:ext cx="4605684" cy="430887"/>
          </a:xfrm>
          <a:prstGeom prst="rect">
            <a:avLst/>
          </a:prstGeom>
        </p:spPr>
        <p:txBody>
          <a:bodyPr vert="horz" wrap="none" lIns="0" tIns="0" rIns="0" bIns="0" rtlCol="0">
            <a:spAutoFit/>
          </a:bodyPr>
          <a:lstStyle/>
          <a:p>
            <a:pPr marL="0">
              <a:lnSpc>
                <a:spcPct val="100000"/>
              </a:lnSpc>
            </a:pPr>
            <a:r>
              <a:rPr sz="2800" spc="10" dirty="0" smtClean="0">
                <a:solidFill>
                  <a:srgbClr val="FFFFFF"/>
                </a:solidFill>
                <a:latin typeface="Microsoft JhengHei UI Light"/>
                <a:cs typeface="Microsoft JhengHei UI Light"/>
              </a:rPr>
              <a:t>All </a:t>
            </a:r>
            <a:r>
              <a:rPr sz="2800" spc="10" dirty="0">
                <a:solidFill>
                  <a:srgbClr val="FFFFFF"/>
                </a:solidFill>
                <a:latin typeface="Microsoft JhengHei UI Light"/>
                <a:cs typeface="Microsoft JhengHei UI Light"/>
              </a:rPr>
              <a:t>Coming Back to </a:t>
            </a:r>
            <a:r>
              <a:rPr sz="2800" spc="10" dirty="0" smtClean="0">
                <a:solidFill>
                  <a:srgbClr val="FFFFFF"/>
                </a:solidFill>
                <a:latin typeface="Microsoft JhengHei UI Light"/>
                <a:cs typeface="Microsoft JhengHei UI Light"/>
              </a:rPr>
              <a:t>Me</a:t>
            </a:r>
            <a:r>
              <a:rPr lang="en-US" sz="2800" spc="10" dirty="0" smtClean="0">
                <a:solidFill>
                  <a:srgbClr val="FFFFFF"/>
                </a:solidFill>
                <a:latin typeface="Microsoft JhengHei UI Light"/>
                <a:cs typeface="Microsoft JhengHei UI Light"/>
              </a:rPr>
              <a:t> Now</a:t>
            </a:r>
            <a:endParaRPr sz="2800" dirty="0">
              <a:latin typeface="Microsoft JhengHei UI Light"/>
              <a:cs typeface="Microsoft JhengHei UI Light"/>
            </a:endParaRPr>
          </a:p>
        </p:txBody>
      </p:sp>
      <p:sp>
        <p:nvSpPr>
          <p:cNvPr id="8" name="text 1"/>
          <p:cNvSpPr txBox="1"/>
          <p:nvPr/>
        </p:nvSpPr>
        <p:spPr>
          <a:xfrm>
            <a:off x="4470749" y="4457900"/>
            <a:ext cx="2392001" cy="430887"/>
          </a:xfrm>
          <a:prstGeom prst="rect">
            <a:avLst/>
          </a:prstGeom>
        </p:spPr>
        <p:txBody>
          <a:bodyPr vert="horz" wrap="none" lIns="0" tIns="0" rIns="0" bIns="0" rtlCol="0">
            <a:spAutoFit/>
          </a:bodyPr>
          <a:lstStyle/>
          <a:p>
            <a:pPr marL="0">
              <a:lnSpc>
                <a:spcPct val="100000"/>
              </a:lnSpc>
            </a:pPr>
            <a:r>
              <a:rPr sz="2800" i="1" spc="10" dirty="0" smtClean="0">
                <a:solidFill>
                  <a:srgbClr val="FFFFFF"/>
                </a:solidFill>
                <a:latin typeface="Microsoft JhengHei UI Light"/>
                <a:cs typeface="Microsoft JhengHei UI Light"/>
              </a:rPr>
              <a:t>by </a:t>
            </a:r>
            <a:r>
              <a:rPr sz="2800" i="1" spc="10" dirty="0">
                <a:solidFill>
                  <a:srgbClr val="FFFFFF"/>
                </a:solidFill>
                <a:latin typeface="Microsoft JhengHei UI Light"/>
                <a:cs typeface="Microsoft JhengHei UI Light"/>
              </a:rPr>
              <a:t>Celine Dion</a:t>
            </a:r>
            <a:endParaRPr sz="2800" i="1" dirty="0">
              <a:latin typeface="Microsoft JhengHei UI Light"/>
              <a:cs typeface="Microsoft JhengHei UI Light"/>
            </a:endParaRPr>
          </a:p>
        </p:txBody>
      </p:sp>
      <p:sp>
        <p:nvSpPr>
          <p:cNvPr id="3" name="Rectangle 2"/>
          <p:cNvSpPr/>
          <p:nvPr/>
        </p:nvSpPr>
        <p:spPr>
          <a:xfrm>
            <a:off x="433387" y="1066800"/>
            <a:ext cx="8305800" cy="5078313"/>
          </a:xfrm>
          <a:prstGeom prst="rect">
            <a:avLst/>
          </a:prstGeom>
        </p:spPr>
        <p:txBody>
          <a:bodyPr wrap="square">
            <a:spAutoFit/>
          </a:bodyPr>
          <a:lstStyle/>
          <a:p>
            <a:r>
              <a:rPr lang="en-US" b="1" dirty="0">
                <a:solidFill>
                  <a:srgbClr val="FF0000"/>
                </a:solidFill>
              </a:rPr>
              <a:t>Include </a:t>
            </a:r>
            <a:r>
              <a:rPr lang="en-US" b="1" dirty="0" smtClean="0">
                <a:solidFill>
                  <a:srgbClr val="FF0000"/>
                </a:solidFill>
              </a:rPr>
              <a:t>Literary </a:t>
            </a:r>
            <a:r>
              <a:rPr lang="en-US" b="1" dirty="0">
                <a:solidFill>
                  <a:srgbClr val="FF0000"/>
                </a:solidFill>
              </a:rPr>
              <a:t>D</a:t>
            </a:r>
            <a:r>
              <a:rPr lang="en-US" b="1" dirty="0" smtClean="0">
                <a:solidFill>
                  <a:srgbClr val="FF0000"/>
                </a:solidFill>
              </a:rPr>
              <a:t>evices</a:t>
            </a:r>
            <a:r>
              <a:rPr lang="en-US" b="1" dirty="0">
                <a:solidFill>
                  <a:srgbClr val="FF0000"/>
                </a:solidFill>
              </a:rPr>
              <a:t>.</a:t>
            </a:r>
            <a:r>
              <a:rPr lang="en-US" dirty="0">
                <a:solidFill>
                  <a:srgbClr val="FF0000"/>
                </a:solidFill>
              </a:rPr>
              <a:t> </a:t>
            </a:r>
            <a:endParaRPr lang="en-US" dirty="0" smtClean="0">
              <a:solidFill>
                <a:srgbClr val="FF0000"/>
              </a:solidFill>
            </a:endParaRPr>
          </a:p>
          <a:p>
            <a:r>
              <a:rPr lang="en-US" dirty="0" smtClean="0"/>
              <a:t>Try </a:t>
            </a:r>
            <a:r>
              <a:rPr lang="en-US" dirty="0"/>
              <a:t>to use literary devices throughout your poem, varying them so you do not use only metaphors or only similes in your writing</a:t>
            </a:r>
            <a:r>
              <a:rPr lang="en-US" dirty="0" smtClean="0"/>
              <a:t>.</a:t>
            </a:r>
          </a:p>
          <a:p>
            <a:endParaRPr lang="en-US" dirty="0"/>
          </a:p>
          <a:p>
            <a:r>
              <a:rPr lang="en-US" b="1" dirty="0">
                <a:solidFill>
                  <a:srgbClr val="FF0000"/>
                </a:solidFill>
              </a:rPr>
              <a:t>Try a New Literary Device</a:t>
            </a:r>
            <a:r>
              <a:rPr lang="en-US" dirty="0"/>
              <a:t/>
            </a:r>
            <a:br>
              <a:rPr lang="en-US" dirty="0"/>
            </a:br>
            <a:r>
              <a:rPr lang="en-US" b="1" dirty="0"/>
              <a:t>Metaphor:</a:t>
            </a:r>
            <a:r>
              <a:rPr lang="en-US" dirty="0"/>
              <a:t> This device compares one thing to another in a surprising way. A metaphor is a great way to add unique imagery and create an interesting tone. </a:t>
            </a:r>
            <a:r>
              <a:rPr lang="en-US" i="1" dirty="0"/>
              <a:t>Example: “I was a bird on a wire, trying not to look down.”</a:t>
            </a:r>
            <a:br>
              <a:rPr lang="en-US" i="1" dirty="0"/>
            </a:br>
            <a:r>
              <a:rPr lang="en-US" b="1" dirty="0"/>
              <a:t>Simile:</a:t>
            </a:r>
            <a:r>
              <a:rPr lang="en-US" dirty="0"/>
              <a:t> Similes compare two things using “like” or “as.” They might seem interchangeable with metaphors, but both create a different flow and rhythm you can play with</a:t>
            </a:r>
            <a:r>
              <a:rPr lang="en-US" i="1" dirty="0"/>
              <a:t>. Example: “She was as alone as a crow in a field,” or “My heart is like an empty stage.”</a:t>
            </a:r>
            <a:br>
              <a:rPr lang="en-US" i="1" dirty="0"/>
            </a:br>
            <a:r>
              <a:rPr lang="en-US" b="1" dirty="0"/>
              <a:t>Personification:</a:t>
            </a:r>
            <a:r>
              <a:rPr lang="en-US" dirty="0"/>
              <a:t> If you personify an object or idea, you’re describing it by using human qualities or attributes. This can clear up abstract ideas or images that are hard to visualize. </a:t>
            </a:r>
            <a:r>
              <a:rPr lang="en-US" i="1" dirty="0"/>
              <a:t>Example: “The wind breathed in the night.”</a:t>
            </a:r>
            <a:br>
              <a:rPr lang="en-US" i="1" dirty="0"/>
            </a:br>
            <a:r>
              <a:rPr lang="en-US" b="1" dirty="0"/>
              <a:t>Alliteration:</a:t>
            </a:r>
            <a:r>
              <a:rPr lang="en-US" dirty="0"/>
              <a:t> Alliteration occurs when you use words in quick succession that begin with the same letter. This is a great tool if you want to play with the way your poem sounds. </a:t>
            </a:r>
            <a:r>
              <a:rPr lang="en-US" i="1" dirty="0"/>
              <a:t>Example: “Lucy let her luck linger.”</a:t>
            </a:r>
          </a:p>
        </p:txBody>
      </p:sp>
      <p:sp>
        <p:nvSpPr>
          <p:cNvPr id="11"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5222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62000"/>
            <a:ext cx="85725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0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rsil\Desktop\Smartcreative2.jpg"/>
          <p:cNvPicPr>
            <a:picLocks noChangeAspect="1" noChangeArrowheads="1"/>
          </p:cNvPicPr>
          <p:nvPr/>
        </p:nvPicPr>
        <p:blipFill>
          <a:blip r:embed="rId2"/>
          <a:srcRect/>
          <a:stretch>
            <a:fillRect/>
          </a:stretch>
        </p:blipFill>
        <p:spPr bwMode="auto">
          <a:xfrm>
            <a:off x="-28577" y="0"/>
            <a:ext cx="9172575" cy="6858000"/>
          </a:xfrm>
          <a:prstGeom prst="rect">
            <a:avLst/>
          </a:prstGeom>
          <a:noFill/>
          <a:ln w="9525">
            <a:noFill/>
            <a:miter lim="800000"/>
            <a:headEnd/>
            <a:tailEnd/>
          </a:ln>
        </p:spPr>
      </p:pic>
      <p:sp>
        <p:nvSpPr>
          <p:cNvPr id="2" name="text 1"/>
          <p:cNvSpPr txBox="1"/>
          <p:nvPr/>
        </p:nvSpPr>
        <p:spPr>
          <a:xfrm>
            <a:off x="1981200" y="1197944"/>
            <a:ext cx="462947" cy="553998"/>
          </a:xfrm>
          <a:prstGeom prst="rect">
            <a:avLst/>
          </a:prstGeom>
        </p:spPr>
        <p:txBody>
          <a:bodyPr vert="horz" wrap="none" lIns="0" tIns="0" rIns="0" bIns="0" rtlCol="0">
            <a:spAutoFit/>
          </a:bodyPr>
          <a:lstStyle/>
          <a:p>
            <a:pPr marL="0">
              <a:lnSpc>
                <a:spcPct val="100000"/>
              </a:lnSpc>
            </a:pPr>
            <a:r>
              <a:rPr sz="3600" spc="10" dirty="0" smtClean="0">
                <a:solidFill>
                  <a:srgbClr val="FFFFFF"/>
                </a:solidFill>
                <a:latin typeface="Microsoft JhengHei UI Light"/>
                <a:cs typeface="Microsoft JhengHei UI Light"/>
              </a:rPr>
              <a:t>“</a:t>
            </a:r>
            <a:endParaRPr sz="3600" b="1" dirty="0">
              <a:effectLst>
                <a:outerShdw blurRad="38100" dist="38100" dir="2700000" algn="tl">
                  <a:srgbClr val="000000">
                    <a:alpha val="43137"/>
                  </a:srgbClr>
                </a:outerShdw>
              </a:effectLst>
              <a:latin typeface="Microsoft JhengHei UI Light"/>
              <a:cs typeface="Microsoft JhengHei UI Light"/>
            </a:endParaRPr>
          </a:p>
        </p:txBody>
      </p:sp>
      <p:sp>
        <p:nvSpPr>
          <p:cNvPr id="5" name="text 1"/>
          <p:cNvSpPr txBox="1"/>
          <p:nvPr/>
        </p:nvSpPr>
        <p:spPr>
          <a:xfrm>
            <a:off x="3834399" y="3633710"/>
            <a:ext cx="200055" cy="553998"/>
          </a:xfrm>
          <a:prstGeom prst="rect">
            <a:avLst/>
          </a:prstGeom>
        </p:spPr>
        <p:txBody>
          <a:bodyPr vert="horz" wrap="none" lIns="0" tIns="0" rIns="0" bIns="0" rtlCol="0">
            <a:spAutoFit/>
          </a:bodyPr>
          <a:lstStyle/>
          <a:p>
            <a:pPr marL="0">
              <a:lnSpc>
                <a:spcPct val="100000"/>
              </a:lnSpc>
            </a:pPr>
            <a:r>
              <a:rPr sz="3600" spc="10" dirty="0">
                <a:solidFill>
                  <a:srgbClr val="FFFFFF"/>
                </a:solidFill>
                <a:latin typeface="Microsoft JhengHei UI Light"/>
                <a:cs typeface="Microsoft JhengHei UI Light"/>
              </a:rPr>
              <a:t>-</a:t>
            </a:r>
            <a:endParaRPr sz="3600" dirty="0">
              <a:latin typeface="Microsoft JhengHei UI Light"/>
              <a:cs typeface="Microsoft JhengHei UI Light"/>
            </a:endParaRPr>
          </a:p>
        </p:txBody>
      </p:sp>
      <p:sp>
        <p:nvSpPr>
          <p:cNvPr id="6" name="text 1"/>
          <p:cNvSpPr txBox="1"/>
          <p:nvPr/>
        </p:nvSpPr>
        <p:spPr>
          <a:xfrm>
            <a:off x="4114800" y="3633710"/>
            <a:ext cx="4787593" cy="553998"/>
          </a:xfrm>
          <a:prstGeom prst="rect">
            <a:avLst/>
          </a:prstGeom>
        </p:spPr>
        <p:txBody>
          <a:bodyPr vert="horz" wrap="none" lIns="0" tIns="0" rIns="0" bIns="0" rtlCol="0">
            <a:spAutoFit/>
          </a:bodyPr>
          <a:lstStyle/>
          <a:p>
            <a:pPr marL="0">
              <a:lnSpc>
                <a:spcPct val="100000"/>
              </a:lnSpc>
            </a:pPr>
            <a:r>
              <a:rPr sz="3600" spc="10" dirty="0">
                <a:solidFill>
                  <a:srgbClr val="FFFFFF"/>
                </a:solidFill>
                <a:latin typeface="Microsoft JhengHei UI Light"/>
                <a:cs typeface="Microsoft JhengHei UI Light"/>
              </a:rPr>
              <a:t>Perfect Two </a:t>
            </a:r>
            <a:r>
              <a:rPr sz="3600" i="1" spc="10" dirty="0">
                <a:solidFill>
                  <a:srgbClr val="FFFFFF"/>
                </a:solidFill>
                <a:latin typeface="Microsoft JhengHei UI Light"/>
                <a:cs typeface="Microsoft JhengHei UI Light"/>
              </a:rPr>
              <a:t>by </a:t>
            </a:r>
            <a:r>
              <a:rPr sz="3600" i="1" spc="10" dirty="0" smtClean="0">
                <a:solidFill>
                  <a:srgbClr val="FFFFFF"/>
                </a:solidFill>
                <a:latin typeface="Microsoft JhengHei UI Light"/>
                <a:cs typeface="Microsoft JhengHei UI Light"/>
              </a:rPr>
              <a:t>Auburn</a:t>
            </a:r>
            <a:endParaRPr sz="3600" dirty="0">
              <a:latin typeface="Microsoft JhengHei UI Light"/>
              <a:cs typeface="Microsoft JhengHei UI Light"/>
            </a:endParaRPr>
          </a:p>
        </p:txBody>
      </p:sp>
      <p:sp>
        <p:nvSpPr>
          <p:cNvPr id="7" name="Rectangle 6"/>
          <p:cNvSpPr/>
          <p:nvPr/>
        </p:nvSpPr>
        <p:spPr>
          <a:xfrm>
            <a:off x="152400" y="1325386"/>
            <a:ext cx="8686800" cy="5170646"/>
          </a:xfrm>
          <a:prstGeom prst="rect">
            <a:avLst/>
          </a:prstGeom>
        </p:spPr>
        <p:txBody>
          <a:bodyPr wrap="square">
            <a:spAutoFit/>
          </a:bodyPr>
          <a:lstStyle/>
          <a:p>
            <a:r>
              <a:rPr lang="en-US" sz="2400" b="1" dirty="0">
                <a:solidFill>
                  <a:srgbClr val="FF0000"/>
                </a:solidFill>
              </a:rPr>
              <a:t>Write for the </a:t>
            </a:r>
            <a:r>
              <a:rPr lang="en-US" sz="2400" b="1" dirty="0" smtClean="0">
                <a:solidFill>
                  <a:srgbClr val="FF0000"/>
                </a:solidFill>
              </a:rPr>
              <a:t>Ear.</a:t>
            </a:r>
          </a:p>
          <a:p>
            <a:endParaRPr lang="en-US" sz="900" b="1" dirty="0" smtClean="0">
              <a:solidFill>
                <a:srgbClr val="FF0000"/>
              </a:solidFill>
            </a:endParaRPr>
          </a:p>
          <a:p>
            <a:pPr marL="342900" indent="-342900">
              <a:buFont typeface="Arial" pitchFamily="34" charset="0"/>
              <a:buChar char="•"/>
            </a:pPr>
            <a:r>
              <a:rPr lang="en-US" sz="2400" dirty="0" smtClean="0"/>
              <a:t>Poetry </a:t>
            </a:r>
            <a:r>
              <a:rPr lang="en-US" sz="2400" dirty="0"/>
              <a:t>is made to be read out loud and you should write your poem with a focus on how it sounds on the page. Writing for the ear will allow you to play with the structure of your poem and your word choice. Notice how each line of your poem flows into one another and how placing one word next to another creates a certain </a:t>
            </a:r>
            <a:r>
              <a:rPr lang="en-US" sz="2400" dirty="0" smtClean="0"/>
              <a:t>sound</a:t>
            </a:r>
          </a:p>
          <a:p>
            <a:pPr marL="342900" indent="-342900">
              <a:buFont typeface="Arial" pitchFamily="34" charset="0"/>
              <a:buChar char="•"/>
            </a:pPr>
            <a:endParaRPr lang="en-US" sz="900" dirty="0"/>
          </a:p>
          <a:p>
            <a:pPr marL="342900" indent="-342900">
              <a:buFont typeface="Arial" pitchFamily="34" charset="0"/>
              <a:buChar char="•"/>
            </a:pPr>
            <a:r>
              <a:rPr lang="en-US" sz="2400" dirty="0" smtClean="0"/>
              <a:t>For </a:t>
            </a:r>
            <a:r>
              <a:rPr lang="en-US" sz="2400" dirty="0"/>
              <a:t>example, you may notice how the word “glow” sounds compared to the word “glitter.” “Glow” has an “</a:t>
            </a:r>
            <a:r>
              <a:rPr lang="en-US" sz="2400" dirty="0" err="1"/>
              <a:t>ow</a:t>
            </a:r>
            <a:r>
              <a:rPr lang="en-US" sz="2400" dirty="0"/>
              <a:t>” sound, which conjures an image of warmth and softness to the listener. The word “glitter” is two syllables and has a more pronounced “</a:t>
            </a:r>
            <a:r>
              <a:rPr lang="en-US" sz="2400" dirty="0" err="1"/>
              <a:t>tt</a:t>
            </a:r>
            <a:r>
              <a:rPr lang="en-US" sz="2400" dirty="0"/>
              <a:t>” sound. This word creates a sharper, more rhythmic sound for the listener.</a:t>
            </a:r>
          </a:p>
        </p:txBody>
      </p:sp>
      <p:sp>
        <p:nvSpPr>
          <p:cNvPr id="10" name="Title 1"/>
          <p:cNvSpPr txBox="1">
            <a:spLocks/>
          </p:cNvSpPr>
          <p:nvPr/>
        </p:nvSpPr>
        <p:spPr>
          <a:xfrm>
            <a:off x="471487" y="636743"/>
            <a:ext cx="8229600" cy="7578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#8</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6856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sil\Desktop\Smartcreative2.jpg"/>
          <p:cNvPicPr>
            <a:picLocks noChangeAspect="1" noChangeArrowheads="1"/>
          </p:cNvPicPr>
          <p:nvPr/>
        </p:nvPicPr>
        <p:blipFill>
          <a:blip r:embed="rId2"/>
          <a:srcRect/>
          <a:stretch>
            <a:fillRect/>
          </a:stretch>
        </p:blipFill>
        <p:spPr bwMode="auto">
          <a:xfrm>
            <a:off x="-28577" y="-32658"/>
            <a:ext cx="9172575" cy="6858000"/>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653142"/>
            <a:ext cx="8572500" cy="559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1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sil\Desktop\Smartcreative2.jpg"/>
          <p:cNvPicPr>
            <a:picLocks noChangeAspect="1" noChangeArrowheads="1"/>
          </p:cNvPicPr>
          <p:nvPr/>
        </p:nvPicPr>
        <p:blipFill>
          <a:blip r:embed="rId2"/>
          <a:srcRect/>
          <a:stretch>
            <a:fillRect/>
          </a:stretch>
        </p:blipFill>
        <p:spPr bwMode="auto">
          <a:xfrm>
            <a:off x="3401" y="0"/>
            <a:ext cx="9172575" cy="6858000"/>
          </a:xfrm>
          <a:prstGeom prst="rect">
            <a:avLst/>
          </a:prstGeom>
          <a:noFill/>
          <a:ln w="9525">
            <a:noFill/>
            <a:miter lim="800000"/>
            <a:headEnd/>
            <a:tailEnd/>
          </a:ln>
        </p:spPr>
      </p:pic>
      <p:sp>
        <p:nvSpPr>
          <p:cNvPr id="3" name="Rectangle 2"/>
          <p:cNvSpPr/>
          <p:nvPr/>
        </p:nvSpPr>
        <p:spPr>
          <a:xfrm>
            <a:off x="449716" y="1295400"/>
            <a:ext cx="8160884" cy="5062924"/>
          </a:xfrm>
          <a:prstGeom prst="rect">
            <a:avLst/>
          </a:prstGeom>
        </p:spPr>
        <p:txBody>
          <a:bodyPr wrap="square">
            <a:spAutoFit/>
          </a:bodyPr>
          <a:lstStyle/>
          <a:p>
            <a:r>
              <a:rPr lang="en-US" sz="2400" b="1" dirty="0">
                <a:solidFill>
                  <a:srgbClr val="FF0000"/>
                </a:solidFill>
              </a:rPr>
              <a:t>Avoid </a:t>
            </a:r>
            <a:r>
              <a:rPr lang="en-US" sz="2400" b="1" dirty="0" err="1">
                <a:solidFill>
                  <a:srgbClr val="FF0000"/>
                </a:solidFill>
              </a:rPr>
              <a:t>C</a:t>
            </a:r>
            <a:r>
              <a:rPr lang="en-US" sz="2400" b="1" dirty="0" err="1" smtClean="0">
                <a:solidFill>
                  <a:srgbClr val="FF0000"/>
                </a:solidFill>
              </a:rPr>
              <a:t>liche</a:t>
            </a:r>
            <a:r>
              <a:rPr lang="en-US" sz="2400" b="1" dirty="0">
                <a:solidFill>
                  <a:srgbClr val="FF0000"/>
                </a:solidFill>
              </a:rPr>
              <a:t>.</a:t>
            </a:r>
            <a:r>
              <a:rPr lang="en-US" sz="2400" dirty="0"/>
              <a:t> </a:t>
            </a:r>
            <a:endParaRPr lang="en-US" sz="2400" dirty="0" smtClean="0"/>
          </a:p>
          <a:p>
            <a:endParaRPr lang="en-US" sz="1100" dirty="0" smtClean="0"/>
          </a:p>
          <a:p>
            <a:pPr marL="342900" indent="-342900">
              <a:buFont typeface="Arial" pitchFamily="34" charset="0"/>
              <a:buChar char="•"/>
            </a:pPr>
            <a:r>
              <a:rPr lang="en-US" sz="2400" dirty="0" smtClean="0"/>
              <a:t>Your </a:t>
            </a:r>
            <a:r>
              <a:rPr lang="en-US" sz="2400" dirty="0"/>
              <a:t>poetry will be much stronger if you avoid </a:t>
            </a:r>
            <a:r>
              <a:rPr lang="en-US" sz="2400" dirty="0" err="1"/>
              <a:t>cliches</a:t>
            </a:r>
            <a:r>
              <a:rPr lang="en-US" sz="2400" dirty="0"/>
              <a:t>, which are phrases that have become so familiar they have lost their meaning. </a:t>
            </a:r>
            <a:endParaRPr lang="en-US" sz="2400" dirty="0" smtClean="0"/>
          </a:p>
          <a:p>
            <a:pPr marL="342900" indent="-342900">
              <a:buFont typeface="Arial" pitchFamily="34" charset="0"/>
              <a:buChar char="•"/>
            </a:pPr>
            <a:r>
              <a:rPr lang="en-US" sz="2400" dirty="0" smtClean="0"/>
              <a:t>Go </a:t>
            </a:r>
            <a:r>
              <a:rPr lang="en-US" sz="2400" dirty="0"/>
              <a:t>for creative descriptions and images in your poem so your reader is surprised and intrigued by your writing. If you feel a certain phrase or image will be too familiar to your reader, replace it with a more unique </a:t>
            </a:r>
            <a:r>
              <a:rPr lang="en-US" sz="2400" dirty="0" smtClean="0"/>
              <a:t>phrase.</a:t>
            </a:r>
            <a:endParaRPr lang="en-US" sz="2400" baseline="30000" dirty="0"/>
          </a:p>
          <a:p>
            <a:pPr marL="342900" indent="-342900">
              <a:buFont typeface="Arial" pitchFamily="34" charset="0"/>
              <a:buChar char="•"/>
            </a:pPr>
            <a:r>
              <a:rPr lang="en-US" sz="2400" dirty="0" smtClean="0"/>
              <a:t>For </a:t>
            </a:r>
            <a:r>
              <a:rPr lang="en-US" sz="2400" dirty="0"/>
              <a:t>example, you may notice you have used the </a:t>
            </a:r>
            <a:r>
              <a:rPr lang="en-US" sz="2400" dirty="0" err="1"/>
              <a:t>cliche</a:t>
            </a:r>
            <a:r>
              <a:rPr lang="en-US" sz="2400" dirty="0"/>
              <a:t>, “she was as busy as a bee” to describe a person in your poem. You may replace this </a:t>
            </a:r>
            <a:r>
              <a:rPr lang="en-US" sz="2400" dirty="0" err="1"/>
              <a:t>cliche</a:t>
            </a:r>
            <a:r>
              <a:rPr lang="en-US" sz="2400" dirty="0"/>
              <a:t> with a more unique phrase, such as “her hands were always occupied” or “she moved through the kitchen at a frantic pace.”</a:t>
            </a:r>
          </a:p>
        </p:txBody>
      </p:sp>
      <p:sp>
        <p:nvSpPr>
          <p:cNvPr id="4" name="Title 1"/>
          <p:cNvSpPr txBox="1">
            <a:spLocks/>
          </p:cNvSpPr>
          <p:nvPr/>
        </p:nvSpPr>
        <p:spPr>
          <a:xfrm>
            <a:off x="471487" y="647629"/>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679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sil\Desktop\Smartcreative2.jpg"/>
          <p:cNvPicPr>
            <a:picLocks noChangeAspect="1" noChangeArrowheads="1"/>
          </p:cNvPicPr>
          <p:nvPr/>
        </p:nvPicPr>
        <p:blipFill>
          <a:blip r:embed="rId2"/>
          <a:srcRect/>
          <a:stretch>
            <a:fillRect/>
          </a:stretch>
        </p:blipFill>
        <p:spPr bwMode="auto">
          <a:xfrm>
            <a:off x="-1" y="0"/>
            <a:ext cx="9172575" cy="6858000"/>
          </a:xfrm>
          <a:prstGeom prst="rect">
            <a:avLst/>
          </a:prstGeom>
          <a:noFill/>
          <a:ln w="9525">
            <a:noFill/>
            <a:miter lim="800000"/>
            <a:headEnd/>
            <a:tailEnd/>
          </a:ln>
        </p:spPr>
      </p:pic>
      <p:sp>
        <p:nvSpPr>
          <p:cNvPr id="3" name="Rectangle 2"/>
          <p:cNvSpPr/>
          <p:nvPr/>
        </p:nvSpPr>
        <p:spPr>
          <a:xfrm>
            <a:off x="381000" y="1485829"/>
            <a:ext cx="5410200" cy="4847481"/>
          </a:xfrm>
          <a:prstGeom prst="rect">
            <a:avLst/>
          </a:prstGeom>
        </p:spPr>
        <p:txBody>
          <a:bodyPr wrap="square">
            <a:spAutoFit/>
          </a:bodyPr>
          <a:lstStyle/>
          <a:p>
            <a:r>
              <a:rPr lang="en-US" sz="2000" b="1" dirty="0">
                <a:solidFill>
                  <a:srgbClr val="FF0000"/>
                </a:solidFill>
              </a:rPr>
              <a:t>Read the </a:t>
            </a:r>
            <a:r>
              <a:rPr lang="en-US" sz="2000" b="1" dirty="0" smtClean="0">
                <a:solidFill>
                  <a:srgbClr val="FF0000"/>
                </a:solidFill>
              </a:rPr>
              <a:t>Poem </a:t>
            </a:r>
            <a:r>
              <a:rPr lang="en-US" sz="2000" b="1" dirty="0">
                <a:solidFill>
                  <a:srgbClr val="FF0000"/>
                </a:solidFill>
              </a:rPr>
              <a:t>O</a:t>
            </a:r>
            <a:r>
              <a:rPr lang="en-US" sz="2000" b="1" dirty="0" smtClean="0">
                <a:solidFill>
                  <a:srgbClr val="FF0000"/>
                </a:solidFill>
              </a:rPr>
              <a:t>ut </a:t>
            </a:r>
            <a:r>
              <a:rPr lang="en-US" sz="2000" b="1" dirty="0">
                <a:solidFill>
                  <a:srgbClr val="FF0000"/>
                </a:solidFill>
              </a:rPr>
              <a:t>L</a:t>
            </a:r>
            <a:r>
              <a:rPr lang="en-US" sz="2000" b="1" dirty="0" smtClean="0">
                <a:solidFill>
                  <a:srgbClr val="FF0000"/>
                </a:solidFill>
              </a:rPr>
              <a:t>oud</a:t>
            </a:r>
            <a:r>
              <a:rPr lang="en-US" sz="2000" b="1" dirty="0">
                <a:solidFill>
                  <a:srgbClr val="FF0000"/>
                </a:solidFill>
              </a:rPr>
              <a:t>.</a:t>
            </a:r>
            <a:r>
              <a:rPr lang="en-US" sz="2000" dirty="0">
                <a:solidFill>
                  <a:srgbClr val="FF0000"/>
                </a:solidFill>
              </a:rPr>
              <a:t> </a:t>
            </a:r>
            <a:endParaRPr lang="en-US" sz="2000" dirty="0" smtClean="0">
              <a:solidFill>
                <a:srgbClr val="FF0000"/>
              </a:solidFill>
            </a:endParaRPr>
          </a:p>
          <a:p>
            <a:endParaRPr lang="en-US" sz="900" dirty="0" smtClean="0"/>
          </a:p>
          <a:p>
            <a:pPr marL="342900" indent="-342900">
              <a:buFont typeface="Arial" pitchFamily="34" charset="0"/>
              <a:buChar char="•"/>
            </a:pPr>
            <a:r>
              <a:rPr lang="en-US" sz="2000" dirty="0" smtClean="0"/>
              <a:t>Once </a:t>
            </a:r>
            <a:r>
              <a:rPr lang="en-US" sz="2000" dirty="0"/>
              <a:t>you have completed a draft of the poem, you should read it aloud to yourself. </a:t>
            </a:r>
            <a:endParaRPr lang="en-US" sz="2000" dirty="0" smtClean="0"/>
          </a:p>
          <a:p>
            <a:pPr marL="342900" indent="-342900">
              <a:buFont typeface="Arial" pitchFamily="34" charset="0"/>
              <a:buChar char="•"/>
            </a:pPr>
            <a:r>
              <a:rPr lang="en-US" sz="2000" dirty="0" smtClean="0"/>
              <a:t>Notice </a:t>
            </a:r>
            <a:r>
              <a:rPr lang="en-US" sz="2000" dirty="0"/>
              <a:t>how the words sound on the page. </a:t>
            </a:r>
            <a:endParaRPr lang="en-US" sz="2000" dirty="0" smtClean="0"/>
          </a:p>
          <a:p>
            <a:pPr marL="342900" indent="-342900">
              <a:buFont typeface="Arial" pitchFamily="34" charset="0"/>
              <a:buChar char="•"/>
            </a:pPr>
            <a:r>
              <a:rPr lang="en-US" sz="2000" dirty="0" smtClean="0"/>
              <a:t>Pay </a:t>
            </a:r>
            <a:r>
              <a:rPr lang="en-US" sz="2000" dirty="0"/>
              <a:t>attention to how each line of your poem flows into the next. </a:t>
            </a:r>
            <a:endParaRPr lang="en-US" sz="2000" dirty="0" smtClean="0"/>
          </a:p>
          <a:p>
            <a:pPr marL="342900" indent="-342900">
              <a:buFont typeface="Arial" pitchFamily="34" charset="0"/>
              <a:buChar char="•"/>
            </a:pPr>
            <a:r>
              <a:rPr lang="en-US" sz="2000" dirty="0" smtClean="0"/>
              <a:t>Keep </a:t>
            </a:r>
            <a:r>
              <a:rPr lang="en-US" sz="2000" dirty="0"/>
              <a:t>a pen close by so you can mark any lines or words that sound awkward or jumbled.</a:t>
            </a:r>
          </a:p>
          <a:p>
            <a:pPr marL="342900" indent="-342900">
              <a:buFont typeface="Arial" pitchFamily="34" charset="0"/>
              <a:buChar char="•"/>
            </a:pPr>
            <a:r>
              <a:rPr lang="en-US" sz="2000" dirty="0" smtClean="0"/>
              <a:t>You </a:t>
            </a:r>
            <a:r>
              <a:rPr lang="en-US" sz="2000" dirty="0"/>
              <a:t>may also read the poem out loud to others, such as friends, family, or a partner. Have them respond to the poem on the initial listen and notice if they seem confused or unclear about certain phrases or lines.</a:t>
            </a:r>
          </a:p>
        </p:txBody>
      </p:sp>
      <p:sp>
        <p:nvSpPr>
          <p:cNvPr id="4" name="Title 1"/>
          <p:cNvSpPr txBox="1">
            <a:spLocks/>
          </p:cNvSpPr>
          <p:nvPr/>
        </p:nvSpPr>
        <p:spPr>
          <a:xfrm>
            <a:off x="471487" y="647629"/>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#10</a:t>
            </a:r>
            <a:endParaRPr lang="en-US" b="1"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81842"/>
            <a:ext cx="2833687" cy="380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57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0886" y="0"/>
            <a:ext cx="9231086" cy="6858000"/>
          </a:xfrm>
          <a:prstGeom prst="rect">
            <a:avLst/>
          </a:prstGeom>
          <a:noFill/>
          <a:ln w="9525">
            <a:noFill/>
            <a:miter lim="800000"/>
            <a:headEnd/>
            <a:tailEnd/>
          </a:ln>
        </p:spPr>
      </p:pic>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581401" y="685800"/>
            <a:ext cx="5308022" cy="707886"/>
          </a:xfrm>
          <a:prstGeom prst="rect">
            <a:avLst/>
          </a:prstGeom>
          <a:noFill/>
          <a:ln>
            <a:noFill/>
          </a:ln>
          <a:effectLst/>
        </p:spPr>
        <p:txBody>
          <a:bodyPr wrap="square">
            <a:spAutoFit/>
          </a:bodyPr>
          <a:lstStyle/>
          <a:p>
            <a:pPr fontAlgn="auto">
              <a:spcBef>
                <a:spcPts val="0"/>
              </a:spcBef>
              <a:spcAft>
                <a:spcPts val="0"/>
              </a:spcAft>
              <a:defRPr/>
            </a:pP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Genre/Form</a:t>
            </a:r>
            <a:r>
              <a:rPr lang="en-US" sz="4000" dirty="0" smtClean="0">
                <a:ln w="18415" cmpd="sng">
                  <a:solidFill>
                    <a:srgbClr val="FFFFFF"/>
                  </a:solidFill>
                  <a:prstDash val="solid"/>
                </a:ln>
                <a:solidFill>
                  <a:srgbClr val="FFFFFF"/>
                </a:solidFill>
                <a:latin typeface="Arial" pitchFamily="34" charset="0"/>
                <a:cs typeface="Arial" pitchFamily="34" charset="0"/>
              </a:rPr>
              <a:t> </a:t>
            </a: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of Poetry:</a:t>
            </a:r>
            <a:endParaRPr lang="en-US" sz="4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4429" y="544285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7999" y="2368659"/>
            <a:ext cx="5540829" cy="1323439"/>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rPr>
              <a:t>Ways to Write Poems</a:t>
            </a:r>
            <a:endParaRPr lang="en-US" sz="4000" b="1" dirty="0" smtClean="0">
              <a:effectLst>
                <a:outerShdw blurRad="38100" dist="38100" dir="2700000" algn="tl">
                  <a:srgbClr val="000000">
                    <a:alpha val="43137"/>
                  </a:srgbClr>
                </a:outerShdw>
              </a:effectLst>
            </a:endParaRPr>
          </a:p>
          <a:p>
            <a:endParaRPr lang="en-US" sz="40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Rectangle 2"/>
          <p:cNvSpPr/>
          <p:nvPr/>
        </p:nvSpPr>
        <p:spPr>
          <a:xfrm>
            <a:off x="228600" y="1485829"/>
            <a:ext cx="5334000" cy="4708981"/>
          </a:xfrm>
          <a:prstGeom prst="rect">
            <a:avLst/>
          </a:prstGeom>
        </p:spPr>
        <p:txBody>
          <a:bodyPr wrap="square">
            <a:spAutoFit/>
          </a:bodyPr>
          <a:lstStyle/>
          <a:p>
            <a:r>
              <a:rPr lang="en-US" sz="2000" b="1" dirty="0">
                <a:solidFill>
                  <a:srgbClr val="FF0000"/>
                </a:solidFill>
              </a:rPr>
              <a:t>Get </a:t>
            </a:r>
            <a:r>
              <a:rPr lang="en-US" sz="2000" b="1" dirty="0" smtClean="0">
                <a:solidFill>
                  <a:srgbClr val="FF0000"/>
                </a:solidFill>
              </a:rPr>
              <a:t>Feedback </a:t>
            </a:r>
            <a:r>
              <a:rPr lang="en-US" sz="2000" b="1" dirty="0">
                <a:solidFill>
                  <a:srgbClr val="FF0000"/>
                </a:solidFill>
              </a:rPr>
              <a:t>from </a:t>
            </a:r>
            <a:r>
              <a:rPr lang="en-US" sz="2000" b="1" dirty="0" smtClean="0">
                <a:solidFill>
                  <a:srgbClr val="FF0000"/>
                </a:solidFill>
              </a:rPr>
              <a:t>Others</a:t>
            </a:r>
            <a:r>
              <a:rPr lang="en-US" sz="2000" b="1" dirty="0">
                <a:solidFill>
                  <a:srgbClr val="FF0000"/>
                </a:solidFill>
              </a:rPr>
              <a:t>. </a:t>
            </a:r>
            <a:endParaRPr lang="en-US" sz="2000" b="1" dirty="0" smtClean="0">
              <a:solidFill>
                <a:srgbClr val="FF0000"/>
              </a:solidFill>
            </a:endParaRPr>
          </a:p>
          <a:p>
            <a:endParaRPr lang="en-US" sz="2000" dirty="0" smtClean="0"/>
          </a:p>
          <a:p>
            <a:pPr marL="342900" indent="-342900">
              <a:buFont typeface="Arial" pitchFamily="34" charset="0"/>
              <a:buChar char="•"/>
            </a:pPr>
            <a:r>
              <a:rPr lang="en-US" sz="2000" dirty="0" smtClean="0"/>
              <a:t>You </a:t>
            </a:r>
            <a:r>
              <a:rPr lang="en-US" sz="2000" dirty="0"/>
              <a:t>can also share your poem with other poets to get feedback from them and improve your poem. </a:t>
            </a:r>
            <a:endParaRPr lang="en-US" sz="2000" dirty="0" smtClean="0"/>
          </a:p>
          <a:p>
            <a:pPr marL="342900" indent="-342900">
              <a:buFont typeface="Arial" pitchFamily="34" charset="0"/>
              <a:buChar char="•"/>
            </a:pPr>
            <a:r>
              <a:rPr lang="en-US" sz="2000" dirty="0" smtClean="0"/>
              <a:t>You </a:t>
            </a:r>
            <a:r>
              <a:rPr lang="en-US" sz="2000" dirty="0"/>
              <a:t>may join a poetry writing group, where you workshop your poems with other poets and work on your poetry together. </a:t>
            </a:r>
            <a:endParaRPr lang="en-US" sz="2000" dirty="0" smtClean="0"/>
          </a:p>
          <a:p>
            <a:pPr marL="342900" indent="-342900">
              <a:buFont typeface="Arial" pitchFamily="34" charset="0"/>
              <a:buChar char="•"/>
            </a:pPr>
            <a:r>
              <a:rPr lang="en-US" sz="2000" dirty="0" smtClean="0"/>
              <a:t>Or </a:t>
            </a:r>
            <a:r>
              <a:rPr lang="en-US" sz="2000" dirty="0"/>
              <a:t>you may take a poetry writing class where you work with an instructor and other aspiring poets to improve your writing. </a:t>
            </a:r>
            <a:endParaRPr lang="en-US" sz="2000" dirty="0" smtClean="0"/>
          </a:p>
          <a:p>
            <a:pPr marL="342900" indent="-342900">
              <a:buFont typeface="Arial" pitchFamily="34" charset="0"/>
              <a:buChar char="•"/>
            </a:pPr>
            <a:r>
              <a:rPr lang="en-US" sz="2000" dirty="0" smtClean="0"/>
              <a:t>You </a:t>
            </a:r>
            <a:r>
              <a:rPr lang="en-US" sz="2000" dirty="0"/>
              <a:t>can then take the feedback you receive from your peers and use it in your revision of the poem</a:t>
            </a:r>
            <a:r>
              <a:rPr lang="en-US" sz="2000" dirty="0" smtClean="0"/>
              <a:t>.</a:t>
            </a:r>
            <a:endParaRPr lang="en-US" sz="2000" dirty="0"/>
          </a:p>
        </p:txBody>
      </p:sp>
      <p:sp>
        <p:nvSpPr>
          <p:cNvPr id="4" name="Title 1"/>
          <p:cNvSpPr txBox="1">
            <a:spLocks/>
          </p:cNvSpPr>
          <p:nvPr/>
        </p:nvSpPr>
        <p:spPr>
          <a:xfrm>
            <a:off x="471487" y="647629"/>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#11</a:t>
            </a:r>
            <a:endParaRPr lang="en-US"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85829"/>
            <a:ext cx="340722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63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sil\Desktop\Smartcreative2.jpg"/>
          <p:cNvPicPr>
            <a:picLocks noChangeAspect="1" noChangeArrowheads="1"/>
          </p:cNvPicPr>
          <p:nvPr/>
        </p:nvPicPr>
        <p:blipFill>
          <a:blip r:embed="rId2"/>
          <a:srcRect/>
          <a:stretch>
            <a:fillRect/>
          </a:stretch>
        </p:blipFill>
        <p:spPr bwMode="auto">
          <a:xfrm>
            <a:off x="-28578" y="0"/>
            <a:ext cx="9172575" cy="6858000"/>
          </a:xfrm>
          <a:prstGeom prst="rect">
            <a:avLst/>
          </a:prstGeom>
          <a:noFill/>
          <a:ln w="9525">
            <a:noFill/>
            <a:miter lim="800000"/>
            <a:headEnd/>
            <a:tailEnd/>
          </a:ln>
        </p:spPr>
      </p:pic>
      <p:sp>
        <p:nvSpPr>
          <p:cNvPr id="3" name="Rectangle 2"/>
          <p:cNvSpPr/>
          <p:nvPr/>
        </p:nvSpPr>
        <p:spPr>
          <a:xfrm>
            <a:off x="76200" y="1485829"/>
            <a:ext cx="5867399" cy="4708981"/>
          </a:xfrm>
          <a:prstGeom prst="rect">
            <a:avLst/>
          </a:prstGeom>
        </p:spPr>
        <p:txBody>
          <a:bodyPr wrap="square">
            <a:spAutoFit/>
          </a:bodyPr>
          <a:lstStyle/>
          <a:p>
            <a:r>
              <a:rPr lang="en-US" sz="2000" b="1" dirty="0">
                <a:solidFill>
                  <a:srgbClr val="FF0000"/>
                </a:solidFill>
              </a:rPr>
              <a:t>Revise </a:t>
            </a:r>
            <a:r>
              <a:rPr lang="en-US" sz="2000" b="1" dirty="0" smtClean="0">
                <a:solidFill>
                  <a:srgbClr val="FF0000"/>
                </a:solidFill>
              </a:rPr>
              <a:t>Your </a:t>
            </a:r>
            <a:r>
              <a:rPr lang="en-US" sz="2000" b="1" dirty="0">
                <a:solidFill>
                  <a:srgbClr val="FF0000"/>
                </a:solidFill>
              </a:rPr>
              <a:t>P</a:t>
            </a:r>
            <a:r>
              <a:rPr lang="en-US" sz="2000" b="1" dirty="0" smtClean="0">
                <a:solidFill>
                  <a:srgbClr val="FF0000"/>
                </a:solidFill>
              </a:rPr>
              <a:t>oem</a:t>
            </a:r>
            <a:r>
              <a:rPr lang="en-US" sz="2000" b="1" dirty="0">
                <a:solidFill>
                  <a:srgbClr val="FF0000"/>
                </a:solidFill>
              </a:rPr>
              <a:t>.</a:t>
            </a:r>
            <a:r>
              <a:rPr lang="en-US" sz="2000" dirty="0">
                <a:solidFill>
                  <a:srgbClr val="FF0000"/>
                </a:solidFill>
              </a:rPr>
              <a:t> </a:t>
            </a:r>
            <a:endParaRPr lang="en-US" sz="2000" dirty="0" smtClean="0">
              <a:solidFill>
                <a:srgbClr val="FF0000"/>
              </a:solidFill>
            </a:endParaRPr>
          </a:p>
          <a:p>
            <a:endParaRPr lang="en-US" sz="2000" dirty="0"/>
          </a:p>
          <a:p>
            <a:pPr marL="342900" indent="-342900">
              <a:buFont typeface="Arial" pitchFamily="34" charset="0"/>
              <a:buChar char="•"/>
            </a:pPr>
            <a:r>
              <a:rPr lang="en-US" sz="2000" dirty="0" smtClean="0"/>
              <a:t>Once </a:t>
            </a:r>
            <a:r>
              <a:rPr lang="en-US" sz="2000" dirty="0"/>
              <a:t>you have received feedback on your poem, you should revise it until it is at its best. Use feedback from others to cut out any lines to feel confusing or unclear. </a:t>
            </a:r>
            <a:endParaRPr lang="en-US" sz="2000" dirty="0" smtClean="0"/>
          </a:p>
          <a:p>
            <a:pPr marL="342900" indent="-342900">
              <a:buFont typeface="Arial" pitchFamily="34" charset="0"/>
              <a:buChar char="•"/>
            </a:pPr>
            <a:r>
              <a:rPr lang="en-US" sz="2000" dirty="0" smtClean="0"/>
              <a:t>Be </a:t>
            </a:r>
            <a:r>
              <a:rPr lang="en-US" sz="2000" dirty="0"/>
              <a:t>willing to “kill your darlings” and not hold onto pretty lines just for the sake of including them in the poem. </a:t>
            </a:r>
            <a:endParaRPr lang="en-US" sz="2000" dirty="0" smtClean="0"/>
          </a:p>
          <a:p>
            <a:pPr marL="342900" indent="-342900">
              <a:buFont typeface="Arial" pitchFamily="34" charset="0"/>
              <a:buChar char="•"/>
            </a:pPr>
            <a:r>
              <a:rPr lang="en-US" sz="2000" dirty="0" smtClean="0"/>
              <a:t>Make </a:t>
            </a:r>
            <a:r>
              <a:rPr lang="en-US" sz="2000" dirty="0"/>
              <a:t>sure every line of the poem contributes to the overall goal, theme, or idea of the poem.</a:t>
            </a:r>
          </a:p>
          <a:p>
            <a:pPr marL="342900" indent="-342900">
              <a:buFont typeface="Arial" pitchFamily="34" charset="0"/>
              <a:buChar char="•"/>
            </a:pPr>
            <a:r>
              <a:rPr lang="en-US" sz="2000" dirty="0" smtClean="0"/>
              <a:t>You </a:t>
            </a:r>
            <a:r>
              <a:rPr lang="en-US" sz="2000" dirty="0"/>
              <a:t>may go over the poem with a fine tooth comb and remove any </a:t>
            </a:r>
            <a:r>
              <a:rPr lang="en-US" sz="2000" dirty="0" err="1"/>
              <a:t>cliches</a:t>
            </a:r>
            <a:r>
              <a:rPr lang="en-US" sz="2000" dirty="0"/>
              <a:t> or familiar phrases. You should also make sure spelling and grammar in the poem is correct.</a:t>
            </a:r>
          </a:p>
        </p:txBody>
      </p:sp>
      <p:sp>
        <p:nvSpPr>
          <p:cNvPr id="4" name="Title 1"/>
          <p:cNvSpPr txBox="1">
            <a:spLocks/>
          </p:cNvSpPr>
          <p:nvPr/>
        </p:nvSpPr>
        <p:spPr>
          <a:xfrm>
            <a:off x="471487" y="647629"/>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#12</a:t>
            </a:r>
            <a:endParaRPr lang="en-US" b="1"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1828800"/>
            <a:ext cx="26812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9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471487" y="914400"/>
            <a:ext cx="8229600" cy="685800"/>
          </a:xfrm>
        </p:spPr>
        <p:txBody>
          <a:bodyPr/>
          <a:lstStyle/>
          <a:p>
            <a:pPr>
              <a:spcBef>
                <a:spcPct val="50000"/>
              </a:spcBef>
            </a:pPr>
            <a:r>
              <a:rPr lang="en-US" b="1" dirty="0" smtClean="0">
                <a:effectLst>
                  <a:outerShdw blurRad="38100" dist="38100" dir="2700000" algn="tl">
                    <a:srgbClr val="000000">
                      <a:alpha val="43137"/>
                    </a:srgbClr>
                  </a:outerShdw>
                </a:effectLst>
                <a:latin typeface="Arial" charset="0"/>
                <a:cs typeface="Arial" charset="0"/>
              </a:rPr>
              <a:t>LEARNING OUTCOME</a:t>
            </a:r>
          </a:p>
        </p:txBody>
      </p:sp>
      <p:sp>
        <p:nvSpPr>
          <p:cNvPr id="7172" name="Content Placeholder 5"/>
          <p:cNvSpPr>
            <a:spLocks noGrp="1"/>
          </p:cNvSpPr>
          <p:nvPr>
            <p:ph idx="1"/>
          </p:nvPr>
        </p:nvSpPr>
        <p:spPr>
          <a:xfrm>
            <a:off x="457200" y="2057400"/>
            <a:ext cx="8229600" cy="4068763"/>
          </a:xfrm>
        </p:spPr>
        <p:txBody>
          <a:bodyPr/>
          <a:lstStyle/>
          <a:p>
            <a:pPr>
              <a:tabLst>
                <a:tab pos="4691063" algn="l"/>
              </a:tabLst>
            </a:pPr>
            <a:r>
              <a:rPr lang="en-US" dirty="0"/>
              <a:t>Students are able to elaborate ways to write </a:t>
            </a:r>
            <a:r>
              <a:rPr lang="en-US" dirty="0" smtClean="0"/>
              <a:t>poems.</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itle 1"/>
          <p:cNvSpPr>
            <a:spLocks noGrp="1"/>
          </p:cNvSpPr>
          <p:nvPr>
            <p:ph type="title"/>
          </p:nvPr>
        </p:nvSpPr>
        <p:spPr>
          <a:xfrm>
            <a:off x="471487" y="457200"/>
            <a:ext cx="8229600" cy="838200"/>
          </a:xfrm>
        </p:spPr>
        <p:txBody>
          <a:bodyPr/>
          <a:lstStyle/>
          <a:p>
            <a:r>
              <a:rPr lang="en-US" b="1" dirty="0" smtClean="0">
                <a:effectLst>
                  <a:outerShdw blurRad="38100" dist="38100" dir="2700000" algn="tl">
                    <a:srgbClr val="000000">
                      <a:alpha val="43137"/>
                    </a:srgbClr>
                  </a:outerShdw>
                </a:effectLst>
              </a:rPr>
              <a:t>Tips #1</a:t>
            </a:r>
            <a:endParaRPr lang="en-US" b="1" dirty="0">
              <a:effectLst>
                <a:outerShdw blurRad="38100" dist="38100" dir="2700000" algn="tl">
                  <a:srgbClr val="000000">
                    <a:alpha val="43137"/>
                  </a:srgbClr>
                </a:outerShdw>
              </a:effectLst>
            </a:endParaRPr>
          </a:p>
        </p:txBody>
      </p:sp>
      <p:sp>
        <p:nvSpPr>
          <p:cNvPr id="3" name="AutoShape 2" descr="Image titled Write a Poem Step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596672" y="1143000"/>
            <a:ext cx="7979229" cy="5078313"/>
          </a:xfrm>
          <a:prstGeom prst="rect">
            <a:avLst/>
          </a:prstGeom>
        </p:spPr>
        <p:txBody>
          <a:bodyPr wrap="square">
            <a:spAutoFit/>
          </a:bodyPr>
          <a:lstStyle/>
          <a:p>
            <a:r>
              <a:rPr lang="en-US" b="1" dirty="0">
                <a:solidFill>
                  <a:srgbClr val="FF0000"/>
                </a:solidFill>
              </a:rPr>
              <a:t>Do </a:t>
            </a:r>
            <a:r>
              <a:rPr lang="en-US" b="1" dirty="0" smtClean="0">
                <a:solidFill>
                  <a:srgbClr val="FF0000"/>
                </a:solidFill>
              </a:rPr>
              <a:t>Writing </a:t>
            </a:r>
            <a:r>
              <a:rPr lang="en-US" b="1" dirty="0">
                <a:solidFill>
                  <a:srgbClr val="FF0000"/>
                </a:solidFill>
              </a:rPr>
              <a:t>E</a:t>
            </a:r>
            <a:r>
              <a:rPr lang="en-US" b="1" dirty="0" smtClean="0">
                <a:solidFill>
                  <a:srgbClr val="FF0000"/>
                </a:solidFill>
              </a:rPr>
              <a:t>xercises</a:t>
            </a:r>
            <a:r>
              <a:rPr lang="en-US" b="1" dirty="0">
                <a:solidFill>
                  <a:srgbClr val="FF0000"/>
                </a:solidFill>
              </a:rPr>
              <a:t>.</a:t>
            </a:r>
            <a:r>
              <a:rPr lang="en-US" dirty="0">
                <a:solidFill>
                  <a:srgbClr val="FF0000"/>
                </a:solidFill>
              </a:rPr>
              <a:t> </a:t>
            </a:r>
            <a:endParaRPr lang="en-US" dirty="0" smtClean="0">
              <a:solidFill>
                <a:srgbClr val="FF0000"/>
              </a:solidFill>
            </a:endParaRPr>
          </a:p>
          <a:p>
            <a:r>
              <a:rPr lang="en-US" dirty="0" smtClean="0"/>
              <a:t>You </a:t>
            </a:r>
            <a:r>
              <a:rPr lang="en-US" dirty="0"/>
              <a:t>can find inspiration for your poem by doing writing exercises and using the world around you. Once you have inspiration, you can then shape and mold your thoughts into a poem</a:t>
            </a:r>
            <a:r>
              <a:rPr lang="en-US" dirty="0" smtClean="0"/>
              <a:t>.</a:t>
            </a:r>
          </a:p>
          <a:p>
            <a:endParaRPr lang="en-US" dirty="0"/>
          </a:p>
          <a:p>
            <a:r>
              <a:rPr lang="en-US" b="1" dirty="0">
                <a:solidFill>
                  <a:srgbClr val="FF0000"/>
                </a:solidFill>
              </a:rPr>
              <a:t>Brainstorming for Ideas</a:t>
            </a:r>
            <a:r>
              <a:rPr lang="en-US" dirty="0"/>
              <a:t/>
            </a:r>
            <a:br>
              <a:rPr lang="en-US" dirty="0"/>
            </a:br>
            <a:r>
              <a:rPr lang="en-US" b="1" dirty="0"/>
              <a:t>Try a free write.</a:t>
            </a:r>
            <a:r>
              <a:rPr lang="en-US" dirty="0"/>
              <a:t> Grab a notebook or your computer and just start writing—about your day, your feelings, or how you don’t know what to write about. Let your mind wander for 5-10 minutes and see what you can come up with</a:t>
            </a:r>
            <a:r>
              <a:rPr lang="en-US" dirty="0" smtClean="0"/>
              <a:t>.</a:t>
            </a:r>
          </a:p>
          <a:p>
            <a:r>
              <a:rPr lang="en-US" dirty="0"/>
              <a:t/>
            </a:r>
            <a:br>
              <a:rPr lang="en-US" dirty="0"/>
            </a:br>
            <a:r>
              <a:rPr lang="en-US" b="1" dirty="0"/>
              <a:t>Write to a prompt.</a:t>
            </a:r>
            <a:r>
              <a:rPr lang="en-US" dirty="0"/>
              <a:t> Look up poem prompts online or come up with your own, like “what water feels like” or “how it feels to get bad news.” Write down whatever comes to mind and see where it takes you</a:t>
            </a:r>
            <a:r>
              <a:rPr lang="en-US" dirty="0" smtClean="0"/>
              <a:t>.</a:t>
            </a:r>
          </a:p>
          <a:p>
            <a:r>
              <a:rPr lang="en-US" dirty="0"/>
              <a:t/>
            </a:r>
            <a:br>
              <a:rPr lang="en-US" dirty="0"/>
            </a:br>
            <a:r>
              <a:rPr lang="en-US" b="1" dirty="0"/>
              <a:t>Make a list or mind map of images.</a:t>
            </a:r>
            <a:r>
              <a:rPr lang="en-US" dirty="0"/>
              <a:t> Think about a situation that’s full of emotion for you and write down a list of images or ideas that you associate with it. You could also write about something you see right in front of you, or take a walk and note down things you see.</a:t>
            </a:r>
          </a:p>
        </p:txBody>
      </p:sp>
    </p:spTree>
    <p:extLst>
      <p:ext uri="{BB962C8B-B14F-4D97-AF65-F5344CB8AC3E}">
        <p14:creationId xmlns:p14="http://schemas.microsoft.com/office/powerpoint/2010/main" val="172018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pic>
        <p:nvPicPr>
          <p:cNvPr id="7"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7" y="762000"/>
            <a:ext cx="6477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12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4" name="text 1"/>
          <p:cNvSpPr txBox="1"/>
          <p:nvPr/>
        </p:nvSpPr>
        <p:spPr>
          <a:xfrm>
            <a:off x="434975" y="990600"/>
            <a:ext cx="7924800" cy="861774"/>
          </a:xfrm>
          <a:prstGeom prst="rect">
            <a:avLst/>
          </a:prstGeom>
        </p:spPr>
        <p:txBody>
          <a:bodyPr vert="horz" wrap="square" lIns="0" tIns="0" rIns="0" bIns="0" rtlCol="0">
            <a:spAutoFit/>
          </a:bodyPr>
          <a:lstStyle/>
          <a:p>
            <a:pPr marL="89915">
              <a:lnSpc>
                <a:spcPct val="100000"/>
              </a:lnSpc>
            </a:pPr>
            <a:endParaRPr sz="2800" dirty="0">
              <a:latin typeface="+mj-lt"/>
              <a:cs typeface="Monotype Corsiva"/>
            </a:endParaRPr>
          </a:p>
          <a:p>
            <a:pPr marL="0">
              <a:lnSpc>
                <a:spcPct val="100000"/>
              </a:lnSpc>
            </a:pPr>
            <a:endParaRPr sz="2800" dirty="0">
              <a:latin typeface="+mj-lt"/>
              <a:cs typeface="Monotype Corsiva"/>
            </a:endParaRPr>
          </a:p>
        </p:txBody>
      </p:sp>
      <p:pic>
        <p:nvPicPr>
          <p:cNvPr id="3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6019800"/>
            <a:ext cx="511175" cy="511175"/>
          </a:xfrm>
          <a:prstGeom prst="rect">
            <a:avLst/>
          </a:prstGeom>
        </p:spPr>
      </p:pic>
      <p:sp>
        <p:nvSpPr>
          <p:cNvPr id="2" name="Rectangle 1"/>
          <p:cNvSpPr/>
          <p:nvPr/>
        </p:nvSpPr>
        <p:spPr>
          <a:xfrm>
            <a:off x="482373" y="1197074"/>
            <a:ext cx="8099425" cy="5355312"/>
          </a:xfrm>
          <a:prstGeom prst="rect">
            <a:avLst/>
          </a:prstGeom>
        </p:spPr>
        <p:txBody>
          <a:bodyPr wrap="square">
            <a:spAutoFit/>
          </a:bodyPr>
          <a:lstStyle/>
          <a:p>
            <a:r>
              <a:rPr lang="en-US" b="1" dirty="0" smtClean="0">
                <a:solidFill>
                  <a:srgbClr val="FF0000"/>
                </a:solidFill>
              </a:rPr>
              <a:t>Get </a:t>
            </a:r>
            <a:r>
              <a:rPr lang="en-US" b="1" dirty="0">
                <a:solidFill>
                  <a:srgbClr val="FF0000"/>
                </a:solidFill>
              </a:rPr>
              <a:t>inspired by your environment and those close to you.</a:t>
            </a:r>
            <a:r>
              <a:rPr lang="en-US" dirty="0">
                <a:solidFill>
                  <a:srgbClr val="FF0000"/>
                </a:solidFill>
              </a:rPr>
              <a:t> </a:t>
            </a:r>
            <a:endParaRPr lang="en-US" dirty="0" smtClean="0">
              <a:solidFill>
                <a:srgbClr val="FF0000"/>
              </a:solidFill>
            </a:endParaRPr>
          </a:p>
          <a:p>
            <a:r>
              <a:rPr lang="en-US" dirty="0" smtClean="0"/>
              <a:t>Think </a:t>
            </a:r>
            <a:r>
              <a:rPr lang="en-US" dirty="0"/>
              <a:t>of every memory, situation, and moment as a possible topic and you’ll start seeing poetry all around you</a:t>
            </a:r>
            <a:r>
              <a:rPr lang="en-US" dirty="0" smtClean="0"/>
              <a:t>!</a:t>
            </a:r>
          </a:p>
          <a:p>
            <a:endParaRPr lang="en-US" sz="900" dirty="0">
              <a:solidFill>
                <a:srgbClr val="FF0000"/>
              </a:solidFill>
            </a:endParaRPr>
          </a:p>
          <a:p>
            <a:r>
              <a:rPr lang="en-US" b="1" dirty="0">
                <a:solidFill>
                  <a:srgbClr val="FF0000"/>
                </a:solidFill>
              </a:rPr>
              <a:t>Finding a Topic</a:t>
            </a:r>
            <a:r>
              <a:rPr lang="en-US" dirty="0"/>
              <a:t/>
            </a:r>
            <a:br>
              <a:rPr lang="en-US" dirty="0"/>
            </a:br>
            <a:r>
              <a:rPr lang="en-US" b="1" dirty="0"/>
              <a:t>Go for a walk.</a:t>
            </a:r>
            <a:r>
              <a:rPr lang="en-US" dirty="0"/>
              <a:t> Head to your favorite park or spot in the city, or just take a walk through your neighborhood. Use the people you see and the nature and buildings you pass as inspiration for a poem</a:t>
            </a:r>
            <a:r>
              <a:rPr lang="en-US" dirty="0" smtClean="0"/>
              <a:t>.</a:t>
            </a:r>
          </a:p>
          <a:p>
            <a:r>
              <a:rPr lang="en-US" dirty="0"/>
              <a:t/>
            </a:r>
            <a:br>
              <a:rPr lang="en-US" dirty="0"/>
            </a:br>
            <a:r>
              <a:rPr lang="en-US" b="1" dirty="0"/>
              <a:t>Write about someone you care about.</a:t>
            </a:r>
            <a:r>
              <a:rPr lang="en-US" dirty="0"/>
              <a:t> Think about someone who’s really important to you, like a parent or your best friend. Recall a special moment you shared with them and use it to form a poem that shows that you care about them</a:t>
            </a:r>
            <a:r>
              <a:rPr lang="en-US" dirty="0" smtClean="0"/>
              <a:t>.</a:t>
            </a:r>
          </a:p>
          <a:p>
            <a:r>
              <a:rPr lang="en-US" dirty="0"/>
              <a:t/>
            </a:r>
            <a:br>
              <a:rPr lang="en-US" dirty="0"/>
            </a:br>
            <a:r>
              <a:rPr lang="en-US" b="1" dirty="0"/>
              <a:t>Pick a memory you have strong feelings about.</a:t>
            </a:r>
            <a:r>
              <a:rPr lang="en-US" dirty="0"/>
              <a:t> Close your eyes, clear your head, and see what memories come to the forefront of your mind. Pay attention to what emotions they bring up for you—positive or negative—and probe into those. Strong emotional moments make for beautiful, interesting poems.</a:t>
            </a:r>
          </a:p>
        </p:txBody>
      </p:sp>
      <p:sp>
        <p:nvSpPr>
          <p:cNvPr id="8"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679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ext 1"/>
          <p:cNvSpPr txBox="1"/>
          <p:nvPr/>
        </p:nvSpPr>
        <p:spPr>
          <a:xfrm>
            <a:off x="1612900" y="6312281"/>
            <a:ext cx="148107" cy="198425"/>
          </a:xfrm>
          <a:prstGeom prst="rect">
            <a:avLst/>
          </a:prstGeom>
        </p:spPr>
        <p:txBody>
          <a:bodyPr vert="horz" wrap="none" lIns="0" tIns="0" rIns="0" bIns="0" rtlCol="0">
            <a:spAutoFit/>
          </a:bodyPr>
          <a:lstStyle/>
          <a:p>
            <a:pPr marL="0">
              <a:lnSpc>
                <a:spcPct val="100000"/>
              </a:lnSpc>
            </a:pPr>
            <a:r>
              <a:rPr sz="1400" spc="10" dirty="0">
                <a:solidFill>
                  <a:srgbClr val="336666"/>
                </a:solidFill>
                <a:latin typeface="Arial"/>
                <a:cs typeface="Arial"/>
              </a:rPr>
              <a:t>2</a:t>
            </a:r>
            <a:endParaRPr sz="1400">
              <a:latin typeface="Arial"/>
              <a:cs typeface="Arial"/>
            </a:endParaRPr>
          </a:p>
        </p:txBody>
      </p:sp>
      <p:sp>
        <p:nvSpPr>
          <p:cNvPr id="5" name="text 1"/>
          <p:cNvSpPr txBox="1"/>
          <p:nvPr/>
        </p:nvSpPr>
        <p:spPr>
          <a:xfrm>
            <a:off x="7057390" y="1909013"/>
            <a:ext cx="84639" cy="360099"/>
          </a:xfrm>
          <a:prstGeom prst="rect">
            <a:avLst/>
          </a:prstGeom>
        </p:spPr>
        <p:txBody>
          <a:bodyPr vert="horz" wrap="none" lIns="0" tIns="0" rIns="0" bIns="0" rtlCol="0">
            <a:spAutoFit/>
          </a:bodyPr>
          <a:lstStyle/>
          <a:p>
            <a:pPr marL="0">
              <a:lnSpc>
                <a:spcPct val="100000"/>
              </a:lnSpc>
            </a:pPr>
            <a:r>
              <a:rPr sz="2340" spc="10" dirty="0" smtClean="0">
                <a:latin typeface="Arial"/>
                <a:cs typeface="Arial"/>
              </a:rPr>
              <a:t> </a:t>
            </a:r>
            <a:endParaRPr sz="2300" dirty="0">
              <a:latin typeface="Arial"/>
              <a:cs typeface="Arial"/>
            </a:endParaRPr>
          </a:p>
        </p:txBody>
      </p:sp>
      <p:pic>
        <p:nvPicPr>
          <p:cNvPr id="1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2886075"/>
            <a:ext cx="19048" cy="19048"/>
          </a:xfrm>
          <a:prstGeom prst="rect">
            <a:avLst/>
          </a:prstGeom>
        </p:spPr>
      </p:pic>
      <p:pic>
        <p:nvPicPr>
          <p:cNvPr id="19"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876" y="6274435"/>
            <a:ext cx="19048" cy="19049"/>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 y="748982"/>
            <a:ext cx="8248650" cy="53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38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4" name="text 1"/>
          <p:cNvSpPr txBox="1"/>
          <p:nvPr/>
        </p:nvSpPr>
        <p:spPr>
          <a:xfrm>
            <a:off x="1417574" y="2360802"/>
            <a:ext cx="1136904" cy="380238"/>
          </a:xfrm>
          <a:prstGeom prst="rect">
            <a:avLst/>
          </a:prstGeom>
        </p:spPr>
        <p:txBody>
          <a:bodyPr vert="horz" wrap="none" lIns="0" tIns="0" rIns="0" bIns="0" rtlCol="0">
            <a:spAutoFit/>
          </a:bodyPr>
          <a:lstStyle/>
          <a:p>
            <a:pPr marL="0">
              <a:lnSpc>
                <a:spcPct val="100000"/>
              </a:lnSpc>
            </a:pPr>
            <a:r>
              <a:rPr sz="3000" spc="10" dirty="0">
                <a:solidFill>
                  <a:srgbClr val="FFFFFF"/>
                </a:solidFill>
                <a:latin typeface="Corbel"/>
                <a:cs typeface="Corbel"/>
              </a:rPr>
              <a:t>words.</a:t>
            </a:r>
            <a:endParaRPr sz="3000">
              <a:latin typeface="Corbel"/>
              <a:cs typeface="Corbel"/>
            </a:endParaRPr>
          </a:p>
        </p:txBody>
      </p:sp>
      <p:sp>
        <p:nvSpPr>
          <p:cNvPr id="2" name="Rectangle 1"/>
          <p:cNvSpPr/>
          <p:nvPr/>
        </p:nvSpPr>
        <p:spPr>
          <a:xfrm>
            <a:off x="486192" y="1524000"/>
            <a:ext cx="8001000" cy="4524315"/>
          </a:xfrm>
          <a:prstGeom prst="rect">
            <a:avLst/>
          </a:prstGeom>
        </p:spPr>
        <p:txBody>
          <a:bodyPr wrap="square">
            <a:spAutoFit/>
          </a:bodyPr>
          <a:lstStyle/>
          <a:p>
            <a:r>
              <a:rPr lang="en-US" b="1" dirty="0">
                <a:solidFill>
                  <a:srgbClr val="FF0000"/>
                </a:solidFill>
              </a:rPr>
              <a:t>Pick </a:t>
            </a:r>
            <a:r>
              <a:rPr lang="en-US" b="1" dirty="0" smtClean="0">
                <a:solidFill>
                  <a:srgbClr val="FF0000"/>
                </a:solidFill>
              </a:rPr>
              <a:t>A </a:t>
            </a:r>
            <a:r>
              <a:rPr lang="en-US" b="1" dirty="0">
                <a:solidFill>
                  <a:srgbClr val="FF0000"/>
                </a:solidFill>
              </a:rPr>
              <a:t>S</a:t>
            </a:r>
            <a:r>
              <a:rPr lang="en-US" b="1" dirty="0" smtClean="0">
                <a:solidFill>
                  <a:srgbClr val="FF0000"/>
                </a:solidFill>
              </a:rPr>
              <a:t>pecific </a:t>
            </a:r>
            <a:r>
              <a:rPr lang="en-US" b="1" dirty="0">
                <a:solidFill>
                  <a:srgbClr val="FF0000"/>
                </a:solidFill>
              </a:rPr>
              <a:t>T</a:t>
            </a:r>
            <a:r>
              <a:rPr lang="en-US" b="1" dirty="0" smtClean="0">
                <a:solidFill>
                  <a:srgbClr val="FF0000"/>
                </a:solidFill>
              </a:rPr>
              <a:t>heme </a:t>
            </a:r>
            <a:r>
              <a:rPr lang="en-US" b="1" dirty="0">
                <a:solidFill>
                  <a:srgbClr val="FF0000"/>
                </a:solidFill>
              </a:rPr>
              <a:t>or </a:t>
            </a:r>
            <a:r>
              <a:rPr lang="en-US" b="1" dirty="0" smtClean="0">
                <a:solidFill>
                  <a:srgbClr val="FF0000"/>
                </a:solidFill>
              </a:rPr>
              <a:t>Idea</a:t>
            </a:r>
            <a:r>
              <a:rPr lang="en-US" b="1" dirty="0">
                <a:solidFill>
                  <a:srgbClr val="FF0000"/>
                </a:solidFill>
              </a:rPr>
              <a:t>.</a:t>
            </a:r>
            <a:r>
              <a:rPr lang="en-US" dirty="0">
                <a:solidFill>
                  <a:srgbClr val="FF0000"/>
                </a:solidFill>
              </a:rPr>
              <a:t> </a:t>
            </a:r>
            <a:endParaRPr lang="en-US" dirty="0" smtClean="0">
              <a:solidFill>
                <a:srgbClr val="FF0000"/>
              </a:solidFill>
            </a:endParaRPr>
          </a:p>
          <a:p>
            <a:r>
              <a:rPr lang="en-US" dirty="0" smtClean="0"/>
              <a:t>You </a:t>
            </a:r>
            <a:r>
              <a:rPr lang="en-US" dirty="0"/>
              <a:t>can start your poem by focusing on a specific theme or idea that you find fascinating or interesting. Picking a specific theme or idea to focus on in the poem can give your poem a clear goal or objective. This can make it easier for you to narrow down what images and descriptions you are going to use in your poem</a:t>
            </a:r>
            <a:r>
              <a:rPr lang="en-US" dirty="0" smtClean="0"/>
              <a:t>.</a:t>
            </a:r>
          </a:p>
          <a:p>
            <a:endParaRPr lang="en-US" dirty="0"/>
          </a:p>
          <a:p>
            <a:pPr marL="285750" indent="-285750">
              <a:buFont typeface="Arial" pitchFamily="34" charset="0"/>
              <a:buChar char="•"/>
            </a:pPr>
            <a:r>
              <a:rPr lang="en-US" dirty="0" smtClean="0"/>
              <a:t>For </a:t>
            </a:r>
            <a:r>
              <a:rPr lang="en-US" dirty="0"/>
              <a:t>example, you may decide to write a poem around the theme of “love and friendship.” You may then think about specific moments in your life where you experienced love and friendship as well as how you would characterize love and friendship based on your relationships with others</a:t>
            </a:r>
            <a:r>
              <a:rPr lang="en-US" dirty="0" smtClean="0"/>
              <a:t>.</a:t>
            </a:r>
          </a:p>
          <a:p>
            <a:endParaRPr lang="en-US" dirty="0"/>
          </a:p>
          <a:p>
            <a:pPr marL="285750" indent="-285750">
              <a:buFont typeface="Arial" pitchFamily="34" charset="0"/>
              <a:buChar char="•"/>
            </a:pPr>
            <a:r>
              <a:rPr lang="en-US" dirty="0"/>
              <a:t>Try to be specific when you choose a theme or idea, as this can help your poem feel less vague or unclear. For example, rather than choose the general theme of “loss,” you may choose the more specific theme, such as “loss of a child” or “loss of a best friend.”</a:t>
            </a:r>
          </a:p>
        </p:txBody>
      </p:sp>
      <p:sp>
        <p:nvSpPr>
          <p:cNvPr id="8"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#3</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452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Rectangle 1"/>
          <p:cNvSpPr/>
          <p:nvPr/>
        </p:nvSpPr>
        <p:spPr>
          <a:xfrm>
            <a:off x="609600" y="1447800"/>
            <a:ext cx="8153400" cy="4801314"/>
          </a:xfrm>
          <a:prstGeom prst="rect">
            <a:avLst/>
          </a:prstGeom>
        </p:spPr>
        <p:txBody>
          <a:bodyPr wrap="square">
            <a:spAutoFit/>
          </a:bodyPr>
          <a:lstStyle/>
          <a:p>
            <a:r>
              <a:rPr lang="en-US" b="1" dirty="0">
                <a:solidFill>
                  <a:srgbClr val="FF0000"/>
                </a:solidFill>
              </a:rPr>
              <a:t>Choose </a:t>
            </a:r>
            <a:r>
              <a:rPr lang="en-US" b="1" dirty="0" smtClean="0">
                <a:solidFill>
                  <a:srgbClr val="FF0000"/>
                </a:solidFill>
              </a:rPr>
              <a:t>A </a:t>
            </a:r>
            <a:r>
              <a:rPr lang="en-US" b="1" dirty="0">
                <a:solidFill>
                  <a:srgbClr val="FF0000"/>
                </a:solidFill>
              </a:rPr>
              <a:t>P</a:t>
            </a:r>
            <a:r>
              <a:rPr lang="en-US" b="1" dirty="0" smtClean="0">
                <a:solidFill>
                  <a:srgbClr val="FF0000"/>
                </a:solidFill>
              </a:rPr>
              <a:t>oetic </a:t>
            </a:r>
            <a:r>
              <a:rPr lang="en-US" b="1" dirty="0">
                <a:solidFill>
                  <a:srgbClr val="FF0000"/>
                </a:solidFill>
              </a:rPr>
              <a:t>F</a:t>
            </a:r>
            <a:r>
              <a:rPr lang="en-US" b="1" dirty="0" smtClean="0">
                <a:solidFill>
                  <a:srgbClr val="FF0000"/>
                </a:solidFill>
              </a:rPr>
              <a:t>orm</a:t>
            </a:r>
            <a:r>
              <a:rPr lang="en-US" b="1" dirty="0">
                <a:solidFill>
                  <a:srgbClr val="FF0000"/>
                </a:solidFill>
              </a:rPr>
              <a:t>.</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r>
              <a:rPr lang="en-US" dirty="0" smtClean="0"/>
              <a:t>Get </a:t>
            </a:r>
            <a:r>
              <a:rPr lang="en-US" dirty="0"/>
              <a:t>your creative juices flowing by picking a form for your poem. There are many different poetic forms that you can use, from </a:t>
            </a:r>
            <a:r>
              <a:rPr lang="en-US" b="1" dirty="0">
                <a:hlinkClick r:id="rId3" tooltip="Write a Free Verse Poem"/>
              </a:rPr>
              <a:t>free verse</a:t>
            </a:r>
            <a:r>
              <a:rPr lang="en-US" dirty="0"/>
              <a:t> </a:t>
            </a:r>
            <a:r>
              <a:rPr lang="en-US" dirty="0" smtClean="0"/>
              <a:t>to </a:t>
            </a:r>
            <a:r>
              <a:rPr lang="en-US" b="1" dirty="0" smtClean="0">
                <a:hlinkClick r:id="rId4" tooltip="Write a Sonnet"/>
              </a:rPr>
              <a:t>sonnet</a:t>
            </a:r>
            <a:r>
              <a:rPr lang="en-US" dirty="0"/>
              <a:t> to rhyming couplet.</a:t>
            </a:r>
          </a:p>
          <a:p>
            <a:r>
              <a:rPr lang="en-US" dirty="0"/>
              <a:t> </a:t>
            </a:r>
            <a:endParaRPr lang="en-US" dirty="0" smtClean="0"/>
          </a:p>
          <a:p>
            <a:r>
              <a:rPr lang="en-US" dirty="0" smtClean="0"/>
              <a:t>You </a:t>
            </a:r>
            <a:r>
              <a:rPr lang="en-US" dirty="0"/>
              <a:t>may go for a poetic form that you find easy to use, such as free verse, or a form that you find more challenging, such as a sonnet. Choose one poetic form and stick to that structure so your poem feels cohesive to your </a:t>
            </a:r>
            <a:r>
              <a:rPr lang="en-US" dirty="0" smtClean="0"/>
              <a:t>reader.</a:t>
            </a:r>
            <a:r>
              <a:rPr lang="en-US" baseline="30000" dirty="0"/>
              <a:t> </a:t>
            </a:r>
            <a:r>
              <a:rPr lang="en-US" dirty="0" smtClean="0"/>
              <a:t>You </a:t>
            </a:r>
            <a:r>
              <a:rPr lang="en-US" dirty="0"/>
              <a:t>may decide to try a poetic form that is short, such as the </a:t>
            </a:r>
            <a:r>
              <a:rPr lang="en-US" dirty="0">
                <a:hlinkClick r:id="rId5" tooltip="Write a Haiku Poem"/>
              </a:rPr>
              <a:t>haiku</a:t>
            </a:r>
            <a:r>
              <a:rPr lang="en-US" dirty="0"/>
              <a:t>, the </a:t>
            </a:r>
            <a:r>
              <a:rPr lang="en-US" dirty="0" err="1">
                <a:hlinkClick r:id="rId6" tooltip="Write a Cinquain Poem"/>
              </a:rPr>
              <a:t>cinquain</a:t>
            </a:r>
            <a:r>
              <a:rPr lang="en-US" dirty="0"/>
              <a:t>, or the </a:t>
            </a:r>
            <a:r>
              <a:rPr lang="en-US" dirty="0">
                <a:hlinkClick r:id="rId7" tooltip="Write Shape Poems"/>
              </a:rPr>
              <a:t>shape poem</a:t>
            </a:r>
            <a:r>
              <a:rPr lang="en-US" dirty="0"/>
              <a:t>. You could then play around with the poetic form and have fun with the challenges of a particular form</a:t>
            </a:r>
            <a:r>
              <a:rPr lang="en-US" dirty="0" smtClean="0"/>
              <a:t>.</a:t>
            </a:r>
          </a:p>
          <a:p>
            <a:endParaRPr lang="en-US" dirty="0"/>
          </a:p>
          <a:p>
            <a:r>
              <a:rPr lang="en-US" dirty="0"/>
              <a:t>You may opt for a form that is more funny and playful, such as the limerick form, if you are trying to write a funny poem. Or you may go for a more lyrical form like the </a:t>
            </a:r>
            <a:r>
              <a:rPr lang="en-US" dirty="0">
                <a:hlinkClick r:id="rId4" tooltip="Write a Sonnet"/>
              </a:rPr>
              <a:t>sonnet</a:t>
            </a:r>
            <a:r>
              <a:rPr lang="en-US" dirty="0"/>
              <a:t>, the </a:t>
            </a:r>
            <a:r>
              <a:rPr lang="en-US" dirty="0">
                <a:hlinkClick r:id="rId8" tooltip="Write a Ballad"/>
              </a:rPr>
              <a:t>ballad</a:t>
            </a:r>
            <a:r>
              <a:rPr lang="en-US" dirty="0"/>
              <a:t>, or the rhyming couplet for a poem that is more dramatic and romantic.</a:t>
            </a:r>
          </a:p>
        </p:txBody>
      </p:sp>
      <p:sp>
        <p:nvSpPr>
          <p:cNvPr id="6" name="Title 1"/>
          <p:cNvSpPr txBox="1">
            <a:spLocks/>
          </p:cNvSpPr>
          <p:nvPr/>
        </p:nvSpPr>
        <p:spPr>
          <a:xfrm>
            <a:off x="471487" y="4572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effectLst>
                  <a:outerShdw blurRad="38100" dist="38100" dir="2700000" algn="tl">
                    <a:srgbClr val="000000">
                      <a:alpha val="43137"/>
                    </a:srgbClr>
                  </a:outerShdw>
                </a:effectLst>
              </a:rPr>
              <a:t>Tips #4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11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5335</TotalTime>
  <Words>228</Words>
  <Application>Microsoft Office PowerPoint</Application>
  <PresentationFormat>On-screen Show (4:3)</PresentationFormat>
  <Paragraphs>111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LEARNING OUTCOME</vt:lpstr>
      <vt:lpstr>Tips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570</cp:revision>
  <dcterms:created xsi:type="dcterms:W3CDTF">2010-08-24T06:47:44Z</dcterms:created>
  <dcterms:modified xsi:type="dcterms:W3CDTF">2019-06-13T03:11:50Z</dcterms:modified>
</cp:coreProperties>
</file>