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316" r:id="rId2"/>
    <p:sldId id="257" r:id="rId3"/>
    <p:sldId id="384" r:id="rId4"/>
    <p:sldId id="439" r:id="rId5"/>
    <p:sldId id="440" r:id="rId6"/>
    <p:sldId id="444" r:id="rId7"/>
    <p:sldId id="445" r:id="rId8"/>
    <p:sldId id="433" r:id="rId9"/>
    <p:sldId id="441" r:id="rId10"/>
    <p:sldId id="442" r:id="rId11"/>
    <p:sldId id="443" r:id="rId1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2" autoAdjust="0"/>
    <p:restoredTop sz="93190" autoAdjust="0"/>
  </p:normalViewPr>
  <p:slideViewPr>
    <p:cSldViewPr>
      <p:cViewPr>
        <p:scale>
          <a:sx n="87" d="100"/>
          <a:sy n="87" d="100"/>
        </p:scale>
        <p:origin x="-2310" y="-55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id-ID"/>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B7A7411F-5962-43D2-8BDF-DBE29F4535E2}" type="datetimeFigureOut">
              <a:rPr lang="id-ID"/>
              <a:pPr>
                <a:defRPr/>
              </a:pPr>
              <a:t>13/06/2019</a:t>
            </a:fld>
            <a:endParaRPr lang="id-ID"/>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id-ID"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id-ID"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id-ID"/>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963707B7-A839-446A-9626-7F48954E6744}" type="slidenum">
              <a:rPr lang="id-ID"/>
              <a:pPr>
                <a:defRPr/>
              </a:pPr>
              <a:t>‹#›</a:t>
            </a:fld>
            <a:endParaRPr lang="id-ID"/>
          </a:p>
        </p:txBody>
      </p:sp>
    </p:spTree>
    <p:extLst>
      <p:ext uri="{BB962C8B-B14F-4D97-AF65-F5344CB8AC3E}">
        <p14:creationId xmlns:p14="http://schemas.microsoft.com/office/powerpoint/2010/main" val="147962278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p:spPr>
      </p:sp>
      <p:sp>
        <p:nvSpPr>
          <p:cNvPr id="184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61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58058AF-B767-4EAA-A63B-C79171D26B66}" type="slidenum">
              <a:rPr lang="id-ID" smtClean="0"/>
              <a:pPr fontAlgn="base">
                <a:spcBef>
                  <a:spcPct val="0"/>
                </a:spcBef>
                <a:spcAft>
                  <a:spcPct val="0"/>
                </a:spcAft>
                <a:defRPr/>
              </a:pPr>
              <a:t>2</a:t>
            </a:fld>
            <a:endParaRPr lang="id-ID"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21717A49-E459-4135-B415-47D14107CA01}" type="slidenum">
              <a:rPr lang="id-ID" smtClean="0"/>
              <a:pPr>
                <a:defRPr/>
              </a:pPr>
              <a:t>3</a:t>
            </a:fld>
            <a:endParaRPr lang="id-ID"/>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00E5D95F-5A60-4647-90B4-4AFF87F539DD}" type="datetime1">
              <a:rPr lang="en-US"/>
              <a:pPr>
                <a:defRPr/>
              </a:pPr>
              <a:t>6/13/2019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137FAC3-0F19-412E-969C-BD194A574817}"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7312288-0F77-4C6A-BF8B-D755D3F4BACF}" type="datetime1">
              <a:rPr lang="en-US"/>
              <a:pPr>
                <a:defRPr/>
              </a:pPr>
              <a:t>6/13/2019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C1AF6AB-0AFC-410A-A00E-37016E6409C3}"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93A2D8B-6010-4AA9-8A3F-28DD6CC616FA}" type="datetime1">
              <a:rPr lang="en-US"/>
              <a:pPr>
                <a:defRPr/>
              </a:pPr>
              <a:t>6/13/2019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899E929-AF45-43C0-BB8E-CD8E9B14EA9E}"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C0F78FA-53DA-4C19-8544-485CE105EB33}" type="datetime1">
              <a:rPr lang="en-US"/>
              <a:pPr>
                <a:defRPr/>
              </a:pPr>
              <a:t>6/13/2019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75A1A0B-BFAE-4606-BBE7-7740C7814125}"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F9862A3-2013-438F-9049-7E56A3DD6830}" type="datetime1">
              <a:rPr lang="en-US"/>
              <a:pPr>
                <a:defRPr/>
              </a:pPr>
              <a:t>6/13/2019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77FF70C-E240-41E1-AEB9-8C22D945C766}"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4EAC3A71-D019-4897-914A-43B3D80389AA}" type="datetime1">
              <a:rPr lang="en-US"/>
              <a:pPr>
                <a:defRPr/>
              </a:pPr>
              <a:t>6/13/2019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0F1EC88-8680-43F0-93AA-6D7E5E165232}"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73C494FC-3B95-4709-98B0-68F0CBCA4BC1}" type="datetime1">
              <a:rPr lang="en-US"/>
              <a:pPr>
                <a:defRPr/>
              </a:pPr>
              <a:t>6/13/2019</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2E9ED7F9-53C1-4998-A51B-F181F0D6F52E}"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93D20611-488E-4775-99CA-66F08B3CD9F2}" type="datetime1">
              <a:rPr lang="en-US"/>
              <a:pPr>
                <a:defRPr/>
              </a:pPr>
              <a:t>6/13/2019</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21BD8136-5618-47C1-BB6B-1A11DCB11D94}"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32F9DD1-48A0-45EA-BB4C-ADBA667B1D3A}" type="datetime1">
              <a:rPr lang="en-US"/>
              <a:pPr>
                <a:defRPr/>
              </a:pPr>
              <a:t>6/13/2019</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33FB13AB-4301-4195-B635-009CBFB1F5CE}"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F4FB05B-3B90-4014-AE71-08619DCDC0D6}" type="datetime1">
              <a:rPr lang="en-US"/>
              <a:pPr>
                <a:defRPr/>
              </a:pPr>
              <a:t>6/13/2019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7E24B19-98E3-4287-8921-7C43E1AFF0C1}"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94A1A67-7B74-4A67-97CE-7B00FC7E03EE}" type="datetime1">
              <a:rPr lang="en-US"/>
              <a:pPr>
                <a:defRPr/>
              </a:pPr>
              <a:t>6/13/2019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BB2A012-C078-44F7-AC23-A0E89DC6CBCB}"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64BE28D7-1570-419B-AB9A-79F9EDBE69CA}" type="datetime1">
              <a:rPr lang="en-US"/>
              <a:pPr>
                <a:defRPr/>
              </a:pPr>
              <a:t>6/13/2019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400">
                <a:solidFill>
                  <a:schemeClr val="tx1"/>
                </a:solidFill>
                <a:latin typeface="+mn-lt"/>
              </a:defRPr>
            </a:lvl1pPr>
          </a:lstStyle>
          <a:p>
            <a:pPr>
              <a:defRPr/>
            </a:pPr>
            <a:fld id="{1F2C22BE-CED9-405A-917A-3BB819EFD2D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rsil\Desktop\Smartcreative.jpg"/>
          <p:cNvPicPr>
            <a:picLocks noChangeAspect="1" noChangeArrowheads="1"/>
          </p:cNvPicPr>
          <p:nvPr/>
        </p:nvPicPr>
        <p:blipFill>
          <a:blip r:embed="rId2"/>
          <a:srcRect l="1051" r="800" b="504"/>
          <a:stretch>
            <a:fillRect/>
          </a:stretch>
        </p:blipFill>
        <p:spPr bwMode="auto">
          <a:xfrm>
            <a:off x="0" y="0"/>
            <a:ext cx="9144000" cy="7145338"/>
          </a:xfrm>
          <a:prstGeom prst="rect">
            <a:avLst/>
          </a:prstGeom>
          <a:noFill/>
          <a:ln w="9525">
            <a:noFill/>
            <a:miter lim="800000"/>
            <a:headEnd/>
            <a:tailEnd/>
          </a:ln>
        </p:spPr>
      </p:pic>
      <p:sp>
        <p:nvSpPr>
          <p:cNvPr id="2051" name="TextBox 1"/>
          <p:cNvSpPr txBox="1">
            <a:spLocks noChangeArrowheads="1"/>
          </p:cNvSpPr>
          <p:nvPr/>
        </p:nvSpPr>
        <p:spPr bwMode="auto">
          <a:xfrm>
            <a:off x="2819400" y="3725863"/>
            <a:ext cx="6324600" cy="1200329"/>
          </a:xfrm>
          <a:prstGeom prst="rect">
            <a:avLst/>
          </a:prstGeom>
          <a:noFill/>
          <a:ln w="9525">
            <a:noFill/>
            <a:miter lim="800000"/>
            <a:headEnd/>
            <a:tailEnd/>
          </a:ln>
        </p:spPr>
        <p:txBody>
          <a:bodyPr wrap="square">
            <a:spAutoFit/>
          </a:bodyPr>
          <a:lstStyle/>
          <a:p>
            <a:pPr algn="ctr"/>
            <a:r>
              <a:rPr lang="en-US" b="1" dirty="0" smtClean="0">
                <a:solidFill>
                  <a:schemeClr val="bg1"/>
                </a:solidFill>
              </a:rPr>
              <a:t>POETIC STUDY</a:t>
            </a:r>
            <a:endParaRPr lang="en-US" b="1" dirty="0">
              <a:solidFill>
                <a:schemeClr val="bg1"/>
              </a:solidFill>
            </a:endParaRPr>
          </a:p>
          <a:p>
            <a:pPr algn="ctr"/>
            <a:r>
              <a:rPr lang="en-US" b="1" dirty="0">
                <a:solidFill>
                  <a:schemeClr val="bg1"/>
                </a:solidFill>
              </a:rPr>
              <a:t>SESSION </a:t>
            </a:r>
            <a:r>
              <a:rPr lang="en-US" b="1" dirty="0" smtClean="0">
                <a:solidFill>
                  <a:schemeClr val="bg1"/>
                </a:solidFill>
              </a:rPr>
              <a:t>14</a:t>
            </a:r>
          </a:p>
          <a:p>
            <a:pPr algn="ctr"/>
            <a:r>
              <a:rPr lang="en-US" b="1" dirty="0" smtClean="0">
                <a:solidFill>
                  <a:schemeClr val="bg1"/>
                </a:solidFill>
              </a:rPr>
              <a:t>ROSALINA NUGRAHENI WULAN PURNAMI., </a:t>
            </a:r>
            <a:r>
              <a:rPr lang="en-US" b="1" dirty="0" err="1" smtClean="0">
                <a:solidFill>
                  <a:schemeClr val="bg1"/>
                </a:solidFill>
              </a:rPr>
              <a:t>M.Pd</a:t>
            </a:r>
            <a:r>
              <a:rPr lang="en-US" b="1" dirty="0" smtClean="0">
                <a:solidFill>
                  <a:schemeClr val="bg1"/>
                </a:solidFill>
              </a:rPr>
              <a:t>.</a:t>
            </a:r>
          </a:p>
          <a:p>
            <a:pPr algn="ctr"/>
            <a:r>
              <a:rPr lang="en-US" b="1" dirty="0" smtClean="0">
                <a:solidFill>
                  <a:schemeClr val="bg1"/>
                </a:solidFill>
              </a:rPr>
              <a:t>PENDIDIKAN BAHASA INGGRIS, </a:t>
            </a:r>
            <a:r>
              <a:rPr lang="en-US" b="1" dirty="0">
                <a:solidFill>
                  <a:schemeClr val="bg1"/>
                </a:solidFill>
              </a:rPr>
              <a:t>FKIP</a:t>
            </a:r>
          </a:p>
        </p:txBody>
      </p:sp>
    </p:spTree>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rsil\Desktop\Smartcreative2.jpg"/>
          <p:cNvPicPr>
            <a:picLocks noChangeAspect="1" noChangeArrowheads="1"/>
          </p:cNvPicPr>
          <p:nvPr/>
        </p:nvPicPr>
        <p:blipFill>
          <a:blip r:embed="rId2"/>
          <a:srcRect/>
          <a:stretch>
            <a:fillRect/>
          </a:stretch>
        </p:blipFill>
        <p:spPr bwMode="auto">
          <a:xfrm>
            <a:off x="0" y="0"/>
            <a:ext cx="9172575" cy="6858000"/>
          </a:xfrm>
          <a:prstGeom prst="rect">
            <a:avLst/>
          </a:prstGeom>
          <a:noFill/>
          <a:ln w="9525">
            <a:noFill/>
            <a:miter lim="800000"/>
            <a:headEnd/>
            <a:tailEnd/>
          </a:ln>
        </p:spPr>
      </p:pic>
      <p:sp>
        <p:nvSpPr>
          <p:cNvPr id="3" name="Content Placeholder 2"/>
          <p:cNvSpPr>
            <a:spLocks noGrp="1"/>
          </p:cNvSpPr>
          <p:nvPr>
            <p:ph idx="1"/>
          </p:nvPr>
        </p:nvSpPr>
        <p:spPr>
          <a:xfrm>
            <a:off x="471487" y="914400"/>
            <a:ext cx="8229600" cy="4525963"/>
          </a:xfrm>
        </p:spPr>
        <p:txBody>
          <a:bodyPr/>
          <a:lstStyle/>
          <a:p>
            <a:r>
              <a:rPr lang="en-US" sz="2000" b="1" dirty="0"/>
              <a:t>Blake employs </a:t>
            </a:r>
            <a:r>
              <a:rPr lang="en-US" sz="2000" b="1" dirty="0">
                <a:solidFill>
                  <a:srgbClr val="FF0000"/>
                </a:solidFill>
              </a:rPr>
              <a:t>a great variety of metaph</a:t>
            </a:r>
            <a:r>
              <a:rPr lang="en-US" sz="2000" b="1" dirty="0"/>
              <a:t>ors.</a:t>
            </a:r>
            <a:r>
              <a:rPr lang="en-US" sz="2000" dirty="0"/>
              <a:t> For instance, in the line “Look on the rising sun: there God does live and gives his light, and gives his heat away.” God said to be the sun—a being that provides people with light, warmth, and hope. Moreover, light is a conceptual metaphor for knowledge that lies in the human mind. Therefore, the image of the boy’s sun-burnt face is in fact a sign of his desire to be educated and become a thinking being. The reason for that also is in the known fact that at the time when the poem was created, Africans living in Britain and in the US were deprived of the opportunity to receive appropriate education as a result of racial segregation. There were certain colleges only Caucasian people were allowed to enter. This dreadful reality definitely affected future life opportunities of Africans living in the US and Britain. Another metaphor and simile is in the line: “And these black bodies and this sun-burnt face are but a cloud, and like a shady grove.” Africans are compared to the cloud; the white men presumed that their abilities were not equal; that the blacks cannot gain as much knowledge and experience as the whites.</a:t>
            </a:r>
          </a:p>
          <a:p>
            <a:endParaRPr lang="en-US" dirty="0"/>
          </a:p>
        </p:txBody>
      </p:sp>
    </p:spTree>
    <p:extLst>
      <p:ext uri="{BB962C8B-B14F-4D97-AF65-F5344CB8AC3E}">
        <p14:creationId xmlns:p14="http://schemas.microsoft.com/office/powerpoint/2010/main" val="4287826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rsil\Desktop\Smartcreative2.jpg"/>
          <p:cNvPicPr>
            <a:picLocks noChangeAspect="1" noChangeArrowheads="1"/>
          </p:cNvPicPr>
          <p:nvPr/>
        </p:nvPicPr>
        <p:blipFill>
          <a:blip r:embed="rId2"/>
          <a:srcRect/>
          <a:stretch>
            <a:fillRect/>
          </a:stretch>
        </p:blipFill>
        <p:spPr bwMode="auto">
          <a:xfrm>
            <a:off x="0" y="0"/>
            <a:ext cx="9172575" cy="6858000"/>
          </a:xfrm>
          <a:prstGeom prst="rect">
            <a:avLst/>
          </a:prstGeom>
          <a:noFill/>
          <a:ln w="9525">
            <a:noFill/>
            <a:miter lim="800000"/>
            <a:headEnd/>
            <a:tailEnd/>
          </a:ln>
        </p:spPr>
      </p:pic>
      <p:sp>
        <p:nvSpPr>
          <p:cNvPr id="3" name="Content Placeholder 2"/>
          <p:cNvSpPr>
            <a:spLocks noGrp="1"/>
          </p:cNvSpPr>
          <p:nvPr>
            <p:ph idx="1"/>
          </p:nvPr>
        </p:nvSpPr>
        <p:spPr>
          <a:xfrm>
            <a:off x="471487" y="1066800"/>
            <a:ext cx="8229600" cy="5029200"/>
          </a:xfrm>
        </p:spPr>
        <p:txBody>
          <a:bodyPr/>
          <a:lstStyle/>
          <a:p>
            <a:r>
              <a:rPr lang="en-US" sz="2400" b="1" dirty="0"/>
              <a:t>I am inclined to believe that the issue depicted in the poem still exists in present-day British society and should be resolved by the teaching of common acceptance of those who are different.</a:t>
            </a:r>
            <a:r>
              <a:rPr lang="en-US" sz="2400" dirty="0"/>
              <a:t> The message of the poem is to treat everyone as you would yourself, whether this person appears to be of a different race, status, gender, or otherwise. In my view, William Blake was successful in bringing up such ideas, and due to his ability to affect the human senses and raise disputable topics, even modern society may benefit from it and come up with certain solutions to the problems he presented. Therefore, the poetry of such talented individuals should be cherished and studied in an obligatory literature course.</a:t>
            </a:r>
            <a:endParaRPr lang="en-US" sz="2400" dirty="0"/>
          </a:p>
        </p:txBody>
      </p:sp>
    </p:spTree>
    <p:extLst>
      <p:ext uri="{BB962C8B-B14F-4D97-AF65-F5344CB8AC3E}">
        <p14:creationId xmlns:p14="http://schemas.microsoft.com/office/powerpoint/2010/main" val="2631913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6" descr="SUB#LIST copy.jpg"/>
          <p:cNvPicPr>
            <a:picLocks noChangeAspect="1"/>
          </p:cNvPicPr>
          <p:nvPr/>
        </p:nvPicPr>
        <p:blipFill>
          <a:blip r:embed="rId3"/>
          <a:srcRect/>
          <a:stretch>
            <a:fillRect/>
          </a:stretch>
        </p:blipFill>
        <p:spPr bwMode="auto">
          <a:xfrm>
            <a:off x="-10886" y="0"/>
            <a:ext cx="9231086" cy="6858000"/>
          </a:xfrm>
          <a:prstGeom prst="rect">
            <a:avLst/>
          </a:prstGeom>
          <a:noFill/>
          <a:ln w="9525">
            <a:noFill/>
            <a:miter lim="800000"/>
            <a:headEnd/>
            <a:tailEnd/>
          </a:ln>
        </p:spPr>
      </p:pic>
      <p:sp>
        <p:nvSpPr>
          <p:cNvPr id="8" name="Rectangle 7"/>
          <p:cNvSpPr/>
          <p:nvPr/>
        </p:nvSpPr>
        <p:spPr>
          <a:xfrm>
            <a:off x="3581400" y="3276600"/>
            <a:ext cx="1524000" cy="430887"/>
          </a:xfrm>
          <a:prstGeom prst="rect">
            <a:avLst/>
          </a:prstGeom>
          <a:noFill/>
          <a:ln>
            <a:noFill/>
          </a:ln>
          <a:effectLst/>
        </p:spPr>
        <p:txBody>
          <a:bodyPr>
            <a:spAutoFit/>
          </a:bodyPr>
          <a:lstStyle/>
          <a:p>
            <a:pPr algn="ctr" fontAlgn="auto">
              <a:spcBef>
                <a:spcPts val="0"/>
              </a:spcBef>
              <a:spcAft>
                <a:spcPts val="0"/>
              </a:spcAft>
              <a:defRPr/>
            </a:pPr>
            <a:r>
              <a:rPr lang="en-US" sz="2200" dirty="0">
                <a:ln w="18415" cmpd="sng">
                  <a:solidFill>
                    <a:srgbClr val="FFFFFF"/>
                  </a:solidFill>
                  <a:prstDash val="solid"/>
                </a:ln>
                <a:solidFill>
                  <a:srgbClr val="FFFFFF"/>
                </a:solidFill>
                <a:latin typeface="+mn-lt"/>
              </a:rPr>
              <a:t> </a:t>
            </a:r>
            <a:endParaRPr lang="en-US" dirty="0">
              <a:ln w="18415" cmpd="sng">
                <a:solidFill>
                  <a:srgbClr val="FFFFFF"/>
                </a:solidFill>
                <a:prstDash val="solid"/>
              </a:ln>
              <a:solidFill>
                <a:srgbClr val="FFFFFF"/>
              </a:solidFill>
              <a:latin typeface="+mn-lt"/>
            </a:endParaRPr>
          </a:p>
        </p:txBody>
      </p:sp>
      <p:sp>
        <p:nvSpPr>
          <p:cNvPr id="10" name="Rectangle 9"/>
          <p:cNvSpPr/>
          <p:nvPr/>
        </p:nvSpPr>
        <p:spPr>
          <a:xfrm>
            <a:off x="3581401" y="685800"/>
            <a:ext cx="5308022" cy="707886"/>
          </a:xfrm>
          <a:prstGeom prst="rect">
            <a:avLst/>
          </a:prstGeom>
          <a:noFill/>
          <a:ln>
            <a:noFill/>
          </a:ln>
          <a:effectLst/>
        </p:spPr>
        <p:txBody>
          <a:bodyPr wrap="square">
            <a:spAutoFit/>
          </a:bodyPr>
          <a:lstStyle/>
          <a:p>
            <a:pPr fontAlgn="auto">
              <a:spcBef>
                <a:spcPts val="0"/>
              </a:spcBef>
              <a:spcAft>
                <a:spcPts val="0"/>
              </a:spcAft>
              <a:defRPr/>
            </a:pPr>
            <a:r>
              <a:rPr lang="en-US" sz="4000" dirty="0" smtClean="0">
                <a:ln w="18415" cmpd="sng">
                  <a:solidFill>
                    <a:srgbClr val="FFFFFF"/>
                  </a:solidFill>
                  <a:prstDash val="solid"/>
                </a:ln>
                <a:solidFill>
                  <a:srgbClr val="FFFFFF"/>
                </a:solidFill>
                <a:effectLst>
                  <a:outerShdw blurRad="38100" dist="38100" dir="2700000" algn="tl">
                    <a:srgbClr val="000000">
                      <a:alpha val="43137"/>
                    </a:srgbClr>
                  </a:outerShdw>
                </a:effectLst>
                <a:latin typeface="Arial" pitchFamily="34" charset="0"/>
                <a:cs typeface="Arial" pitchFamily="34" charset="0"/>
              </a:rPr>
              <a:t>Genre/Form</a:t>
            </a:r>
            <a:r>
              <a:rPr lang="en-US" sz="4000" dirty="0" smtClean="0">
                <a:ln w="18415" cmpd="sng">
                  <a:solidFill>
                    <a:srgbClr val="FFFFFF"/>
                  </a:solidFill>
                  <a:prstDash val="solid"/>
                </a:ln>
                <a:solidFill>
                  <a:srgbClr val="FFFFFF"/>
                </a:solidFill>
                <a:latin typeface="Arial" pitchFamily="34" charset="0"/>
                <a:cs typeface="Arial" pitchFamily="34" charset="0"/>
              </a:rPr>
              <a:t> </a:t>
            </a:r>
            <a:r>
              <a:rPr lang="en-US" sz="4000" dirty="0" smtClean="0">
                <a:ln w="18415" cmpd="sng">
                  <a:solidFill>
                    <a:srgbClr val="FFFFFF"/>
                  </a:solidFill>
                  <a:prstDash val="solid"/>
                </a:ln>
                <a:solidFill>
                  <a:srgbClr val="FFFFFF"/>
                </a:solidFill>
                <a:effectLst>
                  <a:outerShdw blurRad="38100" dist="38100" dir="2700000" algn="tl">
                    <a:srgbClr val="000000">
                      <a:alpha val="43137"/>
                    </a:srgbClr>
                  </a:outerShdw>
                </a:effectLst>
                <a:latin typeface="Arial" pitchFamily="34" charset="0"/>
                <a:cs typeface="Arial" pitchFamily="34" charset="0"/>
              </a:rPr>
              <a:t>of Poetry:</a:t>
            </a:r>
            <a:endParaRPr lang="en-US" sz="4000" dirty="0">
              <a:ln w="18415" cmpd="sng">
                <a:solidFill>
                  <a:srgbClr val="FFFFFF"/>
                </a:solidFill>
                <a:prstDash val="solid"/>
              </a:ln>
              <a:solidFill>
                <a:srgbClr val="FFFFFF"/>
              </a:solidFill>
              <a:effectLst>
                <a:outerShdw blurRad="38100" dist="38100" dir="2700000" algn="tl">
                  <a:srgbClr val="000000">
                    <a:alpha val="43137"/>
                  </a:srgbClr>
                </a:outerShdw>
              </a:effectLst>
              <a:latin typeface="Arial" pitchFamily="34" charset="0"/>
              <a:cs typeface="Arial" pitchFamily="34" charset="0"/>
            </a:endParaRPr>
          </a:p>
        </p:txBody>
      </p:sp>
      <p:cxnSp>
        <p:nvCxnSpPr>
          <p:cNvPr id="41" name="Straight Connector 40"/>
          <p:cNvCxnSpPr/>
          <p:nvPr/>
        </p:nvCxnSpPr>
        <p:spPr>
          <a:xfrm>
            <a:off x="5410200" y="5410200"/>
            <a:ext cx="914400" cy="914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7674429" y="5442857"/>
            <a:ext cx="914400" cy="914400"/>
          </a:xfrm>
          <a:prstGeom prst="line">
            <a:avLst/>
          </a:prstGeom>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3047999" y="2368659"/>
            <a:ext cx="6096001" cy="2554545"/>
          </a:xfrm>
          <a:prstGeom prst="rect">
            <a:avLst/>
          </a:prstGeom>
        </p:spPr>
        <p:txBody>
          <a:bodyPr wrap="square">
            <a:spAutoFit/>
          </a:bodyPr>
          <a:lstStyle/>
          <a:p>
            <a:r>
              <a:rPr lang="en-US" sz="4000" b="1" dirty="0" err="1" smtClean="0">
                <a:effectLst>
                  <a:outerShdw blurRad="38100" dist="38100" dir="2700000" algn="tl">
                    <a:srgbClr val="000000">
                      <a:alpha val="43137"/>
                    </a:srgbClr>
                  </a:outerShdw>
                </a:effectLst>
              </a:rPr>
              <a:t>Analyse</a:t>
            </a:r>
            <a:r>
              <a:rPr lang="en-US" sz="4000" b="1" dirty="0" smtClean="0">
                <a:effectLst>
                  <a:outerShdw blurRad="38100" dist="38100" dir="2700000" algn="tl">
                    <a:srgbClr val="000000">
                      <a:alpha val="43137"/>
                    </a:srgbClr>
                  </a:outerShdw>
                </a:effectLst>
              </a:rPr>
              <a:t> </a:t>
            </a:r>
            <a:r>
              <a:rPr lang="en-US" sz="4000" b="1" dirty="0" smtClean="0">
                <a:effectLst>
                  <a:outerShdw blurRad="38100" dist="38100" dir="2700000" algn="tl">
                    <a:srgbClr val="000000">
                      <a:alpha val="43137"/>
                    </a:srgbClr>
                  </a:outerShdw>
                </a:effectLst>
              </a:rPr>
              <a:t>Poems: Sound, Meaning, and Sense Devices</a:t>
            </a:r>
            <a:endParaRPr lang="en-US" sz="4000" b="1" dirty="0" smtClean="0">
              <a:effectLst>
                <a:outerShdw blurRad="38100" dist="38100" dir="2700000" algn="tl">
                  <a:srgbClr val="000000">
                    <a:alpha val="43137"/>
                  </a:srgbClr>
                </a:outerShdw>
              </a:effectLst>
            </a:endParaRPr>
          </a:p>
          <a:p>
            <a:endParaRPr lang="en-US" sz="4000" b="1" dirty="0">
              <a:effectLst>
                <a:outerShdw blurRad="38100" dist="38100" dir="2700000" algn="tl">
                  <a:srgbClr val="000000">
                    <a:alpha val="43137"/>
                  </a:srgbClr>
                </a:outerShdw>
              </a:effectLst>
            </a:endParaRPr>
          </a:p>
        </p:txBody>
      </p:sp>
    </p:spTree>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arsil\Desktop\Smartcreative2.jpg"/>
          <p:cNvPicPr>
            <a:picLocks noChangeAspect="1" noChangeArrowheads="1"/>
          </p:cNvPicPr>
          <p:nvPr/>
        </p:nvPicPr>
        <p:blipFill>
          <a:blip r:embed="rId3"/>
          <a:srcRect/>
          <a:stretch>
            <a:fillRect/>
          </a:stretch>
        </p:blipFill>
        <p:spPr bwMode="auto">
          <a:xfrm>
            <a:off x="0" y="0"/>
            <a:ext cx="9172575" cy="6858000"/>
          </a:xfrm>
          <a:prstGeom prst="rect">
            <a:avLst/>
          </a:prstGeom>
          <a:noFill/>
          <a:ln w="9525">
            <a:noFill/>
            <a:miter lim="800000"/>
            <a:headEnd/>
            <a:tailEnd/>
          </a:ln>
        </p:spPr>
      </p:pic>
      <p:sp>
        <p:nvSpPr>
          <p:cNvPr id="7171" name="Title 5"/>
          <p:cNvSpPr>
            <a:spLocks noGrp="1"/>
          </p:cNvSpPr>
          <p:nvPr>
            <p:ph type="title"/>
          </p:nvPr>
        </p:nvSpPr>
        <p:spPr>
          <a:xfrm>
            <a:off x="471487" y="914400"/>
            <a:ext cx="8229600" cy="685800"/>
          </a:xfrm>
        </p:spPr>
        <p:txBody>
          <a:bodyPr/>
          <a:lstStyle/>
          <a:p>
            <a:pPr>
              <a:spcBef>
                <a:spcPct val="50000"/>
              </a:spcBef>
            </a:pPr>
            <a:r>
              <a:rPr lang="en-US" b="1" dirty="0" smtClean="0">
                <a:effectLst>
                  <a:outerShdw blurRad="38100" dist="38100" dir="2700000" algn="tl">
                    <a:srgbClr val="000000">
                      <a:alpha val="43137"/>
                    </a:srgbClr>
                  </a:outerShdw>
                </a:effectLst>
                <a:latin typeface="Arial" charset="0"/>
                <a:cs typeface="Arial" charset="0"/>
              </a:rPr>
              <a:t>LEARNING OUTCOME</a:t>
            </a:r>
          </a:p>
        </p:txBody>
      </p:sp>
      <p:sp>
        <p:nvSpPr>
          <p:cNvPr id="7172" name="Content Placeholder 5"/>
          <p:cNvSpPr>
            <a:spLocks noGrp="1"/>
          </p:cNvSpPr>
          <p:nvPr>
            <p:ph idx="1"/>
          </p:nvPr>
        </p:nvSpPr>
        <p:spPr>
          <a:xfrm>
            <a:off x="457200" y="2057400"/>
            <a:ext cx="8229600" cy="4068763"/>
          </a:xfrm>
        </p:spPr>
        <p:txBody>
          <a:bodyPr/>
          <a:lstStyle/>
          <a:p>
            <a:pPr>
              <a:tabLst>
                <a:tab pos="4691063" algn="l"/>
              </a:tabLst>
            </a:pPr>
            <a:r>
              <a:rPr lang="en-US" dirty="0"/>
              <a:t>Students are able to analyze a poem based on its sound, meaning, and sense devices. </a:t>
            </a:r>
            <a:endParaRPr lang="en-US" dirty="0">
              <a:latin typeface="Arial" pitchFamily="34" charset="0"/>
              <a:cs typeface="Arial" pitchFamily="34" charset="0"/>
            </a:endParaRPr>
          </a:p>
        </p:txBody>
      </p:sp>
    </p:spTree>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Users\arsil\Desktop\Smartcreative2.jpg"/>
          <p:cNvPicPr>
            <a:picLocks noChangeAspect="1" noChangeArrowheads="1"/>
          </p:cNvPicPr>
          <p:nvPr/>
        </p:nvPicPr>
        <p:blipFill>
          <a:blip r:embed="rId2"/>
          <a:srcRect/>
          <a:stretch>
            <a:fillRect/>
          </a:stretch>
        </p:blipFill>
        <p:spPr bwMode="auto">
          <a:xfrm>
            <a:off x="0" y="0"/>
            <a:ext cx="9172575" cy="6858000"/>
          </a:xfrm>
          <a:prstGeom prst="rect">
            <a:avLst/>
          </a:prstGeom>
          <a:noFill/>
          <a:ln w="9525">
            <a:noFill/>
            <a:miter lim="800000"/>
            <a:headEnd/>
            <a:tailEnd/>
          </a:ln>
        </p:spPr>
      </p:pic>
      <p:pic>
        <p:nvPicPr>
          <p:cNvPr id="7" name="Picture 2" descr="C:\Users\arsil\Desktop\Smartcreative2.jpg"/>
          <p:cNvPicPr>
            <a:picLocks noChangeAspect="1" noChangeArrowheads="1"/>
          </p:cNvPicPr>
          <p:nvPr/>
        </p:nvPicPr>
        <p:blipFill>
          <a:blip r:embed="rId2"/>
          <a:srcRect/>
          <a:stretch>
            <a:fillRect/>
          </a:stretch>
        </p:blipFill>
        <p:spPr bwMode="auto">
          <a:xfrm>
            <a:off x="0" y="0"/>
            <a:ext cx="9172575" cy="6858000"/>
          </a:xfrm>
          <a:prstGeom prst="rect">
            <a:avLst/>
          </a:prstGeom>
          <a:noFill/>
          <a:ln w="9525">
            <a:noFill/>
            <a:miter lim="800000"/>
            <a:headEnd/>
            <a:tailEnd/>
          </a:ln>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75" y="541338"/>
            <a:ext cx="9175750" cy="5773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678766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rsil\Desktop\Smartcreative2.jpg"/>
          <p:cNvPicPr>
            <a:picLocks noChangeAspect="1" noChangeArrowheads="1"/>
          </p:cNvPicPr>
          <p:nvPr/>
        </p:nvPicPr>
        <p:blipFill>
          <a:blip r:embed="rId2"/>
          <a:srcRect/>
          <a:stretch>
            <a:fillRect/>
          </a:stretch>
        </p:blipFill>
        <p:spPr bwMode="auto">
          <a:xfrm>
            <a:off x="0" y="0"/>
            <a:ext cx="9172575" cy="6858000"/>
          </a:xfrm>
          <a:prstGeom prst="rect">
            <a:avLst/>
          </a:prstGeom>
          <a:noFill/>
          <a:ln w="9525">
            <a:noFill/>
            <a:miter lim="800000"/>
            <a:headEnd/>
            <a:tailEnd/>
          </a:ln>
        </p:spPr>
      </p:pic>
      <p:sp>
        <p:nvSpPr>
          <p:cNvPr id="3" name="AutoShape 2" descr="Image titled Write a Poem Step 3"/>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6" name="TextBox 225"/>
          <p:cNvSpPr txBox="1"/>
          <p:nvPr/>
        </p:nvSpPr>
        <p:spPr>
          <a:xfrm>
            <a:off x="471261" y="914400"/>
            <a:ext cx="7848600" cy="6093976"/>
          </a:xfrm>
          <a:prstGeom prst="rect">
            <a:avLst/>
          </a:prstGeom>
          <a:noFill/>
        </p:spPr>
        <p:txBody>
          <a:bodyPr wrap="square" rtlCol="0">
            <a:spAutoFit/>
          </a:bodyPr>
          <a:lstStyle/>
          <a:p>
            <a:pPr marL="342900" indent="-342900">
              <a:buAutoNum type="arabicPeriod"/>
            </a:pPr>
            <a:r>
              <a:rPr lang="en-US" sz="2400" dirty="0" smtClean="0"/>
              <a:t>Choose one poem</a:t>
            </a:r>
            <a:r>
              <a:rPr lang="en-US" sz="2400" dirty="0"/>
              <a:t>:</a:t>
            </a:r>
            <a:r>
              <a:rPr lang="en-US" sz="2400" dirty="0" smtClean="0"/>
              <a:t> Classic or Contemporary</a:t>
            </a:r>
          </a:p>
          <a:p>
            <a:pPr marL="342900" indent="-342900">
              <a:buAutoNum type="arabicPeriod"/>
            </a:pPr>
            <a:r>
              <a:rPr lang="en-US" sz="2400" dirty="0" smtClean="0"/>
              <a:t>Summarize the poem.</a:t>
            </a:r>
          </a:p>
          <a:p>
            <a:pPr marL="342900" indent="-342900">
              <a:buAutoNum type="arabicPeriod"/>
            </a:pPr>
            <a:r>
              <a:rPr lang="en-US" sz="2400" dirty="0" smtClean="0"/>
              <a:t>Analyze the poem you have chosen based on its:</a:t>
            </a:r>
          </a:p>
          <a:p>
            <a:pPr marL="800100" lvl="1" indent="-342900">
              <a:buAutoNum type="alphaLcPeriod"/>
            </a:pPr>
            <a:r>
              <a:rPr lang="en-US" sz="2400" dirty="0" smtClean="0"/>
              <a:t>Sound Devices</a:t>
            </a:r>
          </a:p>
          <a:p>
            <a:pPr marL="800100" lvl="1" indent="-342900">
              <a:buAutoNum type="alphaLcPeriod"/>
            </a:pPr>
            <a:r>
              <a:rPr lang="en-US" sz="2400" dirty="0" smtClean="0"/>
              <a:t>Meaning Devices</a:t>
            </a:r>
          </a:p>
          <a:p>
            <a:pPr marL="800100" lvl="1" indent="-342900">
              <a:buAutoNum type="alphaLcPeriod"/>
            </a:pPr>
            <a:r>
              <a:rPr lang="en-US" sz="2400" dirty="0" smtClean="0"/>
              <a:t>Sense Devices</a:t>
            </a:r>
          </a:p>
          <a:p>
            <a:pPr marL="342900" indent="-342900">
              <a:buFont typeface="+mj-lt"/>
              <a:buAutoNum type="arabicPeriod"/>
            </a:pPr>
            <a:r>
              <a:rPr lang="en-US" sz="2400" dirty="0" smtClean="0"/>
              <a:t>Write down your personal reflection on the poem you have chosen.</a:t>
            </a:r>
          </a:p>
          <a:p>
            <a:pPr marL="342900" indent="-342900">
              <a:buFont typeface="+mj-lt"/>
              <a:buAutoNum type="arabicPeriod"/>
            </a:pPr>
            <a:r>
              <a:rPr lang="en-US" sz="2400" dirty="0" smtClean="0"/>
              <a:t>Type your analysis:</a:t>
            </a:r>
          </a:p>
          <a:p>
            <a:pPr marL="800100" lvl="1" indent="-342900">
              <a:buFont typeface="Arial" pitchFamily="34" charset="0"/>
              <a:buChar char="•"/>
            </a:pPr>
            <a:r>
              <a:rPr lang="en-US" sz="2400" dirty="0" smtClean="0"/>
              <a:t>Font		: Times News Roman </a:t>
            </a:r>
          </a:p>
          <a:p>
            <a:pPr marL="800100" lvl="1" indent="-342900">
              <a:buFont typeface="Arial" pitchFamily="34" charset="0"/>
              <a:buChar char="•"/>
            </a:pPr>
            <a:r>
              <a:rPr lang="en-US" sz="2400" dirty="0" smtClean="0"/>
              <a:t>Font Size	: 12</a:t>
            </a:r>
          </a:p>
          <a:p>
            <a:pPr marL="800100" lvl="1" indent="-342900">
              <a:buFont typeface="Arial" pitchFamily="34" charset="0"/>
              <a:buChar char="•"/>
            </a:pPr>
            <a:r>
              <a:rPr lang="en-US" sz="2400" dirty="0" smtClean="0"/>
              <a:t>Spacing	: double</a:t>
            </a:r>
          </a:p>
          <a:p>
            <a:pPr marL="800100" lvl="1" indent="-342900">
              <a:buFont typeface="Arial" pitchFamily="34" charset="0"/>
              <a:buChar char="•"/>
            </a:pPr>
            <a:r>
              <a:rPr lang="en-US" sz="2400" dirty="0" smtClean="0"/>
              <a:t>Margins	: 3 on all sides</a:t>
            </a:r>
          </a:p>
          <a:p>
            <a:endParaRPr lang="en-US" sz="2400" dirty="0" smtClean="0"/>
          </a:p>
          <a:p>
            <a:pPr marL="342900" indent="-342900">
              <a:buAutoNum type="arabicPeriod"/>
            </a:pPr>
            <a:endParaRPr lang="en-US" dirty="0"/>
          </a:p>
          <a:p>
            <a:pPr marL="342900" indent="-342900">
              <a:buAutoNum type="arabicPeriod"/>
            </a:pPr>
            <a:endParaRPr lang="en-US" dirty="0" smtClean="0"/>
          </a:p>
          <a:p>
            <a:pPr marL="342900" indent="-342900">
              <a:buAutoNum type="arabicPeriod"/>
            </a:pPr>
            <a:endParaRPr lang="en-US" dirty="0"/>
          </a:p>
        </p:txBody>
      </p:sp>
    </p:spTree>
    <p:extLst>
      <p:ext uri="{BB962C8B-B14F-4D97-AF65-F5344CB8AC3E}">
        <p14:creationId xmlns:p14="http://schemas.microsoft.com/office/powerpoint/2010/main" val="24595907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rsil\Desktop\Smartcreative2.jpg"/>
          <p:cNvPicPr>
            <a:picLocks noChangeAspect="1" noChangeArrowheads="1"/>
          </p:cNvPicPr>
          <p:nvPr/>
        </p:nvPicPr>
        <p:blipFill>
          <a:blip r:embed="rId2"/>
          <a:srcRect/>
          <a:stretch>
            <a:fillRect/>
          </a:stretch>
        </p:blipFill>
        <p:spPr bwMode="auto">
          <a:xfrm>
            <a:off x="0" y="0"/>
            <a:ext cx="9172575" cy="6858000"/>
          </a:xfrm>
          <a:prstGeom prst="rect">
            <a:avLst/>
          </a:prstGeom>
          <a:noFill/>
          <a:ln w="9525">
            <a:noFill/>
            <a:miter lim="800000"/>
            <a:headEnd/>
            <a:tailEnd/>
          </a:ln>
        </p:spPr>
      </p:pic>
      <p:sp>
        <p:nvSpPr>
          <p:cNvPr id="2" name="Title 1"/>
          <p:cNvSpPr>
            <a:spLocks noGrp="1"/>
          </p:cNvSpPr>
          <p:nvPr>
            <p:ph type="title"/>
          </p:nvPr>
        </p:nvSpPr>
        <p:spPr/>
        <p:txBody>
          <a:bodyPr/>
          <a:lstStyle/>
          <a:p>
            <a:r>
              <a:rPr lang="en-US" b="1" dirty="0" smtClean="0">
                <a:effectLst>
                  <a:outerShdw blurRad="38100" dist="38100" dir="2700000" algn="tl">
                    <a:srgbClr val="000000">
                      <a:alpha val="43137"/>
                    </a:srgbClr>
                  </a:outerShdw>
                </a:effectLst>
              </a:rPr>
              <a:t>Classic Poems</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42887" y="1295400"/>
            <a:ext cx="8686799" cy="4525963"/>
          </a:xfrm>
        </p:spPr>
        <p:txBody>
          <a:bodyPr/>
          <a:lstStyle/>
          <a:p>
            <a:r>
              <a:rPr lang="en-US" sz="2800" b="1" dirty="0"/>
              <a:t>“Ulysses” by Alfred, Lord </a:t>
            </a:r>
            <a:r>
              <a:rPr lang="en-US" sz="2800" b="1" dirty="0" smtClean="0"/>
              <a:t>Tennyson</a:t>
            </a:r>
          </a:p>
          <a:p>
            <a:r>
              <a:rPr lang="en-US" sz="2800" b="1" dirty="0"/>
              <a:t>“If–” by Rudyard </a:t>
            </a:r>
            <a:r>
              <a:rPr lang="en-US" sz="2800" b="1" dirty="0" smtClean="0"/>
              <a:t>Kipling</a:t>
            </a:r>
          </a:p>
          <a:p>
            <a:r>
              <a:rPr lang="en-US" sz="2800" b="1" dirty="0"/>
              <a:t> “Sailing to Byzantium” by W. B. </a:t>
            </a:r>
            <a:r>
              <a:rPr lang="en-US" sz="2800" b="1" dirty="0" smtClean="0"/>
              <a:t>Yeats</a:t>
            </a:r>
          </a:p>
          <a:p>
            <a:r>
              <a:rPr lang="en-US" sz="2800" b="1" dirty="0" smtClean="0"/>
              <a:t>“Sonnet 29” </a:t>
            </a:r>
            <a:r>
              <a:rPr lang="en-US" sz="2800" b="1" dirty="0"/>
              <a:t>by William Shakespeare</a:t>
            </a:r>
          </a:p>
          <a:p>
            <a:r>
              <a:rPr lang="en-US" sz="2800" b="1" dirty="0"/>
              <a:t>“</a:t>
            </a:r>
            <a:r>
              <a:rPr lang="en-US" sz="2800" b="1" dirty="0" err="1"/>
              <a:t>Invictus</a:t>
            </a:r>
            <a:r>
              <a:rPr lang="en-US" sz="2800" b="1" dirty="0"/>
              <a:t>” by William Ernest </a:t>
            </a:r>
            <a:r>
              <a:rPr lang="en-US" sz="2800" b="1" dirty="0" smtClean="0"/>
              <a:t>Henley</a:t>
            </a:r>
          </a:p>
          <a:p>
            <a:r>
              <a:rPr lang="en-US" sz="2800" b="1" dirty="0"/>
              <a:t>“Mending Wall” by Robert </a:t>
            </a:r>
            <a:r>
              <a:rPr lang="en-US" sz="2800" b="1" dirty="0" smtClean="0"/>
              <a:t>Frost</a:t>
            </a:r>
          </a:p>
          <a:p>
            <a:r>
              <a:rPr lang="en-US" sz="2800" b="1" dirty="0"/>
              <a:t>“</a:t>
            </a:r>
            <a:r>
              <a:rPr lang="en-US" sz="2800" b="1" dirty="0" err="1"/>
              <a:t>Horatius</a:t>
            </a:r>
            <a:r>
              <a:rPr lang="en-US" sz="2800" b="1" dirty="0"/>
              <a:t>” by Thomas </a:t>
            </a:r>
            <a:r>
              <a:rPr lang="en-US" sz="2800" b="1" dirty="0" smtClean="0"/>
              <a:t>Babington</a:t>
            </a:r>
          </a:p>
          <a:p>
            <a:r>
              <a:rPr lang="en-US" sz="2800" b="1" dirty="0"/>
              <a:t>“The Builders” by Henry Wadsworth </a:t>
            </a:r>
            <a:r>
              <a:rPr lang="en-US" sz="2800" b="1" dirty="0" smtClean="0"/>
              <a:t>Longfellow</a:t>
            </a:r>
          </a:p>
          <a:p>
            <a:r>
              <a:rPr lang="en-US" sz="2800" b="1" dirty="0"/>
              <a:t>“The Negro Speaks of Rivers” by Langston Hughes</a:t>
            </a:r>
            <a:r>
              <a:rPr lang="en-US" dirty="0"/>
              <a:t/>
            </a:r>
            <a:br>
              <a:rPr lang="en-US" dirty="0"/>
            </a:br>
            <a:endParaRPr lang="en-US" dirty="0"/>
          </a:p>
        </p:txBody>
      </p:sp>
    </p:spTree>
    <p:extLst>
      <p:ext uri="{BB962C8B-B14F-4D97-AF65-F5344CB8AC3E}">
        <p14:creationId xmlns:p14="http://schemas.microsoft.com/office/powerpoint/2010/main" val="39862133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rsil\Desktop\Smartcreative2.jpg"/>
          <p:cNvPicPr>
            <a:picLocks noChangeAspect="1" noChangeArrowheads="1"/>
          </p:cNvPicPr>
          <p:nvPr/>
        </p:nvPicPr>
        <p:blipFill>
          <a:blip r:embed="rId2"/>
          <a:srcRect/>
          <a:stretch>
            <a:fillRect/>
          </a:stretch>
        </p:blipFill>
        <p:spPr bwMode="auto">
          <a:xfrm>
            <a:off x="0" y="0"/>
            <a:ext cx="9172575" cy="6858000"/>
          </a:xfrm>
          <a:prstGeom prst="rect">
            <a:avLst/>
          </a:prstGeom>
          <a:noFill/>
          <a:ln w="9525">
            <a:noFill/>
            <a:miter lim="800000"/>
            <a:headEnd/>
            <a:tailEnd/>
          </a:ln>
        </p:spPr>
      </p:pic>
      <p:sp>
        <p:nvSpPr>
          <p:cNvPr id="2" name="Title 1"/>
          <p:cNvSpPr>
            <a:spLocks noGrp="1"/>
          </p:cNvSpPr>
          <p:nvPr>
            <p:ph type="title"/>
          </p:nvPr>
        </p:nvSpPr>
        <p:spPr/>
        <p:txBody>
          <a:bodyPr/>
          <a:lstStyle/>
          <a:p>
            <a:r>
              <a:rPr lang="en-US" b="1" dirty="0" smtClean="0">
                <a:effectLst>
                  <a:outerShdw blurRad="38100" dist="38100" dir="2700000" algn="tl">
                    <a:srgbClr val="000000">
                      <a:alpha val="43137"/>
                    </a:srgbClr>
                  </a:outerShdw>
                </a:effectLst>
              </a:rPr>
              <a:t>Contemporary </a:t>
            </a:r>
            <a:r>
              <a:rPr lang="en-US" b="1" dirty="0">
                <a:effectLst>
                  <a:outerShdw blurRad="38100" dist="38100" dir="2700000" algn="tl">
                    <a:srgbClr val="000000">
                      <a:alpha val="43137"/>
                    </a:srgbClr>
                  </a:outerShdw>
                </a:effectLst>
              </a:rPr>
              <a:t>Poems</a:t>
            </a:r>
            <a:endParaRPr lang="en-US" dirty="0"/>
          </a:p>
        </p:txBody>
      </p:sp>
      <p:sp>
        <p:nvSpPr>
          <p:cNvPr id="3" name="Content Placeholder 2"/>
          <p:cNvSpPr>
            <a:spLocks noGrp="1"/>
          </p:cNvSpPr>
          <p:nvPr>
            <p:ph idx="1"/>
          </p:nvPr>
        </p:nvSpPr>
        <p:spPr>
          <a:xfrm>
            <a:off x="471487" y="1371600"/>
            <a:ext cx="8229600" cy="4525963"/>
          </a:xfrm>
        </p:spPr>
        <p:txBody>
          <a:bodyPr/>
          <a:lstStyle/>
          <a:p>
            <a:r>
              <a:rPr lang="en-US" sz="2800" b="1" dirty="0" smtClean="0"/>
              <a:t>“I </a:t>
            </a:r>
            <a:r>
              <a:rPr lang="en-US" sz="2800" b="1" dirty="0"/>
              <a:t>know why the caged bird </a:t>
            </a:r>
            <a:r>
              <a:rPr lang="en-US" sz="2800" b="1" dirty="0" smtClean="0"/>
              <a:t>sings”</a:t>
            </a:r>
            <a:r>
              <a:rPr lang="en-US" sz="2800" b="1" dirty="0"/>
              <a:t> by Maya </a:t>
            </a:r>
            <a:r>
              <a:rPr lang="en-US" sz="2800" b="1" dirty="0" smtClean="0"/>
              <a:t>Angelou</a:t>
            </a:r>
          </a:p>
          <a:p>
            <a:r>
              <a:rPr lang="en-US" sz="2800" b="1" dirty="0" smtClean="0"/>
              <a:t>“Silent Mark”</a:t>
            </a:r>
            <a:r>
              <a:rPr lang="en-US" sz="2800" b="1" dirty="0"/>
              <a:t> by Cecilia </a:t>
            </a:r>
            <a:r>
              <a:rPr lang="en-US" sz="2800" b="1" dirty="0" err="1" smtClean="0"/>
              <a:t>Borromeo</a:t>
            </a:r>
            <a:endParaRPr lang="en-US" sz="2800" b="1" dirty="0" smtClean="0"/>
          </a:p>
          <a:p>
            <a:r>
              <a:rPr lang="en-US" sz="2800" b="1" dirty="0" smtClean="0"/>
              <a:t>“Nothing </a:t>
            </a:r>
            <a:r>
              <a:rPr lang="en-US" sz="2800" b="1" dirty="0"/>
              <a:t>grows except the grass</a:t>
            </a:r>
            <a:r>
              <a:rPr lang="en-US" sz="2800" b="1" dirty="0" smtClean="0"/>
              <a:t>…”</a:t>
            </a:r>
            <a:r>
              <a:rPr lang="en-US" sz="2800" b="1" dirty="0"/>
              <a:t> by Carlos </a:t>
            </a:r>
            <a:r>
              <a:rPr lang="en-US" sz="2800" b="1" dirty="0" err="1" smtClean="0"/>
              <a:t>Barbarito</a:t>
            </a:r>
            <a:endParaRPr lang="en-US" sz="2800" b="1" dirty="0" smtClean="0"/>
          </a:p>
          <a:p>
            <a:r>
              <a:rPr lang="en-US" sz="2800" b="1" dirty="0" smtClean="0"/>
              <a:t>“HOPE”</a:t>
            </a:r>
            <a:r>
              <a:rPr lang="en-US" sz="2800" b="1" dirty="0"/>
              <a:t> by </a:t>
            </a:r>
            <a:r>
              <a:rPr lang="en-US" sz="2800" b="1" dirty="0" err="1"/>
              <a:t>Siddharth</a:t>
            </a:r>
            <a:r>
              <a:rPr lang="en-US" sz="2800" b="1" dirty="0"/>
              <a:t> </a:t>
            </a:r>
            <a:r>
              <a:rPr lang="en-US" sz="2800" b="1" dirty="0" err="1" smtClean="0"/>
              <a:t>Anand</a:t>
            </a:r>
            <a:endParaRPr lang="en-US" sz="2800" b="1" dirty="0" smtClean="0"/>
          </a:p>
          <a:p>
            <a:r>
              <a:rPr lang="en-US" sz="2800" b="1" dirty="0" smtClean="0"/>
              <a:t>“A </a:t>
            </a:r>
            <a:r>
              <a:rPr lang="en-US" sz="2800" b="1" dirty="0"/>
              <a:t>Mermaid Questions </a:t>
            </a:r>
            <a:r>
              <a:rPr lang="en-US" sz="2800" b="1" dirty="0" smtClean="0"/>
              <a:t>God”</a:t>
            </a:r>
            <a:r>
              <a:rPr lang="en-US" sz="2800" b="1" dirty="0"/>
              <a:t> by Kelli Russell </a:t>
            </a:r>
            <a:r>
              <a:rPr lang="en-US" sz="2800" b="1" dirty="0" err="1" smtClean="0"/>
              <a:t>Agodon</a:t>
            </a:r>
            <a:endParaRPr lang="en-US" sz="2800" b="1" dirty="0" smtClean="0"/>
          </a:p>
          <a:p>
            <a:r>
              <a:rPr lang="en-US" sz="2800" b="1" dirty="0" smtClean="0"/>
              <a:t>“Cold Morning”</a:t>
            </a:r>
            <a:r>
              <a:rPr lang="en-US" sz="2800" b="1" dirty="0"/>
              <a:t> by </a:t>
            </a:r>
            <a:r>
              <a:rPr lang="en-US" sz="2800" b="1" dirty="0" err="1"/>
              <a:t>Eamon</a:t>
            </a:r>
            <a:r>
              <a:rPr lang="en-US" sz="2800" b="1" dirty="0"/>
              <a:t> </a:t>
            </a:r>
            <a:r>
              <a:rPr lang="en-US" sz="2800" b="1" dirty="0" err="1" smtClean="0"/>
              <a:t>Grennan</a:t>
            </a:r>
            <a:endParaRPr lang="en-US" sz="2800" b="1" dirty="0" smtClean="0"/>
          </a:p>
          <a:p>
            <a:r>
              <a:rPr lang="en-US" sz="2800" b="1" dirty="0" smtClean="0"/>
              <a:t>“A </a:t>
            </a:r>
            <a:r>
              <a:rPr lang="en-US" sz="2800" b="1" dirty="0"/>
              <a:t>SIMPLE </a:t>
            </a:r>
            <a:r>
              <a:rPr lang="en-US" sz="2800" b="1" dirty="0" smtClean="0"/>
              <a:t>SONG”</a:t>
            </a:r>
            <a:r>
              <a:rPr lang="en-US" sz="2800" b="1" dirty="0"/>
              <a:t> by </a:t>
            </a:r>
            <a:r>
              <a:rPr lang="en-US" sz="2800" b="1" dirty="0" err="1"/>
              <a:t>Vlanes</a:t>
            </a:r>
            <a:r>
              <a:rPr lang="en-US" sz="2800" b="1" dirty="0"/>
              <a:t> (</a:t>
            </a:r>
            <a:r>
              <a:rPr lang="en-US" sz="2800" b="1" dirty="0" err="1"/>
              <a:t>Vladislav</a:t>
            </a:r>
            <a:r>
              <a:rPr lang="en-US" sz="2800" b="1" dirty="0"/>
              <a:t> </a:t>
            </a:r>
            <a:r>
              <a:rPr lang="en-US" sz="2800" b="1" dirty="0" err="1"/>
              <a:t>Nekliaev</a:t>
            </a:r>
            <a:r>
              <a:rPr lang="en-US" sz="2800" b="1" dirty="0" smtClean="0"/>
              <a:t>)</a:t>
            </a:r>
          </a:p>
          <a:p>
            <a:r>
              <a:rPr lang="en-US" sz="2800" b="1" dirty="0" smtClean="0"/>
              <a:t>“A </a:t>
            </a:r>
            <a:r>
              <a:rPr lang="en-US" sz="2800" b="1" dirty="0"/>
              <a:t>New </a:t>
            </a:r>
            <a:r>
              <a:rPr lang="en-US" sz="2800" b="1" dirty="0" smtClean="0"/>
              <a:t>Broom”</a:t>
            </a:r>
            <a:r>
              <a:rPr lang="en-US" sz="2800" b="1" dirty="0"/>
              <a:t> by Witt </a:t>
            </a:r>
            <a:r>
              <a:rPr lang="en-US" sz="2800" b="1" dirty="0" err="1" smtClean="0"/>
              <a:t>Wittmann</a:t>
            </a:r>
            <a:endParaRPr lang="en-US" sz="2800" b="1" dirty="0" smtClean="0"/>
          </a:p>
          <a:p>
            <a:r>
              <a:rPr lang="en-US" sz="2800" b="1" dirty="0" smtClean="0"/>
              <a:t>“Unobtainable”</a:t>
            </a:r>
            <a:r>
              <a:rPr lang="en-US" sz="2800" b="1" dirty="0"/>
              <a:t> by Hugo Williams</a:t>
            </a:r>
            <a:endParaRPr lang="en-US" sz="2800" b="1" dirty="0" smtClean="0"/>
          </a:p>
          <a:p>
            <a:endParaRPr lang="en-US" dirty="0"/>
          </a:p>
        </p:txBody>
      </p:sp>
    </p:spTree>
    <p:extLst>
      <p:ext uri="{BB962C8B-B14F-4D97-AF65-F5344CB8AC3E}">
        <p14:creationId xmlns:p14="http://schemas.microsoft.com/office/powerpoint/2010/main" val="36874488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rsil\Desktop\Smartcreative2.jpg"/>
          <p:cNvPicPr>
            <a:picLocks noChangeAspect="1" noChangeArrowheads="1"/>
          </p:cNvPicPr>
          <p:nvPr/>
        </p:nvPicPr>
        <p:blipFill>
          <a:blip r:embed="rId2"/>
          <a:srcRect/>
          <a:stretch>
            <a:fillRect/>
          </a:stretch>
        </p:blipFill>
        <p:spPr bwMode="auto">
          <a:xfrm>
            <a:off x="0" y="0"/>
            <a:ext cx="9172575" cy="6858000"/>
          </a:xfrm>
          <a:prstGeom prst="rect">
            <a:avLst/>
          </a:prstGeom>
          <a:noFill/>
          <a:ln w="9525">
            <a:noFill/>
            <a:miter lim="800000"/>
            <a:headEnd/>
            <a:tailEnd/>
          </a:ln>
        </p:spPr>
      </p:pic>
      <p:sp>
        <p:nvSpPr>
          <p:cNvPr id="3" name="AutoShape 2" descr="Image titled Write a Poem Step 3"/>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Rectangle 7"/>
          <p:cNvSpPr/>
          <p:nvPr/>
        </p:nvSpPr>
        <p:spPr>
          <a:xfrm>
            <a:off x="460375" y="751344"/>
            <a:ext cx="8455025" cy="5262979"/>
          </a:xfrm>
          <a:prstGeom prst="rect">
            <a:avLst/>
          </a:prstGeom>
        </p:spPr>
        <p:txBody>
          <a:bodyPr wrap="square">
            <a:spAutoFit/>
          </a:bodyPr>
          <a:lstStyle/>
          <a:p>
            <a:pPr algn="ctr"/>
            <a:r>
              <a:rPr lang="en-US" b="1" dirty="0">
                <a:effectLst>
                  <a:outerShdw blurRad="38100" dist="38100" dir="2700000" algn="tl">
                    <a:srgbClr val="000000">
                      <a:alpha val="43137"/>
                    </a:srgbClr>
                  </a:outerShdw>
                </a:effectLst>
              </a:rPr>
              <a:t>“The Little Black Boy” by William Blake</a:t>
            </a:r>
          </a:p>
          <a:p>
            <a:endParaRPr lang="en-US" dirty="0"/>
          </a:p>
          <a:p>
            <a:r>
              <a:rPr lang="en-US" sz="2000" dirty="0">
                <a:latin typeface="Arial Narrow" pitchFamily="34" charset="0"/>
              </a:rPr>
              <a:t>The poem under analysis is taken from a compilation of works by William Blake—Songs of Innocence and Experience, and is called The Little Black Boy. William Blake was a British poet, painter, and engraver. Most of his works belong to the literary era of Romanticism. His poetry does not only embrace the characteristic features of this age, but also has certain deviations from its norms. The poet employs a wide usage of metaphors, similes, personification, and other poetic devices, which make his works colorful and engaging.</a:t>
            </a:r>
          </a:p>
          <a:p>
            <a:endParaRPr lang="en-US" sz="2000" dirty="0">
              <a:latin typeface="Arial Narrow" pitchFamily="34" charset="0"/>
            </a:endParaRPr>
          </a:p>
          <a:p>
            <a:pPr marL="342900" indent="-342900">
              <a:buFont typeface="Arial" pitchFamily="34" charset="0"/>
              <a:buChar char="•"/>
            </a:pPr>
            <a:r>
              <a:rPr lang="en-US" sz="2000" dirty="0">
                <a:latin typeface="Arial Narrow" pitchFamily="34" charset="0"/>
              </a:rPr>
              <a:t>With regard to The Little Black Boy, this poem belongs to the genre of </a:t>
            </a:r>
            <a:r>
              <a:rPr lang="en-US" sz="2000" dirty="0">
                <a:solidFill>
                  <a:srgbClr val="FF0000"/>
                </a:solidFill>
                <a:latin typeface="Arial Narrow" pitchFamily="34" charset="0"/>
              </a:rPr>
              <a:t>lyrical poetry</a:t>
            </a:r>
            <a:r>
              <a:rPr lang="en-US" sz="2000" dirty="0">
                <a:latin typeface="Arial Narrow" pitchFamily="34" charset="0"/>
              </a:rPr>
              <a:t> and depicts the social issues that existed at the time of its creation. First of all, the author hints that racial discrimination that was present in the United Kingdom and this problem is still relevant. Therefore, it affects a modern-day person when he or she reads this poem. Moreover, the poem highlights the concept of equality among all people. Blake strives to deliver </a:t>
            </a:r>
            <a:r>
              <a:rPr lang="en-US" sz="2000" dirty="0">
                <a:solidFill>
                  <a:srgbClr val="FF0000"/>
                </a:solidFill>
                <a:latin typeface="Arial Narrow" pitchFamily="34" charset="0"/>
              </a:rPr>
              <a:t>the message </a:t>
            </a:r>
            <a:r>
              <a:rPr lang="en-US" sz="2000" dirty="0">
                <a:latin typeface="Arial Narrow" pitchFamily="34" charset="0"/>
              </a:rPr>
              <a:t>that there should be no discrimination of any kind against those living in the same country, or generally, on the same planet</a:t>
            </a:r>
            <a:r>
              <a:rPr lang="en-US" sz="2000" dirty="0" smtClean="0">
                <a:latin typeface="Arial Narrow" pitchFamily="34" charset="0"/>
              </a:rPr>
              <a:t>.</a:t>
            </a:r>
            <a:endParaRPr lang="en-US" sz="2000" dirty="0">
              <a:latin typeface="Arial Narrow" pitchFamily="34" charset="0"/>
            </a:endParaRPr>
          </a:p>
        </p:txBody>
      </p:sp>
    </p:spTree>
    <p:extLst>
      <p:ext uri="{BB962C8B-B14F-4D97-AF65-F5344CB8AC3E}">
        <p14:creationId xmlns:p14="http://schemas.microsoft.com/office/powerpoint/2010/main" val="17201867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rsil\Desktop\Smartcreative2.jpg"/>
          <p:cNvPicPr>
            <a:picLocks noChangeAspect="1" noChangeArrowheads="1"/>
          </p:cNvPicPr>
          <p:nvPr/>
        </p:nvPicPr>
        <p:blipFill>
          <a:blip r:embed="rId2"/>
          <a:srcRect/>
          <a:stretch>
            <a:fillRect/>
          </a:stretch>
        </p:blipFill>
        <p:spPr bwMode="auto">
          <a:xfrm>
            <a:off x="0" y="0"/>
            <a:ext cx="9172575" cy="6858000"/>
          </a:xfrm>
          <a:prstGeom prst="rect">
            <a:avLst/>
          </a:prstGeom>
          <a:noFill/>
          <a:ln w="9525">
            <a:noFill/>
            <a:miter lim="800000"/>
            <a:headEnd/>
            <a:tailEnd/>
          </a:ln>
        </p:spPr>
      </p:pic>
      <p:sp>
        <p:nvSpPr>
          <p:cNvPr id="3" name="Content Placeholder 2"/>
          <p:cNvSpPr>
            <a:spLocks noGrp="1"/>
          </p:cNvSpPr>
          <p:nvPr>
            <p:ph idx="1"/>
          </p:nvPr>
        </p:nvSpPr>
        <p:spPr>
          <a:xfrm>
            <a:off x="228600" y="1295400"/>
            <a:ext cx="8229600" cy="4525963"/>
          </a:xfrm>
        </p:spPr>
        <p:txBody>
          <a:bodyPr/>
          <a:lstStyle/>
          <a:p>
            <a:r>
              <a:rPr lang="en-US" sz="2400" b="1" dirty="0"/>
              <a:t>With reference to </a:t>
            </a:r>
            <a:r>
              <a:rPr lang="en-US" sz="2400" b="1" dirty="0">
                <a:solidFill>
                  <a:srgbClr val="FF0000"/>
                </a:solidFill>
              </a:rPr>
              <a:t>the poem’s imagery</a:t>
            </a:r>
            <a:r>
              <a:rPr lang="en-US" sz="2400" b="1" dirty="0"/>
              <a:t>, the devices present mostly appeal to the reader’s visual and tactile senses.</a:t>
            </a:r>
            <a:r>
              <a:rPr lang="en-US" sz="2400" dirty="0"/>
              <a:t> The black and white colors used in the descriptions serve not only to differentiate the races, but also to impart the child’s understanding of good and bad. For example, the line, “And I am black, but Oh! my soul is white,” shows us the degree of the boy’s awareness. The little child stands for the whole nation, being vulnerable under the rule of those who are not tolerant of people who have a different appearance. The mood of the poem is nostalgic and absorbing. It gives the reader a chance to mull over the fact of the boy’s self-perception and the effect his society has on racial minorities.</a:t>
            </a:r>
          </a:p>
          <a:p>
            <a:endParaRPr lang="en-US" sz="2000" dirty="0"/>
          </a:p>
        </p:txBody>
      </p:sp>
    </p:spTree>
    <p:extLst>
      <p:ext uri="{BB962C8B-B14F-4D97-AF65-F5344CB8AC3E}">
        <p14:creationId xmlns:p14="http://schemas.microsoft.com/office/powerpoint/2010/main" val="3351470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5569</TotalTime>
  <Words>408</Words>
  <Application>Microsoft Office PowerPoint</Application>
  <PresentationFormat>On-screen Show (4:3)</PresentationFormat>
  <Paragraphs>53</Paragraphs>
  <Slides>11</Slides>
  <Notes>2</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PowerPoint Presentation</vt:lpstr>
      <vt:lpstr>PowerPoint Presentation</vt:lpstr>
      <vt:lpstr>LEARNING OUTCOME</vt:lpstr>
      <vt:lpstr>PowerPoint Presentation</vt:lpstr>
      <vt:lpstr>PowerPoint Presentation</vt:lpstr>
      <vt:lpstr>Classic Poems</vt:lpstr>
      <vt:lpstr>Contemporary Poems</vt:lpstr>
      <vt:lpstr>PowerPoint Presentation</vt:lpstr>
      <vt:lpstr>PowerPoint Presentation</vt:lpstr>
      <vt:lpstr>PowerPoint Presentation</vt:lpstr>
      <vt:lpstr>PowerPoint Presentation</vt:lpstr>
    </vt:vector>
  </TitlesOfParts>
  <Company>signDesign Communications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rimba</dc:creator>
  <cp:lastModifiedBy>BPISTI2008</cp:lastModifiedBy>
  <cp:revision>591</cp:revision>
  <dcterms:created xsi:type="dcterms:W3CDTF">2010-08-24T06:47:44Z</dcterms:created>
  <dcterms:modified xsi:type="dcterms:W3CDTF">2019-06-13T07:09:01Z</dcterms:modified>
</cp:coreProperties>
</file>