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6" r:id="rId2"/>
    <p:sldId id="257" r:id="rId3"/>
    <p:sldId id="384" r:id="rId4"/>
    <p:sldId id="391" r:id="rId5"/>
    <p:sldId id="395" r:id="rId6"/>
    <p:sldId id="388" r:id="rId7"/>
    <p:sldId id="367" r:id="rId8"/>
    <p:sldId id="387" r:id="rId9"/>
    <p:sldId id="385" r:id="rId10"/>
    <p:sldId id="370" r:id="rId11"/>
    <p:sldId id="392" r:id="rId12"/>
    <p:sldId id="393" r:id="rId13"/>
    <p:sldId id="394" r:id="rId14"/>
    <p:sldId id="389" r:id="rId15"/>
    <p:sldId id="396" r:id="rId16"/>
    <p:sldId id="39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2310"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15/03/2019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1479622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8058AF-B767-4EAA-A63B-C79171D26B66}" type="slidenum">
              <a:rPr lang="id-ID" smtClean="0"/>
              <a:pPr fontAlgn="base">
                <a:spcBef>
                  <a:spcPct val="0"/>
                </a:spcBef>
                <a:spcAft>
                  <a:spcPct val="0"/>
                </a:spcAft>
                <a:defRPr/>
              </a:pPr>
              <a:t>2</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9</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E954269-451C-4D69-B509-700AA831B682}" type="slidenum">
              <a:rPr lang="id-ID" smtClean="0"/>
              <a:pPr>
                <a:defRPr/>
              </a:pPr>
              <a:t>10</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3/15/2019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3/15/2019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3/15/2019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3/15/2019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3/15/2019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3/15/2019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3/15/2019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3/15/2019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3/15/2019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3/15/2019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3/15/2019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3/15/2019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poetryoutloud.org/poems-and-performance/poets/detail/emily-dickins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poemanalysis.com/category/emily-dickinso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poemanalysis.com/because-i-could-not-stop-for-death-emily-dickinson-poem-analysis/"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inguistikid.blogspot.co.id/2016/05/jenis-karya-sastra-fiksi-non-fiksi.html"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0"/>
            <a:ext cx="9144000" cy="7145338"/>
          </a:xfrm>
          <a:prstGeom prst="rect">
            <a:avLst/>
          </a:prstGeom>
          <a:noFill/>
          <a:ln w="9525">
            <a:noFill/>
            <a:miter lim="800000"/>
            <a:headEnd/>
            <a:tailEnd/>
          </a:ln>
        </p:spPr>
      </p:pic>
      <p:sp>
        <p:nvSpPr>
          <p:cNvPr id="2051" name="TextBox 1"/>
          <p:cNvSpPr txBox="1">
            <a:spLocks noChangeArrowheads="1"/>
          </p:cNvSpPr>
          <p:nvPr/>
        </p:nvSpPr>
        <p:spPr bwMode="auto">
          <a:xfrm>
            <a:off x="2819400" y="3725863"/>
            <a:ext cx="6324600" cy="1200329"/>
          </a:xfrm>
          <a:prstGeom prst="rect">
            <a:avLst/>
          </a:prstGeom>
          <a:noFill/>
          <a:ln w="9525">
            <a:noFill/>
            <a:miter lim="800000"/>
            <a:headEnd/>
            <a:tailEnd/>
          </a:ln>
        </p:spPr>
        <p:txBody>
          <a:bodyPr wrap="square">
            <a:spAutoFit/>
          </a:bodyPr>
          <a:lstStyle/>
          <a:p>
            <a:pPr algn="ctr"/>
            <a:r>
              <a:rPr lang="en-US" b="1" dirty="0" smtClean="0">
                <a:solidFill>
                  <a:schemeClr val="bg1"/>
                </a:solidFill>
              </a:rPr>
              <a:t>POETIC STUDY</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2</a:t>
            </a:r>
            <a:endParaRPr lang="en-US" b="1" dirty="0">
              <a:solidFill>
                <a:schemeClr val="bg1"/>
              </a:solidFill>
            </a:endParaRPr>
          </a:p>
          <a:p>
            <a:pPr algn="ctr"/>
            <a:r>
              <a:rPr lang="en-US" b="1" dirty="0" smtClean="0">
                <a:solidFill>
                  <a:schemeClr val="bg1"/>
                </a:solidFill>
              </a:rPr>
              <a:t>ROSALINA NUGRAHENI WULAN PURNAMI., </a:t>
            </a:r>
            <a:r>
              <a:rPr lang="en-US" b="1" dirty="0" err="1" smtClean="0">
                <a:solidFill>
                  <a:schemeClr val="bg1"/>
                </a:solidFill>
              </a:rPr>
              <a:t>M.Pd</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8" name="Content Placeholder 5"/>
          <p:cNvSpPr>
            <a:spLocks noGrp="1"/>
          </p:cNvSpPr>
          <p:nvPr>
            <p:ph idx="1"/>
          </p:nvPr>
        </p:nvSpPr>
        <p:spPr>
          <a:xfrm>
            <a:off x="471487" y="1981200"/>
            <a:ext cx="8229600" cy="4297363"/>
          </a:xfrm>
        </p:spPr>
        <p:txBody>
          <a:bodyPr/>
          <a:lstStyle/>
          <a:p>
            <a:pPr marL="0" indent="0" algn="ctr" fontAlgn="ctr">
              <a:spcBef>
                <a:spcPts val="0"/>
              </a:spcBef>
              <a:buNone/>
            </a:pPr>
            <a:r>
              <a:rPr lang="en-US" sz="4400" dirty="0">
                <a:latin typeface="Arial" charset="0"/>
                <a:cs typeface="Arial" charset="0"/>
              </a:rPr>
              <a:t>The plot consists of </a:t>
            </a:r>
            <a:r>
              <a:rPr lang="en-US" sz="4400" dirty="0" smtClean="0">
                <a:latin typeface="Arial" charset="0"/>
                <a:cs typeface="Arial" charset="0"/>
              </a:rPr>
              <a:t>:</a:t>
            </a:r>
          </a:p>
          <a:p>
            <a:pPr marL="0" indent="0" algn="ctr" fontAlgn="ctr">
              <a:spcBef>
                <a:spcPts val="0"/>
              </a:spcBef>
              <a:buNone/>
            </a:pPr>
            <a:endParaRPr lang="en-US" sz="4400" dirty="0" smtClean="0">
              <a:latin typeface="Arial" charset="0"/>
              <a:cs typeface="Arial" charset="0"/>
            </a:endParaRPr>
          </a:p>
          <a:p>
            <a:pPr algn="ctr" fontAlgn="ctr">
              <a:spcBef>
                <a:spcPts val="0"/>
              </a:spcBef>
              <a:buFontTx/>
              <a:buChar char="-"/>
            </a:pPr>
            <a:r>
              <a:rPr lang="en-US" sz="4400" dirty="0" smtClean="0">
                <a:solidFill>
                  <a:srgbClr val="FF0000"/>
                </a:solidFill>
                <a:latin typeface="Arial" charset="0"/>
                <a:cs typeface="Arial" charset="0"/>
              </a:rPr>
              <a:t>forward</a:t>
            </a:r>
            <a:r>
              <a:rPr lang="en-US" sz="4400" dirty="0" smtClean="0">
                <a:latin typeface="Arial" charset="0"/>
                <a:cs typeface="Arial" charset="0"/>
              </a:rPr>
              <a:t> </a:t>
            </a:r>
            <a:r>
              <a:rPr lang="en-US" sz="4400" dirty="0">
                <a:solidFill>
                  <a:srgbClr val="FF0000"/>
                </a:solidFill>
                <a:latin typeface="Arial" charset="0"/>
                <a:cs typeface="Arial" charset="0"/>
              </a:rPr>
              <a:t>flow</a:t>
            </a:r>
            <a:r>
              <a:rPr lang="en-US" sz="4400" dirty="0">
                <a:latin typeface="Arial" charset="0"/>
                <a:cs typeface="Arial" charset="0"/>
              </a:rPr>
              <a:t>, </a:t>
            </a:r>
            <a:endParaRPr lang="en-US" sz="4400" dirty="0" smtClean="0">
              <a:latin typeface="Arial" charset="0"/>
              <a:cs typeface="Arial" charset="0"/>
            </a:endParaRPr>
          </a:p>
          <a:p>
            <a:pPr algn="ctr" fontAlgn="ctr">
              <a:spcBef>
                <a:spcPts val="0"/>
              </a:spcBef>
              <a:buFontTx/>
              <a:buChar char="-"/>
            </a:pPr>
            <a:r>
              <a:rPr lang="en-US" sz="4400" dirty="0" smtClean="0">
                <a:solidFill>
                  <a:srgbClr val="FF0000"/>
                </a:solidFill>
                <a:latin typeface="Arial" charset="0"/>
                <a:cs typeface="Arial" charset="0"/>
              </a:rPr>
              <a:t>reverse,</a:t>
            </a:r>
            <a:r>
              <a:rPr lang="en-US" sz="4400" dirty="0" smtClean="0">
                <a:latin typeface="Arial" charset="0"/>
                <a:cs typeface="Arial" charset="0"/>
              </a:rPr>
              <a:t> </a:t>
            </a:r>
          </a:p>
          <a:p>
            <a:pPr algn="ctr" fontAlgn="ctr">
              <a:spcBef>
                <a:spcPts val="0"/>
              </a:spcBef>
              <a:buFontTx/>
              <a:buChar char="-"/>
            </a:pPr>
            <a:r>
              <a:rPr lang="en-US" sz="4400" dirty="0" smtClean="0">
                <a:solidFill>
                  <a:srgbClr val="FF0000"/>
                </a:solidFill>
                <a:latin typeface="Arial" charset="0"/>
                <a:cs typeface="Arial" charset="0"/>
              </a:rPr>
              <a:t>mixed</a:t>
            </a:r>
            <a:r>
              <a:rPr lang="en-US" sz="4400" dirty="0">
                <a:latin typeface="Arial" charset="0"/>
                <a:cs typeface="Arial" charset="0"/>
              </a:rPr>
              <a:t>.</a:t>
            </a:r>
            <a:endParaRPr lang="id-ID" sz="4400" dirty="0" smtClean="0">
              <a:latin typeface="Arial" charset="0"/>
              <a:cs typeface="Arial" charset="0"/>
            </a:endParaRPr>
          </a:p>
        </p:txBody>
      </p:sp>
      <p:sp>
        <p:nvSpPr>
          <p:cNvPr id="4" name="Title 5"/>
          <p:cNvSpPr>
            <a:spLocks noGrp="1"/>
          </p:cNvSpPr>
          <p:nvPr>
            <p:ph type="title"/>
          </p:nvPr>
        </p:nvSpPr>
        <p:spPr>
          <a:xfrm>
            <a:off x="609600" y="838200"/>
            <a:ext cx="8229600" cy="914400"/>
          </a:xfrm>
        </p:spPr>
        <p:txBody>
          <a:bodyPr/>
          <a:lstStyle/>
          <a:p>
            <a:pPr>
              <a:spcBef>
                <a:spcPct val="50000"/>
              </a:spcBef>
            </a:pPr>
            <a:r>
              <a:rPr lang="en-US" b="1" dirty="0" smtClean="0">
                <a:effectLst>
                  <a:outerShdw blurRad="38100" dist="38100" dir="2700000" algn="tl">
                    <a:srgbClr val="000000">
                      <a:alpha val="43137"/>
                    </a:srgbClr>
                  </a:outerShdw>
                </a:effectLst>
                <a:latin typeface="Arial" charset="0"/>
                <a:cs typeface="Arial" charset="0"/>
              </a:rPr>
              <a:t>PLOT</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3" name="Content Placeholder 2"/>
          <p:cNvSpPr>
            <a:spLocks noGrp="1"/>
          </p:cNvSpPr>
          <p:nvPr>
            <p:ph idx="1"/>
          </p:nvPr>
        </p:nvSpPr>
        <p:spPr>
          <a:xfrm>
            <a:off x="838200" y="2209800"/>
            <a:ext cx="7772400" cy="4343400"/>
          </a:xfrm>
        </p:spPr>
        <p:txBody>
          <a:bodyPr/>
          <a:lstStyle/>
          <a:p>
            <a:pPr marL="0" indent="0">
              <a:buNone/>
            </a:pPr>
            <a:r>
              <a:rPr lang="en-US" sz="4400" dirty="0"/>
              <a:t>Background story is divided </a:t>
            </a:r>
            <a:r>
              <a:rPr lang="en-US" sz="4400" dirty="0" smtClean="0"/>
              <a:t>into:</a:t>
            </a:r>
          </a:p>
          <a:p>
            <a:pPr>
              <a:buFontTx/>
              <a:buChar char="-"/>
            </a:pPr>
            <a:r>
              <a:rPr lang="en-US" sz="4400" dirty="0" smtClean="0">
                <a:solidFill>
                  <a:srgbClr val="FF0000"/>
                </a:solidFill>
              </a:rPr>
              <a:t>background atmosphere</a:t>
            </a:r>
            <a:endParaRPr lang="en-US" sz="4400" dirty="0" smtClean="0"/>
          </a:p>
          <a:p>
            <a:pPr>
              <a:buFontTx/>
              <a:buChar char="-"/>
            </a:pPr>
            <a:r>
              <a:rPr lang="en-US" sz="4400" dirty="0" smtClean="0">
                <a:solidFill>
                  <a:srgbClr val="FF0000"/>
                </a:solidFill>
              </a:rPr>
              <a:t>time</a:t>
            </a:r>
            <a:endParaRPr lang="en-US" sz="4400" dirty="0" smtClean="0"/>
          </a:p>
          <a:p>
            <a:pPr>
              <a:buFontTx/>
              <a:buChar char="-"/>
            </a:pPr>
            <a:r>
              <a:rPr lang="en-US" sz="4400" dirty="0" smtClean="0">
                <a:solidFill>
                  <a:srgbClr val="FF0000"/>
                </a:solidFill>
              </a:rPr>
              <a:t>place</a:t>
            </a:r>
            <a:endParaRPr lang="en-US" sz="4400" dirty="0"/>
          </a:p>
        </p:txBody>
      </p:sp>
      <p:sp>
        <p:nvSpPr>
          <p:cNvPr id="6" name="TextBox 5"/>
          <p:cNvSpPr txBox="1"/>
          <p:nvPr/>
        </p:nvSpPr>
        <p:spPr>
          <a:xfrm>
            <a:off x="1752600" y="721193"/>
            <a:ext cx="6380593" cy="769441"/>
          </a:xfrm>
          <a:prstGeom prst="rect">
            <a:avLst/>
          </a:prstGeom>
          <a:noFill/>
        </p:spPr>
        <p:txBody>
          <a:bodyPr wrap="none" rtlCol="0">
            <a:spAutoFit/>
          </a:bodyPr>
          <a:lstStyle/>
          <a:p>
            <a:pPr marL="0" indent="0">
              <a:buNone/>
            </a:pPr>
            <a:r>
              <a:rPr lang="en-US" sz="4400" b="1" dirty="0" smtClean="0">
                <a:effectLst>
                  <a:outerShdw blurRad="38100" dist="38100" dir="2700000" algn="tl">
                    <a:srgbClr val="000000">
                      <a:alpha val="43137"/>
                    </a:srgbClr>
                  </a:outerShdw>
                </a:effectLst>
              </a:rPr>
              <a:t>STORY BACKGROUND</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2510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a:srcRect/>
          <a:stretch>
            <a:fillRect/>
          </a:stretch>
        </p:blipFill>
        <p:spPr bwMode="auto">
          <a:xfrm>
            <a:off x="-76200" y="0"/>
            <a:ext cx="9144000" cy="6858000"/>
          </a:xfrm>
          <a:prstGeom prst="rect">
            <a:avLst/>
          </a:prstGeom>
          <a:noFill/>
          <a:ln w="9525">
            <a:noFill/>
            <a:miter lim="800000"/>
            <a:headEnd/>
            <a:tailEnd/>
          </a:ln>
        </p:spPr>
      </p:pic>
      <p:sp>
        <p:nvSpPr>
          <p:cNvPr id="2" name="Title 1"/>
          <p:cNvSpPr>
            <a:spLocks noGrp="1"/>
          </p:cNvSpPr>
          <p:nvPr>
            <p:ph type="title"/>
          </p:nvPr>
        </p:nvSpPr>
        <p:spPr>
          <a:xfrm>
            <a:off x="533400" y="838200"/>
            <a:ext cx="8229600" cy="639762"/>
          </a:xfrm>
        </p:spPr>
        <p:txBody>
          <a:bodyPr/>
          <a:lstStyle/>
          <a:p>
            <a:r>
              <a:rPr lang="en-US" sz="3600" b="1" dirty="0" smtClean="0"/>
              <a:t/>
            </a:r>
            <a:br>
              <a:rPr lang="en-US" sz="3600" b="1" dirty="0" smtClean="0"/>
            </a:br>
            <a:r>
              <a:rPr lang="en-US" b="1" dirty="0" smtClean="0">
                <a:effectLst>
                  <a:outerShdw blurRad="38100" dist="38100" dir="2700000" algn="tl">
                    <a:srgbClr val="000000">
                      <a:alpha val="43137"/>
                    </a:srgbClr>
                  </a:outerShdw>
                </a:effectLst>
                <a:latin typeface="Arial" pitchFamily="34" charset="0"/>
                <a:cs typeface="Arial" pitchFamily="34" charset="0"/>
              </a:rPr>
              <a:t>MANDATE OF THE STORY</a:t>
            </a:r>
            <a:r>
              <a:rPr lang="en-US" b="1" dirty="0">
                <a:effectLst>
                  <a:outerShdw blurRad="38100" dist="38100" dir="2700000" algn="tl">
                    <a:srgbClr val="000000">
                      <a:alpha val="43137"/>
                    </a:srgbClr>
                  </a:outerShdw>
                </a:effectLst>
                <a:latin typeface="Arial" pitchFamily="34" charset="0"/>
                <a:cs typeface="Arial" pitchFamily="34" charset="0"/>
              </a:rPr>
              <a:t/>
            </a:r>
            <a:br>
              <a:rPr lang="en-US" b="1" dirty="0">
                <a:effectLst>
                  <a:outerShdw blurRad="38100" dist="38100" dir="2700000" algn="tl">
                    <a:srgbClr val="000000">
                      <a:alpha val="43137"/>
                    </a:srgbClr>
                  </a:outerShdw>
                </a:effectLst>
                <a:latin typeface="Arial" pitchFamily="34" charset="0"/>
                <a:cs typeface="Arial" pitchFamily="34" charset="0"/>
              </a:rPr>
            </a:b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762000" y="2232078"/>
            <a:ext cx="8001000" cy="1200329"/>
          </a:xfrm>
          <a:prstGeom prst="rect">
            <a:avLst/>
          </a:prstGeom>
        </p:spPr>
        <p:txBody>
          <a:bodyPr wrap="square">
            <a:spAutoFit/>
          </a:bodyPr>
          <a:lstStyle/>
          <a:p>
            <a:r>
              <a:rPr lang="en-US" sz="3600" dirty="0"/>
              <a:t>Mandate story was </a:t>
            </a:r>
            <a:r>
              <a:rPr lang="en-US" sz="3600" i="1" dirty="0">
                <a:solidFill>
                  <a:srgbClr val="FF0000"/>
                </a:solidFill>
              </a:rPr>
              <a:t>the message delivered by the author to the reader.</a:t>
            </a:r>
          </a:p>
        </p:txBody>
      </p:sp>
    </p:spTree>
    <p:extLst>
      <p:ext uri="{BB962C8B-B14F-4D97-AF65-F5344CB8AC3E}">
        <p14:creationId xmlns:p14="http://schemas.microsoft.com/office/powerpoint/2010/main" val="3266529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500743" y="685800"/>
            <a:ext cx="8229600" cy="6858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AUTHOR’S PERSPECTIVE</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838200" y="2182505"/>
            <a:ext cx="7696200" cy="1569660"/>
          </a:xfrm>
          <a:prstGeom prst="rect">
            <a:avLst/>
          </a:prstGeom>
        </p:spPr>
        <p:txBody>
          <a:bodyPr wrap="square">
            <a:spAutoFit/>
          </a:bodyPr>
          <a:lstStyle/>
          <a:p>
            <a:r>
              <a:rPr lang="en-US" sz="3200" dirty="0"/>
              <a:t>The point of view is divided into </a:t>
            </a:r>
            <a:r>
              <a:rPr lang="en-US" sz="3200" dirty="0" smtClean="0"/>
              <a:t>two: </a:t>
            </a:r>
            <a:endParaRPr lang="en-US" sz="3200" dirty="0"/>
          </a:p>
          <a:p>
            <a:pPr marL="457200" indent="-457200">
              <a:buFontTx/>
              <a:buChar char="-"/>
            </a:pPr>
            <a:r>
              <a:rPr lang="en-US" sz="3200" i="1" dirty="0" smtClean="0">
                <a:solidFill>
                  <a:srgbClr val="FF0000"/>
                </a:solidFill>
              </a:rPr>
              <a:t>first-person perspective (I, we)</a:t>
            </a:r>
          </a:p>
          <a:p>
            <a:pPr marL="457200" indent="-457200">
              <a:buFontTx/>
              <a:buChar char="-"/>
            </a:pPr>
            <a:r>
              <a:rPr lang="en-US" sz="3200" i="1" dirty="0" smtClean="0">
                <a:solidFill>
                  <a:srgbClr val="FF0000"/>
                </a:solidFill>
              </a:rPr>
              <a:t>third person (he, she, it)</a:t>
            </a:r>
            <a:endParaRPr lang="en-US" sz="3200" i="1" dirty="0">
              <a:solidFill>
                <a:srgbClr val="FF0000"/>
              </a:solidFill>
            </a:endParaRPr>
          </a:p>
        </p:txBody>
      </p:sp>
    </p:spTree>
    <p:extLst>
      <p:ext uri="{BB962C8B-B14F-4D97-AF65-F5344CB8AC3E}">
        <p14:creationId xmlns:p14="http://schemas.microsoft.com/office/powerpoint/2010/main" val="4032004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28575" y="0"/>
            <a:ext cx="9172575" cy="6858000"/>
          </a:xfrm>
          <a:prstGeom prst="rect">
            <a:avLst/>
          </a:prstGeom>
          <a:noFill/>
          <a:ln w="9525">
            <a:noFill/>
            <a:miter lim="800000"/>
            <a:headEnd/>
            <a:tailEnd/>
          </a:ln>
        </p:spPr>
      </p:pic>
      <p:sp>
        <p:nvSpPr>
          <p:cNvPr id="15364" name="Content Placeholder 5"/>
          <p:cNvSpPr>
            <a:spLocks noGrp="1"/>
          </p:cNvSpPr>
          <p:nvPr>
            <p:ph idx="1"/>
          </p:nvPr>
        </p:nvSpPr>
        <p:spPr>
          <a:xfrm>
            <a:off x="286104" y="1600200"/>
            <a:ext cx="4557713" cy="4336832"/>
          </a:xfrm>
        </p:spPr>
        <p:txBody>
          <a:bodyPr/>
          <a:lstStyle/>
          <a:p>
            <a:pPr marL="0" indent="0">
              <a:buNone/>
            </a:pPr>
            <a:r>
              <a:rPr lang="en-US" sz="2000" dirty="0" smtClean="0"/>
              <a:t>I </a:t>
            </a:r>
            <a:r>
              <a:rPr lang="en-US" sz="2000" dirty="0"/>
              <a:t>felt a Funeral, in my Brain,</a:t>
            </a:r>
            <a:br>
              <a:rPr lang="en-US" sz="2000" dirty="0"/>
            </a:br>
            <a:r>
              <a:rPr lang="en-US" sz="2000" dirty="0"/>
              <a:t>And Mourners to and fro</a:t>
            </a:r>
            <a:br>
              <a:rPr lang="en-US" sz="2000" dirty="0"/>
            </a:br>
            <a:r>
              <a:rPr lang="en-US" sz="2000" dirty="0"/>
              <a:t>Kept treading - treading - till it seemed</a:t>
            </a:r>
            <a:br>
              <a:rPr lang="en-US" sz="2000" dirty="0"/>
            </a:br>
            <a:r>
              <a:rPr lang="en-US" sz="2000" dirty="0"/>
              <a:t>That Sense was breaking through -</a:t>
            </a:r>
            <a:br>
              <a:rPr lang="en-US" sz="2000" dirty="0"/>
            </a:br>
            <a:r>
              <a:rPr lang="en-US" sz="2000" dirty="0"/>
              <a:t/>
            </a:r>
            <a:br>
              <a:rPr lang="en-US" sz="2000" dirty="0"/>
            </a:br>
            <a:r>
              <a:rPr lang="en-US" sz="2000" dirty="0"/>
              <a:t>And when they all were seated,</a:t>
            </a:r>
            <a:br>
              <a:rPr lang="en-US" sz="2000" dirty="0"/>
            </a:br>
            <a:r>
              <a:rPr lang="en-US" sz="2000" dirty="0"/>
              <a:t>A Service, like a Drum -</a:t>
            </a:r>
            <a:br>
              <a:rPr lang="en-US" sz="2000" dirty="0"/>
            </a:br>
            <a:r>
              <a:rPr lang="en-US" sz="2000" dirty="0"/>
              <a:t>Kept beating - beating - till I thought</a:t>
            </a:r>
            <a:br>
              <a:rPr lang="en-US" sz="2000" dirty="0"/>
            </a:br>
            <a:r>
              <a:rPr lang="en-US" sz="2000" dirty="0"/>
              <a:t>My mind was going numb -</a:t>
            </a:r>
            <a:br>
              <a:rPr lang="en-US" sz="2000" dirty="0"/>
            </a:br>
            <a:r>
              <a:rPr lang="en-US" sz="2000" dirty="0"/>
              <a:t/>
            </a:r>
            <a:br>
              <a:rPr lang="en-US" sz="2000" dirty="0"/>
            </a:br>
            <a:r>
              <a:rPr lang="en-US" sz="2000" dirty="0"/>
              <a:t>And then I heard them lift a Box</a:t>
            </a:r>
            <a:br>
              <a:rPr lang="en-US" sz="2000" dirty="0"/>
            </a:br>
            <a:r>
              <a:rPr lang="en-US" sz="2000" dirty="0"/>
              <a:t>And creak across my Soul</a:t>
            </a:r>
            <a:br>
              <a:rPr lang="en-US" sz="2000" dirty="0"/>
            </a:br>
            <a:r>
              <a:rPr lang="en-US" sz="2000" dirty="0"/>
              <a:t>With those same Boots of Lead, again,</a:t>
            </a:r>
            <a:br>
              <a:rPr lang="en-US" sz="2000" dirty="0"/>
            </a:br>
            <a:r>
              <a:rPr lang="en-US" sz="2000" dirty="0"/>
              <a:t>Then Space - began to toll,</a:t>
            </a:r>
            <a:br>
              <a:rPr lang="en-US" sz="2000" dirty="0"/>
            </a:br>
            <a:r>
              <a:rPr lang="en-US" sz="2000" dirty="0"/>
              <a:t/>
            </a:r>
            <a:br>
              <a:rPr lang="en-US" sz="2000" dirty="0"/>
            </a:br>
            <a:endParaRPr lang="id-ID" sz="2800" dirty="0" smtClean="0">
              <a:latin typeface="Arial" charset="0"/>
              <a:cs typeface="Arial" charset="0"/>
            </a:endParaRPr>
          </a:p>
        </p:txBody>
      </p:sp>
      <p:sp>
        <p:nvSpPr>
          <p:cNvPr id="2" name="TextBox 1"/>
          <p:cNvSpPr txBox="1"/>
          <p:nvPr/>
        </p:nvSpPr>
        <p:spPr>
          <a:xfrm>
            <a:off x="6934200" y="2209800"/>
            <a:ext cx="184731" cy="369332"/>
          </a:xfrm>
          <a:prstGeom prst="rect">
            <a:avLst/>
          </a:prstGeom>
          <a:noFill/>
        </p:spPr>
        <p:txBody>
          <a:bodyPr wrap="none" rtlCol="0">
            <a:spAutoFit/>
          </a:bodyPr>
          <a:lstStyle/>
          <a:p>
            <a:endParaRPr lang="en-US" dirty="0"/>
          </a:p>
        </p:txBody>
      </p:sp>
      <p:sp>
        <p:nvSpPr>
          <p:cNvPr id="3" name="Rectangle 2"/>
          <p:cNvSpPr/>
          <p:nvPr/>
        </p:nvSpPr>
        <p:spPr>
          <a:xfrm>
            <a:off x="1534886" y="685800"/>
            <a:ext cx="5791200" cy="800219"/>
          </a:xfrm>
          <a:prstGeom prst="rect">
            <a:avLst/>
          </a:prstGeom>
        </p:spPr>
        <p:txBody>
          <a:bodyPr wrap="square">
            <a:spAutoFit/>
          </a:bodyPr>
          <a:lstStyle/>
          <a:p>
            <a:pPr algn="ctr"/>
            <a:r>
              <a:rPr lang="en-US" sz="2800" b="1" dirty="0"/>
              <a:t>I felt a Funeral, in my </a:t>
            </a:r>
            <a:r>
              <a:rPr lang="en-US" sz="2800" b="1" dirty="0" smtClean="0"/>
              <a:t>Brain</a:t>
            </a:r>
          </a:p>
          <a:p>
            <a:pPr algn="ctr"/>
            <a:r>
              <a:rPr lang="en-US" dirty="0" smtClean="0"/>
              <a:t>By</a:t>
            </a:r>
            <a:r>
              <a:rPr lang="en-US" dirty="0"/>
              <a:t> </a:t>
            </a:r>
            <a:r>
              <a:rPr lang="en-US" dirty="0">
                <a:hlinkClick r:id="rId4"/>
              </a:rPr>
              <a:t>Emily Dickinson</a:t>
            </a:r>
            <a:endParaRPr lang="en-US" dirty="0"/>
          </a:p>
        </p:txBody>
      </p:sp>
      <p:sp>
        <p:nvSpPr>
          <p:cNvPr id="4" name="Rectangle 3"/>
          <p:cNvSpPr/>
          <p:nvPr/>
        </p:nvSpPr>
        <p:spPr>
          <a:xfrm>
            <a:off x="4648200" y="1905000"/>
            <a:ext cx="4572000" cy="2585323"/>
          </a:xfrm>
          <a:prstGeom prst="rect">
            <a:avLst/>
          </a:prstGeom>
        </p:spPr>
        <p:txBody>
          <a:bodyPr>
            <a:spAutoFit/>
          </a:bodyPr>
          <a:lstStyle/>
          <a:p>
            <a:r>
              <a:rPr lang="en-US" dirty="0"/>
              <a:t>As all the Heavens were a Bell,</a:t>
            </a:r>
            <a:br>
              <a:rPr lang="en-US" dirty="0"/>
            </a:br>
            <a:r>
              <a:rPr lang="en-US" dirty="0"/>
              <a:t>And Being, but an Ear,</a:t>
            </a:r>
            <a:br>
              <a:rPr lang="en-US" dirty="0"/>
            </a:br>
            <a:r>
              <a:rPr lang="en-US" dirty="0"/>
              <a:t>And I, and Silence, some strange Race,</a:t>
            </a:r>
            <a:br>
              <a:rPr lang="en-US" dirty="0"/>
            </a:br>
            <a:r>
              <a:rPr lang="en-US" dirty="0"/>
              <a:t>Wrecked, solitary, here -</a:t>
            </a:r>
            <a:br>
              <a:rPr lang="en-US" dirty="0"/>
            </a:br>
            <a:r>
              <a:rPr lang="en-US" dirty="0"/>
              <a:t/>
            </a:r>
            <a:br>
              <a:rPr lang="en-US" dirty="0"/>
            </a:br>
            <a:r>
              <a:rPr lang="en-US" dirty="0"/>
              <a:t>And then a Plank in Reason, broke,</a:t>
            </a:r>
            <a:br>
              <a:rPr lang="en-US" dirty="0"/>
            </a:br>
            <a:r>
              <a:rPr lang="en-US" dirty="0"/>
              <a:t>And I dropped down, and down -</a:t>
            </a:r>
            <a:br>
              <a:rPr lang="en-US" dirty="0"/>
            </a:br>
            <a:r>
              <a:rPr lang="en-US" dirty="0"/>
              <a:t>And hit a World, at every plunge,</a:t>
            </a:r>
            <a:br>
              <a:rPr lang="en-US" dirty="0"/>
            </a:br>
            <a:r>
              <a:rPr lang="en-US" dirty="0"/>
              <a:t>And Finished knowing - then -</a:t>
            </a:r>
            <a:endParaRPr lang="en-US" dirty="0"/>
          </a:p>
        </p:txBody>
      </p:sp>
    </p:spTree>
    <p:extLst>
      <p:ext uri="{BB962C8B-B14F-4D97-AF65-F5344CB8AC3E}">
        <p14:creationId xmlns:p14="http://schemas.microsoft.com/office/powerpoint/2010/main" val="121929053"/>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28575" y="0"/>
            <a:ext cx="9172575" cy="6858000"/>
          </a:xfrm>
          <a:prstGeom prst="rect">
            <a:avLst/>
          </a:prstGeom>
          <a:noFill/>
          <a:ln w="9525">
            <a:noFill/>
            <a:miter lim="800000"/>
            <a:headEnd/>
            <a:tailEnd/>
          </a:ln>
        </p:spPr>
      </p:pic>
      <p:sp>
        <p:nvSpPr>
          <p:cNvPr id="3" name="Content Placeholder 2"/>
          <p:cNvSpPr>
            <a:spLocks noGrp="1"/>
          </p:cNvSpPr>
          <p:nvPr>
            <p:ph idx="1"/>
          </p:nvPr>
        </p:nvSpPr>
        <p:spPr>
          <a:xfrm>
            <a:off x="176212" y="762000"/>
            <a:ext cx="8763000" cy="4525963"/>
          </a:xfrm>
        </p:spPr>
        <p:txBody>
          <a:bodyPr/>
          <a:lstStyle/>
          <a:p>
            <a:pPr marL="0" indent="0">
              <a:buNone/>
            </a:pPr>
            <a:r>
              <a:rPr lang="en-US" sz="2000" dirty="0" smtClean="0"/>
              <a:t>Like </a:t>
            </a:r>
            <a:r>
              <a:rPr lang="en-US" sz="2000" dirty="0"/>
              <a:t>all of </a:t>
            </a:r>
            <a:r>
              <a:rPr lang="en-US" sz="2000" dirty="0">
                <a:hlinkClick r:id="rId3"/>
              </a:rPr>
              <a:t>Dickinson’s poems</a:t>
            </a:r>
            <a:r>
              <a:rPr lang="en-US" sz="2000" dirty="0"/>
              <a:t>, </a:t>
            </a:r>
            <a:r>
              <a:rPr lang="en-US" sz="2000" i="1" dirty="0"/>
              <a:t>I felt a Funeral, in my Brain</a:t>
            </a:r>
            <a:r>
              <a:rPr lang="en-US" sz="2000" dirty="0"/>
              <a:t>, is condensed and packed with striking imagery and stunning ideas. It is a terrifying poem, as the speaker explores the idea of what it would feel like to be conscious after death. The vivid description of her sense of hearing allows the readers to pictures themselves there in place of her, experiencing their own deaths in full consciousness. Some literary critics have suggested that this poem is not a description of the speaker’s own physical death, but rather a description of the death of some part of her that she was unable to retain. The words and imagery used suggest that perhaps that speaker was talking about the death of her sanity rather than her own physical death. While both interpretations remain viable possibilities, there seems to be greater connections and symbolism that support the idea of the speaker’s experiencing her own actual, physical death. Many of Dickinson’s other poems, including but not limited to “</a:t>
            </a:r>
            <a:r>
              <a:rPr lang="en-US" sz="2000" dirty="0">
                <a:hlinkClick r:id="rId4"/>
              </a:rPr>
              <a:t>Because I Could Not Stop for Death</a:t>
            </a:r>
            <a:r>
              <a:rPr lang="en-US" sz="2000" dirty="0"/>
              <a:t>” are also poems about the conscious experience of one’s own physical death. Both interpretations are presented here, beginning with the most likely interpretation that the speaker is in fact describing what it would be like to experience her own funeral in consciousness, while her body was dead.</a:t>
            </a:r>
          </a:p>
          <a:p>
            <a:endParaRPr lang="en-US" dirty="0"/>
          </a:p>
        </p:txBody>
      </p:sp>
    </p:spTree>
    <p:extLst>
      <p:ext uri="{BB962C8B-B14F-4D97-AF65-F5344CB8AC3E}">
        <p14:creationId xmlns:p14="http://schemas.microsoft.com/office/powerpoint/2010/main" val="101746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28575" y="0"/>
            <a:ext cx="9172575" cy="6858000"/>
          </a:xfrm>
          <a:prstGeom prst="rect">
            <a:avLst/>
          </a:prstGeom>
          <a:noFill/>
          <a:ln w="9525">
            <a:noFill/>
            <a:miter lim="800000"/>
            <a:headEnd/>
            <a:tailEnd/>
          </a:ln>
        </p:spPr>
      </p:pic>
      <p:sp>
        <p:nvSpPr>
          <p:cNvPr id="3" name="Content Placeholder 2"/>
          <p:cNvSpPr>
            <a:spLocks noGrp="1"/>
          </p:cNvSpPr>
          <p:nvPr>
            <p:ph idx="1"/>
          </p:nvPr>
        </p:nvSpPr>
        <p:spPr>
          <a:xfrm>
            <a:off x="381000" y="1166018"/>
            <a:ext cx="8229600" cy="4525963"/>
          </a:xfrm>
        </p:spPr>
        <p:txBody>
          <a:bodyPr/>
          <a:lstStyle/>
          <a:p>
            <a:pPr marL="0" indent="0">
              <a:buNone/>
            </a:pPr>
            <a:r>
              <a:rPr lang="en-US" dirty="0"/>
              <a:t>An Alternative Interpretation</a:t>
            </a:r>
          </a:p>
          <a:p>
            <a:r>
              <a:rPr lang="en-US" dirty="0"/>
              <a:t>While this poem could certainly be viewed as someone who is experiencing her own death, it is also possible that the death that has taken place in the poem is a metaphor for the death of the speaker’s sanity. It is possible that the speaker means to communicate that she feels she is losing part of herself, and that part of herself is her sanity, her reason, and her ability to think clearly.</a:t>
            </a:r>
          </a:p>
          <a:p>
            <a:endParaRPr lang="en-US" dirty="0"/>
          </a:p>
        </p:txBody>
      </p:sp>
    </p:spTree>
    <p:extLst>
      <p:ext uri="{BB962C8B-B14F-4D97-AF65-F5344CB8AC3E}">
        <p14:creationId xmlns:p14="http://schemas.microsoft.com/office/powerpoint/2010/main" val="55949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SUB#LIST copy.jpg"/>
          <p:cNvPicPr>
            <a:picLocks noChangeAspect="1"/>
          </p:cNvPicPr>
          <p:nvPr/>
        </p:nvPicPr>
        <p:blipFill>
          <a:blip r:embed="rId3"/>
          <a:srcRect/>
          <a:stretch>
            <a:fillRect/>
          </a:stretch>
        </p:blipFill>
        <p:spPr bwMode="auto">
          <a:xfrm>
            <a:off x="-43543" y="0"/>
            <a:ext cx="9231086" cy="6858000"/>
          </a:xfrm>
          <a:prstGeom prst="rect">
            <a:avLst/>
          </a:prstGeom>
          <a:noFill/>
          <a:ln w="9525">
            <a:noFill/>
            <a:miter lim="800000"/>
            <a:headEnd/>
            <a:tailEnd/>
          </a:ln>
        </p:spPr>
      </p:pic>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759777" y="685800"/>
            <a:ext cx="5129645" cy="707886"/>
          </a:xfrm>
          <a:prstGeom prst="rect">
            <a:avLst/>
          </a:prstGeom>
          <a:noFill/>
          <a:ln>
            <a:noFill/>
          </a:ln>
          <a:effectLst/>
        </p:spPr>
        <p:txBody>
          <a:bodyPr wrap="square">
            <a:spAutoFit/>
          </a:bodyPr>
          <a:lstStyle/>
          <a:p>
            <a:pPr fontAlgn="auto">
              <a:spcBef>
                <a:spcPts val="0"/>
              </a:spcBef>
              <a:spcAft>
                <a:spcPts val="0"/>
              </a:spcAft>
              <a:defRPr/>
            </a:pPr>
            <a:r>
              <a:rPr lang="en-US" sz="40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rPr>
              <a:t>Elements</a:t>
            </a:r>
            <a:r>
              <a:rPr lang="en-US" sz="4000" dirty="0" smtClean="0">
                <a:ln w="18415" cmpd="sng">
                  <a:solidFill>
                    <a:srgbClr val="FFFFFF"/>
                  </a:solidFill>
                  <a:prstDash val="solid"/>
                </a:ln>
                <a:solidFill>
                  <a:srgbClr val="FFFFFF"/>
                </a:solidFill>
                <a:latin typeface="Arial" pitchFamily="34" charset="0"/>
                <a:cs typeface="Arial" pitchFamily="34" charset="0"/>
              </a:rPr>
              <a:t> </a:t>
            </a:r>
            <a:r>
              <a:rPr lang="en-US" sz="40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rPr>
              <a:t>of Poetry:</a:t>
            </a:r>
            <a:endParaRPr lang="en-US" sz="4000" dirty="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35976" y="4421188"/>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674429" y="5442857"/>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962400" y="5638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633354" y="4038600"/>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a:t>
            </a:r>
            <a:r>
              <a:rPr lang="en-US" dirty="0" smtClean="0">
                <a:ln w="18415" cmpd="sng">
                  <a:solidFill>
                    <a:srgbClr val="FFFFFF"/>
                  </a:solidFill>
                  <a:prstDash val="solid"/>
                </a:ln>
                <a:solidFill>
                  <a:srgbClr val="FFFFFF"/>
                </a:solidFill>
                <a:latin typeface="Arial" pitchFamily="34" charset="0"/>
                <a:cs typeface="Arial" pitchFamily="34" charset="0"/>
              </a:rPr>
              <a:t>03.  Plot</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2" name="Rectangle 31"/>
          <p:cNvSpPr/>
          <p:nvPr/>
        </p:nvSpPr>
        <p:spPr>
          <a:xfrm>
            <a:off x="3647207" y="32488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smtClean="0">
                <a:ln w="18415" cmpd="sng">
                  <a:solidFill>
                    <a:srgbClr val="FFFFFF"/>
                  </a:solidFill>
                  <a:prstDash val="solid"/>
                </a:ln>
                <a:solidFill>
                  <a:srgbClr val="FFFFFF"/>
                </a:solidFill>
                <a:latin typeface="Arial" pitchFamily="34" charset="0"/>
                <a:cs typeface="Arial" pitchFamily="34" charset="0"/>
              </a:rPr>
              <a:t>01.  Theme</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2" name="Rectangle 21"/>
          <p:cNvSpPr/>
          <p:nvPr/>
        </p:nvSpPr>
        <p:spPr>
          <a:xfrm>
            <a:off x="3633354" y="4813062"/>
            <a:ext cx="5521532" cy="369332"/>
          </a:xfrm>
          <a:prstGeom prst="rect">
            <a:avLst/>
          </a:prstGeom>
          <a:noFill/>
          <a:ln>
            <a:noFill/>
          </a:ln>
          <a:effectLst/>
        </p:spPr>
        <p:txBody>
          <a:bodyPr wrap="square">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a:t>
            </a:r>
            <a:r>
              <a:rPr lang="en-US" dirty="0" smtClean="0">
                <a:ln w="18415" cmpd="sng">
                  <a:solidFill>
                    <a:srgbClr val="FFFFFF"/>
                  </a:solidFill>
                  <a:prstDash val="solid"/>
                </a:ln>
                <a:solidFill>
                  <a:srgbClr val="FFFFFF"/>
                </a:solidFill>
                <a:latin typeface="Arial" pitchFamily="34" charset="0"/>
                <a:cs typeface="Arial" pitchFamily="34" charset="0"/>
              </a:rPr>
              <a:t>05.  Mandate of the Story</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3" name="Rectangle 32"/>
          <p:cNvSpPr/>
          <p:nvPr/>
        </p:nvSpPr>
        <p:spPr>
          <a:xfrm>
            <a:off x="3633353" y="5172302"/>
            <a:ext cx="5129646" cy="369332"/>
          </a:xfrm>
          <a:prstGeom prst="rect">
            <a:avLst/>
          </a:prstGeom>
          <a:noFill/>
          <a:ln>
            <a:noFill/>
          </a:ln>
          <a:effectLst/>
        </p:spPr>
        <p:txBody>
          <a:bodyPr wrap="square">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a:t>
            </a:r>
            <a:r>
              <a:rPr lang="en-US" dirty="0" smtClean="0">
                <a:ln w="18415" cmpd="sng">
                  <a:solidFill>
                    <a:srgbClr val="FFFFFF"/>
                  </a:solidFill>
                  <a:prstDash val="solid"/>
                </a:ln>
                <a:solidFill>
                  <a:srgbClr val="FFFFFF"/>
                </a:solidFill>
                <a:latin typeface="Arial" pitchFamily="34" charset="0"/>
                <a:cs typeface="Arial" pitchFamily="34" charset="0"/>
              </a:rPr>
              <a:t>06.  Author’s Perspective</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3" name="Rectangle 22"/>
          <p:cNvSpPr/>
          <p:nvPr/>
        </p:nvSpPr>
        <p:spPr>
          <a:xfrm>
            <a:off x="3633354" y="4421982"/>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a:t>
            </a:r>
            <a:r>
              <a:rPr lang="en-US" dirty="0" smtClean="0">
                <a:ln w="18415" cmpd="sng">
                  <a:solidFill>
                    <a:srgbClr val="FFFFFF"/>
                  </a:solidFill>
                  <a:prstDash val="solid"/>
                </a:ln>
                <a:solidFill>
                  <a:srgbClr val="FFFFFF"/>
                </a:solidFill>
                <a:latin typeface="Arial" pitchFamily="34" charset="0"/>
                <a:cs typeface="Arial" pitchFamily="34" charset="0"/>
              </a:rPr>
              <a:t>04.  Story Background</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 name="TextBox 1"/>
          <p:cNvSpPr txBox="1"/>
          <p:nvPr/>
        </p:nvSpPr>
        <p:spPr>
          <a:xfrm>
            <a:off x="3138368" y="2393702"/>
            <a:ext cx="3262432" cy="830997"/>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INTRINSIC</a:t>
            </a:r>
            <a:endParaRPr lang="en-US" sz="4800" dirty="0">
              <a:effectLst>
                <a:outerShdw blurRad="38100" dist="38100" dir="2700000" algn="tl">
                  <a:srgbClr val="000000">
                    <a:alpha val="43137"/>
                  </a:srgbClr>
                </a:outerShdw>
              </a:effectLst>
            </a:endParaRPr>
          </a:p>
        </p:txBody>
      </p:sp>
      <p:sp>
        <p:nvSpPr>
          <p:cNvPr id="29" name="Rectangle 28"/>
          <p:cNvSpPr/>
          <p:nvPr/>
        </p:nvSpPr>
        <p:spPr>
          <a:xfrm>
            <a:off x="3647207" y="36602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smtClean="0">
                <a:ln w="18415" cmpd="sng">
                  <a:solidFill>
                    <a:srgbClr val="FFFFFF"/>
                  </a:solidFill>
                  <a:prstDash val="solid"/>
                </a:ln>
                <a:solidFill>
                  <a:srgbClr val="FFFFFF"/>
                </a:solidFill>
                <a:latin typeface="Arial" pitchFamily="34" charset="0"/>
                <a:cs typeface="Arial" pitchFamily="34" charset="0"/>
              </a:rPr>
              <a:t>02.  Characterization and </a:t>
            </a:r>
            <a:r>
              <a:rPr lang="en-US" dirty="0" err="1" smtClean="0">
                <a:ln w="18415" cmpd="sng">
                  <a:solidFill>
                    <a:srgbClr val="FFFFFF"/>
                  </a:solidFill>
                  <a:prstDash val="solid"/>
                </a:ln>
                <a:solidFill>
                  <a:srgbClr val="FFFFFF"/>
                </a:solidFill>
                <a:latin typeface="Arial" pitchFamily="34" charset="0"/>
                <a:cs typeface="Arial" pitchFamily="34" charset="0"/>
              </a:rPr>
              <a:t>Dispotition</a:t>
            </a:r>
            <a:endParaRPr lang="en-US" dirty="0">
              <a:ln w="18415" cmpd="sng">
                <a:solidFill>
                  <a:srgbClr val="FFFFFF"/>
                </a:solidFill>
                <a:prstDash val="solid"/>
              </a:ln>
              <a:solidFill>
                <a:srgbClr val="FFFFFF"/>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b="1" dirty="0" smtClean="0">
                <a:effectLst>
                  <a:outerShdw blurRad="38100" dist="38100" dir="2700000" algn="tl">
                    <a:srgbClr val="000000">
                      <a:alpha val="43137"/>
                    </a:srgbClr>
                  </a:outerShdw>
                </a:effectLst>
                <a:latin typeface="Arial" charset="0"/>
                <a:cs typeface="Arial" charset="0"/>
              </a:rPr>
              <a:t>LEARNING OUTCOME</a:t>
            </a:r>
          </a:p>
        </p:txBody>
      </p:sp>
      <p:sp>
        <p:nvSpPr>
          <p:cNvPr id="7172" name="Content Placeholder 5"/>
          <p:cNvSpPr>
            <a:spLocks noGrp="1"/>
          </p:cNvSpPr>
          <p:nvPr>
            <p:ph idx="1"/>
          </p:nvPr>
        </p:nvSpPr>
        <p:spPr>
          <a:xfrm>
            <a:off x="457200" y="2057400"/>
            <a:ext cx="8229600" cy="4068763"/>
          </a:xfrm>
        </p:spPr>
        <p:txBody>
          <a:bodyPr/>
          <a:lstStyle/>
          <a:p>
            <a:pPr>
              <a:tabLst>
                <a:tab pos="4691063" algn="l"/>
              </a:tabLst>
            </a:pPr>
            <a:r>
              <a:rPr lang="en-US" sz="2800" dirty="0" smtClean="0">
                <a:latin typeface="Arial" pitchFamily="34" charset="0"/>
                <a:cs typeface="Arial" pitchFamily="34" charset="0"/>
              </a:rPr>
              <a:t>Students are able to explain </a:t>
            </a:r>
            <a:r>
              <a:rPr lang="en-US" sz="2800" dirty="0">
                <a:latin typeface="Arial" pitchFamily="34" charset="0"/>
                <a:cs typeface="Arial" pitchFamily="34" charset="0"/>
              </a:rPr>
              <a:t>what </a:t>
            </a:r>
            <a:r>
              <a:rPr lang="en-US" sz="2800" dirty="0" smtClean="0">
                <a:latin typeface="Arial" pitchFamily="34" charset="0"/>
                <a:cs typeface="Arial" pitchFamily="34" charset="0"/>
              </a:rPr>
              <a:t>Intrinsic Element is.</a:t>
            </a:r>
            <a:endParaRPr lang="en-US" sz="2800" dirty="0">
              <a:latin typeface="Arial" pitchFamily="34" charset="0"/>
              <a:cs typeface="Arial" pitchFamily="34" charset="0"/>
            </a:endParaRPr>
          </a:p>
          <a:p>
            <a:pPr>
              <a:tabLst>
                <a:tab pos="4691063" algn="l"/>
              </a:tabLst>
            </a:pPr>
            <a:endParaRPr lang="en-US" sz="2800" dirty="0">
              <a:latin typeface="Arial" pitchFamily="34" charset="0"/>
              <a:cs typeface="Arial" pitchFamily="34" charset="0"/>
            </a:endParaRPr>
          </a:p>
          <a:p>
            <a:pPr>
              <a:tabLst>
                <a:tab pos="4691063" algn="l"/>
              </a:tabLst>
            </a:pPr>
            <a:r>
              <a:rPr lang="en-US" sz="2800" dirty="0" smtClean="0">
                <a:latin typeface="Arial" pitchFamily="34" charset="0"/>
                <a:cs typeface="Arial" pitchFamily="34" charset="0"/>
              </a:rPr>
              <a:t>Students </a:t>
            </a:r>
            <a:r>
              <a:rPr lang="en-US" sz="2800" dirty="0">
                <a:latin typeface="Arial" pitchFamily="34" charset="0"/>
                <a:cs typeface="Arial" pitchFamily="34" charset="0"/>
              </a:rPr>
              <a:t>are able to </a:t>
            </a:r>
            <a:r>
              <a:rPr lang="en-US" sz="2800" dirty="0" smtClean="0">
                <a:latin typeface="Arial" pitchFamily="34" charset="0"/>
                <a:cs typeface="Arial" pitchFamily="34" charset="0"/>
              </a:rPr>
              <a:t>identify </a:t>
            </a:r>
            <a:r>
              <a:rPr lang="en-US" sz="2800" dirty="0">
                <a:latin typeface="Arial" pitchFamily="34" charset="0"/>
                <a:cs typeface="Arial" pitchFamily="34" charset="0"/>
              </a:rPr>
              <a:t>the </a:t>
            </a:r>
            <a:r>
              <a:rPr lang="en-US" sz="2800" dirty="0" smtClean="0">
                <a:latin typeface="Arial" pitchFamily="34" charset="0"/>
                <a:cs typeface="Arial" pitchFamily="34" charset="0"/>
              </a:rPr>
              <a:t>terms of Intrinsic elements of poetry.</a:t>
            </a:r>
            <a:endParaRPr lang="en-US" sz="2800"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533400"/>
            <a:ext cx="8229600" cy="914400"/>
          </a:xfrm>
        </p:spPr>
        <p:txBody>
          <a:bodyPr/>
          <a:lstStyle/>
          <a:p>
            <a:pPr>
              <a:spcBef>
                <a:spcPct val="50000"/>
              </a:spcBef>
            </a:pPr>
            <a:r>
              <a:rPr lang="en-US" sz="3200" b="1" dirty="0" smtClean="0">
                <a:effectLst>
                  <a:outerShdw blurRad="38100" dist="38100" dir="2700000" algn="tl">
                    <a:srgbClr val="000000">
                      <a:alpha val="43137"/>
                    </a:srgbClr>
                  </a:outerShdw>
                </a:effectLst>
                <a:latin typeface="Arial" charset="0"/>
                <a:cs typeface="Arial" charset="0"/>
              </a:rPr>
              <a:t>ELEMENTS OF LITERARY</a:t>
            </a:r>
          </a:p>
        </p:txBody>
      </p:sp>
      <p:sp>
        <p:nvSpPr>
          <p:cNvPr id="2" name="Content Placeholder 1"/>
          <p:cNvSpPr>
            <a:spLocks noGrp="1"/>
          </p:cNvSpPr>
          <p:nvPr>
            <p:ph idx="1"/>
          </p:nvPr>
        </p:nvSpPr>
        <p:spPr/>
        <p:txBody>
          <a:bodyPr/>
          <a:lstStyle/>
          <a:p>
            <a:pPr>
              <a:buFontTx/>
              <a:buChar char="-"/>
            </a:pPr>
            <a:r>
              <a:rPr lang="en-US" dirty="0" smtClean="0">
                <a:effectLst>
                  <a:outerShdw blurRad="38100" dist="38100" dir="2700000" algn="tl">
                    <a:srgbClr val="000000">
                      <a:alpha val="43137"/>
                    </a:srgbClr>
                  </a:outerShdw>
                </a:effectLst>
              </a:rPr>
              <a:t>Elements </a:t>
            </a:r>
            <a:r>
              <a:rPr lang="en-US" dirty="0">
                <a:effectLst>
                  <a:outerShdw blurRad="38100" dist="38100" dir="2700000" algn="tl">
                    <a:srgbClr val="000000">
                      <a:alpha val="43137"/>
                    </a:srgbClr>
                  </a:outerShdw>
                </a:effectLst>
              </a:rPr>
              <a:t>of literature signify the things that are </a:t>
            </a:r>
            <a:r>
              <a:rPr lang="en-US" dirty="0" smtClean="0">
                <a:effectLst>
                  <a:outerShdw blurRad="38100" dist="38100" dir="2700000" algn="tl">
                    <a:srgbClr val="000000">
                      <a:alpha val="43137"/>
                    </a:srgbClr>
                  </a:outerShdw>
                </a:effectLst>
              </a:rPr>
              <a:t>used </a:t>
            </a:r>
            <a:r>
              <a:rPr lang="en-US" dirty="0">
                <a:effectLst>
                  <a:outerShdw blurRad="38100" dist="38100" dir="2700000" algn="tl">
                    <a:srgbClr val="000000">
                      <a:alpha val="43137"/>
                    </a:srgbClr>
                  </a:outerShdw>
                </a:effectLst>
              </a:rPr>
              <a:t>to make up a work of </a:t>
            </a:r>
            <a:r>
              <a:rPr lang="en-US" dirty="0" smtClean="0">
                <a:effectLst>
                  <a:outerShdw blurRad="38100" dist="38100" dir="2700000" algn="tl">
                    <a:srgbClr val="000000">
                      <a:alpha val="43137"/>
                    </a:srgbClr>
                  </a:outerShdw>
                </a:effectLst>
              </a:rPr>
              <a:t>literature</a:t>
            </a:r>
          </a:p>
          <a:p>
            <a:pPr>
              <a:buFontTx/>
              <a:buChar char="-"/>
            </a:pPr>
            <a:r>
              <a:rPr lang="en-US" dirty="0" smtClean="0">
                <a:effectLst>
                  <a:outerShdw blurRad="38100" dist="38100" dir="2700000" algn="tl">
                    <a:srgbClr val="000000">
                      <a:alpha val="43137"/>
                    </a:srgbClr>
                  </a:outerShdw>
                </a:effectLst>
              </a:rPr>
              <a:t>To </a:t>
            </a:r>
            <a:r>
              <a:rPr lang="en-US" dirty="0">
                <a:effectLst>
                  <a:outerShdw blurRad="38100" dist="38100" dir="2700000" algn="tl">
                    <a:srgbClr val="000000">
                      <a:alpha val="43137"/>
                    </a:srgbClr>
                  </a:outerShdw>
                </a:effectLst>
              </a:rPr>
              <a:t>complete a piece of literature, a writer, </a:t>
            </a:r>
            <a:r>
              <a:rPr lang="en-US" dirty="0" smtClean="0">
                <a:effectLst>
                  <a:outerShdw blurRad="38100" dist="38100" dir="2700000" algn="tl">
                    <a:srgbClr val="000000">
                      <a:alpha val="43137"/>
                    </a:srgbClr>
                  </a:outerShdw>
                </a:effectLst>
              </a:rPr>
              <a:t>dramatist </a:t>
            </a:r>
            <a:r>
              <a:rPr lang="en-US" dirty="0">
                <a:effectLst>
                  <a:outerShdw blurRad="38100" dist="38100" dir="2700000" algn="tl">
                    <a:srgbClr val="000000">
                      <a:alpha val="43137"/>
                    </a:srgbClr>
                  </a:outerShdw>
                </a:effectLst>
              </a:rPr>
              <a:t>or a novelist need to use certain elements </a:t>
            </a:r>
            <a:r>
              <a:rPr lang="en-US" dirty="0" smtClean="0">
                <a:effectLst>
                  <a:outerShdw blurRad="38100" dist="38100" dir="2700000" algn="tl">
                    <a:srgbClr val="000000">
                      <a:alpha val="43137"/>
                    </a:srgbClr>
                  </a:outerShdw>
                </a:effectLst>
              </a:rPr>
              <a:t>like </a:t>
            </a:r>
            <a:r>
              <a:rPr lang="en-US" dirty="0">
                <a:effectLst>
                  <a:outerShdw blurRad="38100" dist="38100" dir="2700000" algn="tl">
                    <a:srgbClr val="000000">
                      <a:alpha val="43137"/>
                    </a:srgbClr>
                  </a:outerShdw>
                </a:effectLst>
              </a:rPr>
              <a:t>plot, character, theme, etc. However, elements </a:t>
            </a:r>
            <a:r>
              <a:rPr lang="en-US" dirty="0" smtClean="0">
                <a:effectLst>
                  <a:outerShdw blurRad="38100" dist="38100" dir="2700000" algn="tl">
                    <a:srgbClr val="000000">
                      <a:alpha val="43137"/>
                    </a:srgbClr>
                  </a:outerShdw>
                </a:effectLst>
              </a:rPr>
              <a:t>of </a:t>
            </a:r>
            <a:r>
              <a:rPr lang="en-US" dirty="0">
                <a:effectLst>
                  <a:outerShdw blurRad="38100" dist="38100" dir="2700000" algn="tl">
                    <a:srgbClr val="000000">
                      <a:alpha val="43137"/>
                    </a:srgbClr>
                  </a:outerShdw>
                </a:effectLst>
              </a:rPr>
              <a:t>fiction </a:t>
            </a:r>
            <a:r>
              <a:rPr lang="en-US" dirty="0" smtClean="0">
                <a:effectLst>
                  <a:outerShdw blurRad="38100" dist="38100" dir="2700000" algn="tl">
                    <a:srgbClr val="000000">
                      <a:alpha val="43137"/>
                    </a:srgbClr>
                  </a:outerShdw>
                </a:effectLst>
              </a:rPr>
              <a:t>and elements </a:t>
            </a:r>
            <a:r>
              <a:rPr lang="en-US" dirty="0">
                <a:effectLst>
                  <a:outerShdw blurRad="38100" dist="38100" dir="2700000" algn="tl">
                    <a:srgbClr val="000000">
                      <a:alpha val="43137"/>
                    </a:srgbClr>
                  </a:outerShdw>
                </a:effectLst>
              </a:rPr>
              <a:t>of </a:t>
            </a:r>
            <a:r>
              <a:rPr lang="en-US" dirty="0" smtClean="0">
                <a:effectLst>
                  <a:outerShdw blurRad="38100" dist="38100" dir="2700000" algn="tl">
                    <a:srgbClr val="000000">
                      <a:alpha val="43137"/>
                    </a:srgbClr>
                  </a:outerShdw>
                </a:effectLst>
              </a:rPr>
              <a:t>drama differ </a:t>
            </a:r>
            <a:r>
              <a:rPr lang="en-US" dirty="0">
                <a:effectLst>
                  <a:outerShdw blurRad="38100" dist="38100" dir="2700000" algn="tl">
                    <a:srgbClr val="000000">
                      <a:alpha val="43137"/>
                    </a:srgbClr>
                  </a:outerShdw>
                </a:effectLst>
              </a:rPr>
              <a:t>from </a:t>
            </a:r>
            <a:r>
              <a:rPr lang="en-US" dirty="0" smtClean="0">
                <a:effectLst>
                  <a:outerShdw blurRad="38100" dist="38100" dir="2700000" algn="tl">
                    <a:srgbClr val="000000">
                      <a:alpha val="43137"/>
                    </a:srgbClr>
                  </a:outerShdw>
                </a:effectLst>
              </a:rPr>
              <a:t>elements </a:t>
            </a:r>
            <a:r>
              <a:rPr lang="en-US" dirty="0">
                <a:effectLst>
                  <a:outerShdw blurRad="38100" dist="38100" dir="2700000" algn="tl">
                    <a:srgbClr val="000000">
                      <a:alpha val="43137"/>
                    </a:srgbClr>
                  </a:outerShdw>
                </a:effectLst>
              </a:rPr>
              <a:t>of poetry</a:t>
            </a:r>
            <a:r>
              <a:rPr lang="en-US" dirty="0" smtClean="0">
                <a:effectLst>
                  <a:outerShdw blurRad="38100" dist="38100" dir="2700000" algn="tl">
                    <a:srgbClr val="000000">
                      <a:alpha val="43137"/>
                    </a:srgbClr>
                  </a:outerShdw>
                </a:effectLst>
              </a:rPr>
              <a:t>.</a:t>
            </a:r>
          </a:p>
          <a:p>
            <a:pPr>
              <a:buFontTx/>
              <a:buChar char="-"/>
            </a:pPr>
            <a:endParaRPr lang="en-US" sz="2000" dirty="0"/>
          </a:p>
          <a:p>
            <a:pPr marL="0" indent="0">
              <a:buNone/>
            </a:pPr>
            <a:r>
              <a:rPr lang="en-US" dirty="0"/>
              <a:t/>
            </a:r>
            <a:br>
              <a:rPr lang="en-US" dirty="0"/>
            </a:br>
            <a:endParaRPr lang="en-US" dirty="0"/>
          </a:p>
        </p:txBody>
      </p:sp>
    </p:spTree>
    <p:extLst>
      <p:ext uri="{BB962C8B-B14F-4D97-AF65-F5344CB8AC3E}">
        <p14:creationId xmlns:p14="http://schemas.microsoft.com/office/powerpoint/2010/main" val="772445883"/>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28575" y="-10886"/>
            <a:ext cx="9172575" cy="6868886"/>
          </a:xfrm>
          <a:prstGeom prst="rect">
            <a:avLst/>
          </a:prstGeom>
          <a:noFill/>
          <a:ln w="9525">
            <a:noFill/>
            <a:miter lim="800000"/>
            <a:headEnd/>
            <a:tailEnd/>
          </a:ln>
        </p:spPr>
      </p:pic>
      <p:sp>
        <p:nvSpPr>
          <p:cNvPr id="3" name="Content Placeholder 2"/>
          <p:cNvSpPr>
            <a:spLocks noGrp="1"/>
          </p:cNvSpPr>
          <p:nvPr>
            <p:ph idx="1"/>
          </p:nvPr>
        </p:nvSpPr>
        <p:spPr>
          <a:xfrm>
            <a:off x="381000" y="914400"/>
            <a:ext cx="8229600" cy="4525963"/>
          </a:xfrm>
        </p:spPr>
        <p:txBody>
          <a:bodyPr/>
          <a:lstStyle/>
          <a:p>
            <a:pPr marL="0" indent="0">
              <a:buNone/>
            </a:pPr>
            <a:r>
              <a:rPr lang="en-US" dirty="0" smtClean="0"/>
              <a:t>Different </a:t>
            </a:r>
            <a:r>
              <a:rPr lang="en-US" dirty="0"/>
              <a:t>from other </a:t>
            </a:r>
            <a:r>
              <a:rPr lang="en-US" dirty="0">
                <a:hlinkClick r:id="rId3"/>
              </a:rPr>
              <a:t>literary work</a:t>
            </a:r>
            <a:r>
              <a:rPr lang="en-US" dirty="0"/>
              <a:t>, Poetry has a number of </a:t>
            </a:r>
            <a:r>
              <a:rPr lang="en-US" dirty="0" err="1" smtClean="0"/>
              <a:t>instrinsic</a:t>
            </a:r>
            <a:r>
              <a:rPr lang="en-US" dirty="0" smtClean="0"/>
              <a:t> </a:t>
            </a:r>
            <a:r>
              <a:rPr lang="en-US" dirty="0" smtClean="0"/>
              <a:t>elements:</a:t>
            </a:r>
            <a:endParaRPr lang="en-US" dirty="0"/>
          </a:p>
          <a:p>
            <a:pPr lvl="2"/>
            <a:r>
              <a:rPr lang="en-US" sz="3200" i="1" dirty="0">
                <a:solidFill>
                  <a:srgbClr val="FF0000"/>
                </a:solidFill>
                <a:effectLst>
                  <a:outerShdw blurRad="38100" dist="38100" dir="2700000" algn="tl">
                    <a:srgbClr val="000000">
                      <a:alpha val="43137"/>
                    </a:srgbClr>
                  </a:outerShdw>
                </a:effectLst>
              </a:rPr>
              <a:t>Theme </a:t>
            </a:r>
            <a:endParaRPr lang="en-US" sz="3200" i="1" dirty="0" smtClean="0">
              <a:solidFill>
                <a:srgbClr val="FF0000"/>
              </a:solidFill>
              <a:effectLst>
                <a:outerShdw blurRad="38100" dist="38100" dir="2700000" algn="tl">
                  <a:srgbClr val="000000">
                    <a:alpha val="43137"/>
                  </a:srgbClr>
                </a:outerShdw>
              </a:effectLst>
            </a:endParaRPr>
          </a:p>
          <a:p>
            <a:pPr lvl="2"/>
            <a:r>
              <a:rPr lang="en-US" sz="3200" i="1" dirty="0" smtClean="0">
                <a:effectLst>
                  <a:outerShdw blurRad="38100" dist="38100" dir="2700000" algn="tl">
                    <a:srgbClr val="000000">
                      <a:alpha val="43137"/>
                    </a:srgbClr>
                  </a:outerShdw>
                </a:effectLst>
              </a:rPr>
              <a:t>Figurative</a:t>
            </a:r>
            <a:endParaRPr lang="en-US" sz="3200" i="1" dirty="0">
              <a:effectLst>
                <a:outerShdw blurRad="38100" dist="38100" dir="2700000" algn="tl">
                  <a:srgbClr val="000000">
                    <a:alpha val="43137"/>
                  </a:srgbClr>
                </a:outerShdw>
              </a:effectLst>
            </a:endParaRPr>
          </a:p>
          <a:p>
            <a:pPr lvl="2"/>
            <a:r>
              <a:rPr lang="en-US" sz="3200" i="1" dirty="0">
                <a:effectLst>
                  <a:outerShdw blurRad="38100" dist="38100" dir="2700000" algn="tl">
                    <a:srgbClr val="000000">
                      <a:alpha val="43137"/>
                    </a:srgbClr>
                  </a:outerShdw>
                </a:effectLst>
              </a:rPr>
              <a:t>Imagery </a:t>
            </a:r>
          </a:p>
          <a:p>
            <a:pPr lvl="2"/>
            <a:r>
              <a:rPr lang="en-US" sz="3200" i="1" dirty="0">
                <a:effectLst>
                  <a:outerShdw blurRad="38100" dist="38100" dir="2700000" algn="tl">
                    <a:srgbClr val="000000">
                      <a:alpha val="43137"/>
                    </a:srgbClr>
                  </a:outerShdw>
                </a:effectLst>
              </a:rPr>
              <a:t>Rhyme </a:t>
            </a:r>
            <a:endParaRPr lang="en-US" sz="3200" i="1" dirty="0" smtClean="0">
              <a:effectLst>
                <a:outerShdw blurRad="38100" dist="38100" dir="2700000" algn="tl">
                  <a:srgbClr val="000000">
                    <a:alpha val="43137"/>
                  </a:srgbClr>
                </a:outerShdw>
              </a:effectLst>
            </a:endParaRPr>
          </a:p>
          <a:p>
            <a:pPr lvl="2"/>
            <a:r>
              <a:rPr lang="en-US" sz="3200" i="1" dirty="0" smtClean="0">
                <a:effectLst>
                  <a:outerShdw blurRad="38100" dist="38100" dir="2700000" algn="tl">
                    <a:srgbClr val="000000">
                      <a:alpha val="43137"/>
                    </a:srgbClr>
                  </a:outerShdw>
                </a:effectLst>
              </a:rPr>
              <a:t>Rhythm </a:t>
            </a:r>
          </a:p>
          <a:p>
            <a:pPr lvl="2"/>
            <a:r>
              <a:rPr lang="en-US" sz="3200" i="1" dirty="0" smtClean="0">
                <a:effectLst>
                  <a:outerShdw blurRad="38100" dist="38100" dir="2700000" algn="tl">
                    <a:srgbClr val="000000">
                      <a:alpha val="43137"/>
                    </a:srgbClr>
                  </a:outerShdw>
                </a:effectLst>
              </a:rPr>
              <a:t>Metter</a:t>
            </a:r>
            <a:endParaRPr lang="en-US" sz="3200" i="1" dirty="0">
              <a:effectLst>
                <a:outerShdw blurRad="38100" dist="38100" dir="2700000" algn="tl">
                  <a:srgbClr val="000000">
                    <a:alpha val="43137"/>
                  </a:srgbClr>
                </a:outerShdw>
              </a:effectLst>
            </a:endParaRPr>
          </a:p>
          <a:p>
            <a:pPr lvl="2"/>
            <a:r>
              <a:rPr lang="en-US" sz="3200" i="1" dirty="0" smtClean="0">
                <a:solidFill>
                  <a:srgbClr val="FF0000"/>
                </a:solidFill>
                <a:effectLst>
                  <a:outerShdw blurRad="38100" dist="38100" dir="2700000" algn="tl">
                    <a:srgbClr val="000000">
                      <a:alpha val="43137"/>
                    </a:srgbClr>
                  </a:outerShdw>
                </a:effectLst>
              </a:rPr>
              <a:t>Message</a:t>
            </a:r>
            <a:r>
              <a:rPr lang="en-US" dirty="0"/>
              <a:t/>
            </a:r>
            <a:br>
              <a:rPr lang="en-US" dirty="0"/>
            </a:br>
            <a:endParaRPr lang="en-US" dirty="0"/>
          </a:p>
        </p:txBody>
      </p:sp>
    </p:spTree>
    <p:extLst>
      <p:ext uri="{BB962C8B-B14F-4D97-AF65-F5344CB8AC3E}">
        <p14:creationId xmlns:p14="http://schemas.microsoft.com/office/powerpoint/2010/main" val="1848797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2" name="Content Placeholder 5"/>
          <p:cNvSpPr>
            <a:spLocks noGrp="1"/>
          </p:cNvSpPr>
          <p:nvPr>
            <p:ph idx="1"/>
          </p:nvPr>
        </p:nvSpPr>
        <p:spPr>
          <a:xfrm>
            <a:off x="471487" y="990600"/>
            <a:ext cx="8229600" cy="4648201"/>
          </a:xfrm>
        </p:spPr>
        <p:txBody>
          <a:bodyPr/>
          <a:lstStyle/>
          <a:p>
            <a:pPr marL="0" indent="0">
              <a:buNone/>
            </a:pPr>
            <a:r>
              <a:rPr lang="en-US" sz="2800" b="1" dirty="0" smtClean="0"/>
              <a:t>Based </a:t>
            </a:r>
            <a:r>
              <a:rPr lang="en-US" sz="2800" b="1" dirty="0"/>
              <a:t>on the structure, there are two types of </a:t>
            </a:r>
            <a:r>
              <a:rPr lang="en-US" sz="2800" b="1" dirty="0" smtClean="0"/>
              <a:t>elements </a:t>
            </a:r>
            <a:r>
              <a:rPr lang="en-US" sz="2800" b="1" dirty="0"/>
              <a:t>in Literature:</a:t>
            </a:r>
          </a:p>
          <a:p>
            <a:pPr marL="0" indent="0">
              <a:buNone/>
            </a:pPr>
            <a:endParaRPr lang="en-US" sz="2800" b="1" dirty="0"/>
          </a:p>
          <a:p>
            <a:r>
              <a:rPr lang="en-US" sz="2800" b="1" i="1" dirty="0">
                <a:solidFill>
                  <a:srgbClr val="FF0000"/>
                </a:solidFill>
              </a:rPr>
              <a:t>Intrinsic </a:t>
            </a:r>
            <a:r>
              <a:rPr lang="en-US" sz="2800" b="1" i="1" dirty="0" smtClean="0">
                <a:solidFill>
                  <a:srgbClr val="FF0000"/>
                </a:solidFill>
              </a:rPr>
              <a:t>Elements </a:t>
            </a:r>
            <a:r>
              <a:rPr lang="en-US" sz="2800" b="1" dirty="0" smtClean="0"/>
              <a:t>(the </a:t>
            </a:r>
            <a:r>
              <a:rPr lang="en-US" sz="2800" b="1" dirty="0"/>
              <a:t>literary elements which can be found inside the </a:t>
            </a:r>
            <a:r>
              <a:rPr lang="en-US" sz="2800" b="1" dirty="0" smtClean="0"/>
              <a:t>literary </a:t>
            </a:r>
            <a:r>
              <a:rPr lang="en-US" sz="2800" b="1" dirty="0"/>
              <a:t>works)</a:t>
            </a:r>
          </a:p>
          <a:p>
            <a:pPr marL="0" indent="0">
              <a:buNone/>
            </a:pPr>
            <a:endParaRPr lang="en-US" sz="2800" b="1" dirty="0"/>
          </a:p>
          <a:p>
            <a:r>
              <a:rPr lang="en-US" sz="2800" b="1" i="1" dirty="0">
                <a:solidFill>
                  <a:srgbClr val="FF0000"/>
                </a:solidFill>
              </a:rPr>
              <a:t>Extrinsic </a:t>
            </a:r>
            <a:r>
              <a:rPr lang="en-US" sz="2800" b="1" i="1" dirty="0" smtClean="0">
                <a:solidFill>
                  <a:srgbClr val="FF0000"/>
                </a:solidFill>
              </a:rPr>
              <a:t>Elements </a:t>
            </a:r>
            <a:r>
              <a:rPr lang="en-US" sz="2800" b="1" dirty="0" smtClean="0"/>
              <a:t>(the </a:t>
            </a:r>
            <a:r>
              <a:rPr lang="en-US" sz="2800" b="1" dirty="0"/>
              <a:t>literary elements which can be found outside the </a:t>
            </a:r>
            <a:r>
              <a:rPr lang="en-US" sz="2800" b="1" dirty="0" smtClean="0"/>
              <a:t>literary </a:t>
            </a:r>
            <a:r>
              <a:rPr lang="en-US" sz="2800" b="1" dirty="0"/>
              <a:t>works but it is indirectly influence the structure </a:t>
            </a:r>
            <a:r>
              <a:rPr lang="en-US" sz="2800" b="1" dirty="0" smtClean="0"/>
              <a:t>of </a:t>
            </a:r>
            <a:r>
              <a:rPr lang="en-US" sz="2800" b="1" dirty="0"/>
              <a:t>the </a:t>
            </a:r>
            <a:r>
              <a:rPr lang="en-US" sz="2800" b="1" dirty="0" smtClean="0"/>
              <a:t>literary works </a:t>
            </a:r>
            <a:r>
              <a:rPr lang="en-US" sz="2800" b="1" dirty="0"/>
              <a:t>)</a:t>
            </a:r>
          </a:p>
          <a:p>
            <a:pPr marL="0" indent="0">
              <a:buNone/>
            </a:pPr>
            <a:r>
              <a:rPr lang="en-US" sz="2800" dirty="0"/>
              <a:t/>
            </a:r>
            <a:br>
              <a:rPr lang="en-US" sz="2800" dirty="0"/>
            </a:br>
            <a:endParaRPr lang="id-ID" sz="2800" dirty="0" smtClean="0">
              <a:latin typeface="Arial" pitchFamily="34" charset="0"/>
              <a:cs typeface="Arial" pitchFamily="34" charset="0"/>
            </a:endParaRPr>
          </a:p>
        </p:txBody>
      </p:sp>
    </p:spTree>
    <p:extLst>
      <p:ext uri="{BB962C8B-B14F-4D97-AF65-F5344CB8AC3E}">
        <p14:creationId xmlns:p14="http://schemas.microsoft.com/office/powerpoint/2010/main" val="311704916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28575" y="-10886"/>
            <a:ext cx="9172575" cy="6868886"/>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b="1" dirty="0" smtClean="0">
                <a:effectLst>
                  <a:outerShdw blurRad="38100" dist="38100" dir="2700000" algn="tl">
                    <a:srgbClr val="000000">
                      <a:alpha val="43137"/>
                    </a:srgbClr>
                  </a:outerShdw>
                </a:effectLst>
                <a:latin typeface="Arial" charset="0"/>
                <a:cs typeface="Arial" charset="0"/>
              </a:rPr>
              <a:t>INTRINSIC ELEMENTS</a:t>
            </a:r>
          </a:p>
        </p:txBody>
      </p:sp>
      <p:sp>
        <p:nvSpPr>
          <p:cNvPr id="4" name="TextBox 3"/>
          <p:cNvSpPr txBox="1"/>
          <p:nvPr/>
        </p:nvSpPr>
        <p:spPr>
          <a:xfrm>
            <a:off x="794657" y="1948152"/>
            <a:ext cx="7620000" cy="3785652"/>
          </a:xfrm>
          <a:prstGeom prst="rect">
            <a:avLst/>
          </a:prstGeom>
          <a:noFill/>
        </p:spPr>
        <p:txBody>
          <a:bodyPr wrap="square" rtlCol="0">
            <a:spAutoFit/>
          </a:bodyPr>
          <a:lstStyle/>
          <a:p>
            <a:pPr marL="342900" indent="-342900">
              <a:buAutoNum type="arabicPeriod"/>
            </a:pPr>
            <a:r>
              <a:rPr lang="en-US" sz="4000" dirty="0" smtClean="0">
                <a:effectLst>
                  <a:outerShdw blurRad="38100" dist="38100" dir="2700000" algn="tl">
                    <a:srgbClr val="000000">
                      <a:alpha val="43137"/>
                    </a:srgbClr>
                  </a:outerShdw>
                </a:effectLst>
              </a:rPr>
              <a:t>CHARACTER</a:t>
            </a:r>
          </a:p>
          <a:p>
            <a:pPr marL="342900" indent="-342900">
              <a:buAutoNum type="arabicPeriod"/>
            </a:pPr>
            <a:r>
              <a:rPr lang="en-US" sz="4000" dirty="0" smtClean="0">
                <a:effectLst>
                  <a:outerShdw blurRad="38100" dist="38100" dir="2700000" algn="tl">
                    <a:srgbClr val="000000">
                      <a:alpha val="43137"/>
                    </a:srgbClr>
                  </a:outerShdw>
                </a:effectLst>
              </a:rPr>
              <a:t>THEME</a:t>
            </a:r>
          </a:p>
          <a:p>
            <a:pPr marL="342900" indent="-342900">
              <a:buAutoNum type="arabicPeriod"/>
            </a:pPr>
            <a:r>
              <a:rPr lang="en-US" sz="4000" dirty="0" smtClean="0">
                <a:effectLst>
                  <a:outerShdw blurRad="38100" dist="38100" dir="2700000" algn="tl">
                    <a:srgbClr val="000000">
                      <a:alpha val="43137"/>
                    </a:srgbClr>
                  </a:outerShdw>
                </a:effectLst>
              </a:rPr>
              <a:t>PLOT</a:t>
            </a:r>
          </a:p>
          <a:p>
            <a:pPr marL="342900" indent="-342900">
              <a:buAutoNum type="arabicPeriod"/>
            </a:pPr>
            <a:r>
              <a:rPr lang="en-US" sz="4000" dirty="0" smtClean="0">
                <a:effectLst>
                  <a:outerShdw blurRad="38100" dist="38100" dir="2700000" algn="tl">
                    <a:srgbClr val="000000">
                      <a:alpha val="43137"/>
                    </a:srgbClr>
                  </a:outerShdw>
                </a:effectLst>
              </a:rPr>
              <a:t>STORY BACKGROUND</a:t>
            </a:r>
          </a:p>
          <a:p>
            <a:pPr marL="342900" indent="-342900">
              <a:buAutoNum type="arabicPeriod"/>
            </a:pPr>
            <a:r>
              <a:rPr lang="en-US" sz="4000" dirty="0" smtClean="0">
                <a:effectLst>
                  <a:outerShdw blurRad="38100" dist="38100" dir="2700000" algn="tl">
                    <a:srgbClr val="000000">
                      <a:alpha val="43137"/>
                    </a:srgbClr>
                  </a:outerShdw>
                </a:effectLst>
              </a:rPr>
              <a:t>MANDATE OF THE STORY</a:t>
            </a:r>
          </a:p>
          <a:p>
            <a:pPr marL="342900" indent="-342900">
              <a:buAutoNum type="arabicPeriod"/>
            </a:pPr>
            <a:r>
              <a:rPr lang="en-US" sz="4000" dirty="0" smtClean="0">
                <a:effectLst>
                  <a:outerShdw blurRad="38100" dist="38100" dir="2700000" algn="tl">
                    <a:srgbClr val="000000">
                      <a:alpha val="43137"/>
                    </a:srgbClr>
                  </a:outerShdw>
                </a:effectLst>
              </a:rPr>
              <a:t>AUTHOR’S PERSPECTIVE</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28575" y="0"/>
            <a:ext cx="9172575" cy="6858000"/>
          </a:xfrm>
          <a:prstGeom prst="rect">
            <a:avLst/>
          </a:prstGeom>
          <a:noFill/>
          <a:ln w="9525">
            <a:noFill/>
            <a:miter lim="800000"/>
            <a:headEnd/>
            <a:tailEnd/>
          </a:ln>
        </p:spPr>
      </p:pic>
      <p:sp>
        <p:nvSpPr>
          <p:cNvPr id="2" name="Content Placeholder 1"/>
          <p:cNvSpPr>
            <a:spLocks noGrp="1"/>
          </p:cNvSpPr>
          <p:nvPr>
            <p:ph idx="1"/>
          </p:nvPr>
        </p:nvSpPr>
        <p:spPr>
          <a:xfrm>
            <a:off x="457200" y="838201"/>
            <a:ext cx="8229600" cy="609599"/>
          </a:xfrm>
        </p:spPr>
        <p:txBody>
          <a:bodyPr/>
          <a:lstStyle/>
          <a:p>
            <a:pPr marL="0" indent="0" algn="ctr">
              <a:buNone/>
            </a:pPr>
            <a:r>
              <a:rPr lang="en-US" sz="4400" b="1" dirty="0" smtClean="0">
                <a:effectLst>
                  <a:outerShdw blurRad="38100" dist="38100" dir="2700000" algn="tl">
                    <a:srgbClr val="000000">
                      <a:alpha val="43137"/>
                    </a:srgbClr>
                  </a:outerShdw>
                </a:effectLst>
                <a:latin typeface="Arial" pitchFamily="34" charset="0"/>
                <a:cs typeface="Arial" pitchFamily="34" charset="0"/>
              </a:rPr>
              <a:t>CHARACTER</a:t>
            </a:r>
            <a:endParaRPr lang="en-US" sz="44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Rectangle 4"/>
          <p:cNvSpPr/>
          <p:nvPr/>
        </p:nvSpPr>
        <p:spPr>
          <a:xfrm>
            <a:off x="838200" y="1859340"/>
            <a:ext cx="7772400" cy="4154984"/>
          </a:xfrm>
          <a:prstGeom prst="rect">
            <a:avLst/>
          </a:prstGeom>
        </p:spPr>
        <p:txBody>
          <a:bodyPr wrap="square">
            <a:spAutoFit/>
          </a:bodyPr>
          <a:lstStyle/>
          <a:p>
            <a:pPr marL="285750" indent="-285750">
              <a:buFont typeface="Arial" pitchFamily="34" charset="0"/>
              <a:buChar char="•"/>
            </a:pPr>
            <a:r>
              <a:rPr lang="en-US" sz="2400" dirty="0"/>
              <a:t>Character plays a pivotal role in a drama, novel, short story and all kinds of narratives. </a:t>
            </a:r>
            <a:endParaRPr lang="en-US" sz="2400" dirty="0" smtClean="0"/>
          </a:p>
          <a:p>
            <a:endParaRPr lang="en-US" sz="2400" dirty="0" smtClean="0"/>
          </a:p>
          <a:p>
            <a:pPr marL="285750" indent="-285750">
              <a:buFont typeface="Arial" pitchFamily="34" charset="0"/>
              <a:buChar char="•"/>
            </a:pPr>
            <a:r>
              <a:rPr lang="en-US" sz="2400" dirty="0" smtClean="0"/>
              <a:t>Character reflects </a:t>
            </a:r>
            <a:r>
              <a:rPr lang="en-US" sz="2400" dirty="0"/>
              <a:t>the personality of the protagonist and other related characters</a:t>
            </a:r>
            <a:r>
              <a:rPr lang="en-US" sz="2400" dirty="0" smtClean="0"/>
              <a:t>.</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The </a:t>
            </a:r>
            <a:r>
              <a:rPr lang="en-US" sz="2400" dirty="0"/>
              <a:t>method of conveying information about characters in art is called characterization. </a:t>
            </a:r>
            <a:r>
              <a:rPr lang="en-US" sz="2400" dirty="0" smtClean="0"/>
              <a:t>Characters </a:t>
            </a:r>
            <a:r>
              <a:rPr lang="en-US" sz="2400" dirty="0"/>
              <a:t>can be fictional or based on real, historical entities. It can be human, supernatural, mythical, divine, animal or personifications of an abstraction. </a:t>
            </a:r>
          </a:p>
        </p:txBody>
      </p:sp>
    </p:spTree>
    <p:extLst>
      <p:ext uri="{BB962C8B-B14F-4D97-AF65-F5344CB8AC3E}">
        <p14:creationId xmlns:p14="http://schemas.microsoft.com/office/powerpoint/2010/main" val="140401867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28575" y="0"/>
            <a:ext cx="9172575" cy="6858000"/>
          </a:xfrm>
          <a:prstGeom prst="rect">
            <a:avLst/>
          </a:prstGeom>
          <a:noFill/>
          <a:ln w="9525">
            <a:noFill/>
            <a:miter lim="800000"/>
            <a:headEnd/>
            <a:tailEnd/>
          </a:ln>
        </p:spPr>
      </p:pic>
      <p:sp>
        <p:nvSpPr>
          <p:cNvPr id="9219" name="Title 5"/>
          <p:cNvSpPr>
            <a:spLocks noGrp="1"/>
          </p:cNvSpPr>
          <p:nvPr>
            <p:ph type="title"/>
          </p:nvPr>
        </p:nvSpPr>
        <p:spPr>
          <a:xfrm>
            <a:off x="609600" y="838200"/>
            <a:ext cx="8229600" cy="914400"/>
          </a:xfrm>
        </p:spPr>
        <p:txBody>
          <a:bodyPr/>
          <a:lstStyle/>
          <a:p>
            <a:pPr>
              <a:spcBef>
                <a:spcPct val="50000"/>
              </a:spcBef>
            </a:pPr>
            <a:r>
              <a:rPr lang="en-US" b="1" dirty="0" smtClean="0">
                <a:effectLst>
                  <a:outerShdw blurRad="38100" dist="38100" dir="2700000" algn="tl">
                    <a:srgbClr val="000000">
                      <a:alpha val="43137"/>
                    </a:srgbClr>
                  </a:outerShdw>
                </a:effectLst>
                <a:latin typeface="Arial" charset="0"/>
                <a:cs typeface="Arial" charset="0"/>
              </a:rPr>
              <a:t>THEME</a:t>
            </a:r>
          </a:p>
        </p:txBody>
      </p:sp>
      <p:sp>
        <p:nvSpPr>
          <p:cNvPr id="2" name="Rectangle 1"/>
          <p:cNvSpPr/>
          <p:nvPr/>
        </p:nvSpPr>
        <p:spPr>
          <a:xfrm>
            <a:off x="990600" y="2286000"/>
            <a:ext cx="7543800" cy="1323439"/>
          </a:xfrm>
          <a:prstGeom prst="rect">
            <a:avLst/>
          </a:prstGeom>
        </p:spPr>
        <p:txBody>
          <a:bodyPr wrap="square">
            <a:spAutoFit/>
          </a:bodyPr>
          <a:lstStyle/>
          <a:p>
            <a:r>
              <a:rPr lang="en-US" sz="4000" dirty="0"/>
              <a:t>Theme of the </a:t>
            </a:r>
            <a:r>
              <a:rPr lang="en-US" sz="4000" dirty="0" smtClean="0"/>
              <a:t>poetry </a:t>
            </a:r>
            <a:r>
              <a:rPr lang="en-US" sz="4000" dirty="0"/>
              <a:t>is what was said in the </a:t>
            </a:r>
            <a:r>
              <a:rPr lang="en-US" sz="4000" dirty="0" smtClean="0"/>
              <a:t>poetry. </a:t>
            </a:r>
            <a:endParaRPr lang="en-US" sz="4000" dirty="0"/>
          </a:p>
        </p:txBody>
      </p:sp>
    </p:spTree>
    <p:extLst>
      <p:ext uri="{BB962C8B-B14F-4D97-AF65-F5344CB8AC3E}">
        <p14:creationId xmlns:p14="http://schemas.microsoft.com/office/powerpoint/2010/main" val="328092480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3042</TotalTime>
  <Words>484</Words>
  <Application>Microsoft Office PowerPoint</Application>
  <PresentationFormat>On-screen Show (4:3)</PresentationFormat>
  <Paragraphs>84</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LEARNING OUTCOME</vt:lpstr>
      <vt:lpstr>ELEMENTS OF LITERARY</vt:lpstr>
      <vt:lpstr>PowerPoint Presentation</vt:lpstr>
      <vt:lpstr>PowerPoint Presentation</vt:lpstr>
      <vt:lpstr>INTRINSIC ELEMENTS</vt:lpstr>
      <vt:lpstr>PowerPoint Presentation</vt:lpstr>
      <vt:lpstr>THEME</vt:lpstr>
      <vt:lpstr>PLOT</vt:lpstr>
      <vt:lpstr>PowerPoint Presentation</vt:lpstr>
      <vt:lpstr> MANDATE OF THE STORY </vt:lpstr>
      <vt:lpstr>AUTHOR’S PERSPECTIVE</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321</cp:revision>
  <dcterms:created xsi:type="dcterms:W3CDTF">2010-08-24T06:47:44Z</dcterms:created>
  <dcterms:modified xsi:type="dcterms:W3CDTF">2019-03-15T00:22:13Z</dcterms:modified>
</cp:coreProperties>
</file>