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6" r:id="rId2"/>
    <p:sldId id="257" r:id="rId3"/>
    <p:sldId id="384" r:id="rId4"/>
    <p:sldId id="391" r:id="rId5"/>
    <p:sldId id="395" r:id="rId6"/>
    <p:sldId id="396" r:id="rId7"/>
    <p:sldId id="367" r:id="rId8"/>
    <p:sldId id="388" r:id="rId9"/>
    <p:sldId id="370" r:id="rId10"/>
    <p:sldId id="392" r:id="rId11"/>
    <p:sldId id="393" r:id="rId12"/>
    <p:sldId id="394" r:id="rId13"/>
    <p:sldId id="38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18/03/2019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1479622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8058AF-B767-4EAA-A63B-C79171D26B66}"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7</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8</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E954269-451C-4D69-B509-700AA831B682}" type="slidenum">
              <a:rPr lang="id-ID" smtClean="0"/>
              <a:pPr>
                <a:defRPr/>
              </a:pPr>
              <a:t>9</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3/18/2019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3/18/2019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3/18/2019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3/18/2019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3/18/2019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3/18/2019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3/18/2019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3/18/2019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3/18/2019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3/18/2019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3/18/2019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3/18/2019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0"/>
            <a:ext cx="9144000" cy="7145338"/>
          </a:xfrm>
          <a:prstGeom prst="rect">
            <a:avLst/>
          </a:prstGeom>
          <a:noFill/>
          <a:ln w="9525">
            <a:noFill/>
            <a:miter lim="800000"/>
            <a:headEnd/>
            <a:tailEnd/>
          </a:ln>
        </p:spPr>
      </p:pic>
      <p:sp>
        <p:nvSpPr>
          <p:cNvPr id="2051" name="TextBox 1"/>
          <p:cNvSpPr txBox="1">
            <a:spLocks noChangeArrowheads="1"/>
          </p:cNvSpPr>
          <p:nvPr/>
        </p:nvSpPr>
        <p:spPr bwMode="auto">
          <a:xfrm>
            <a:off x="2819400" y="3725863"/>
            <a:ext cx="6324600" cy="1200329"/>
          </a:xfrm>
          <a:prstGeom prst="rect">
            <a:avLst/>
          </a:prstGeom>
          <a:noFill/>
          <a:ln w="9525">
            <a:noFill/>
            <a:miter lim="800000"/>
            <a:headEnd/>
            <a:tailEnd/>
          </a:ln>
        </p:spPr>
        <p:txBody>
          <a:bodyPr wrap="square">
            <a:spAutoFit/>
          </a:bodyPr>
          <a:lstStyle/>
          <a:p>
            <a:pPr algn="ctr"/>
            <a:r>
              <a:rPr lang="en-US" b="1" dirty="0" smtClean="0">
                <a:solidFill>
                  <a:schemeClr val="bg1"/>
                </a:solidFill>
              </a:rPr>
              <a:t>POETIC STUDY</a:t>
            </a:r>
            <a:endParaRPr lang="en-US" b="1" dirty="0">
              <a:solidFill>
                <a:schemeClr val="bg1"/>
              </a:solidFill>
            </a:endParaRPr>
          </a:p>
          <a:p>
            <a:pPr algn="ctr"/>
            <a:r>
              <a:rPr lang="en-US" b="1" dirty="0">
                <a:solidFill>
                  <a:schemeClr val="bg1"/>
                </a:solidFill>
              </a:rPr>
              <a:t>SESSION 3</a:t>
            </a:r>
          </a:p>
          <a:p>
            <a:pPr algn="ctr"/>
            <a:r>
              <a:rPr lang="en-US" b="1" dirty="0" smtClean="0">
                <a:solidFill>
                  <a:schemeClr val="bg1"/>
                </a:solidFill>
              </a:rPr>
              <a:t>ROSALINA NUGRAHENI WULAN PURNAMI., </a:t>
            </a:r>
            <a:r>
              <a:rPr lang="en-US" b="1" dirty="0" err="1" smtClean="0">
                <a:solidFill>
                  <a:schemeClr val="bg1"/>
                </a:solidFill>
              </a:rPr>
              <a:t>M.Pd</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4082" y="0"/>
            <a:ext cx="9172575" cy="6858000"/>
          </a:xfrm>
          <a:prstGeom prst="rect">
            <a:avLst/>
          </a:prstGeom>
          <a:noFill/>
          <a:ln w="9525">
            <a:noFill/>
            <a:miter lim="800000"/>
            <a:headEnd/>
            <a:tailEnd/>
          </a:ln>
        </p:spPr>
      </p:pic>
      <p:sp>
        <p:nvSpPr>
          <p:cNvPr id="3" name="Content Placeholder 2"/>
          <p:cNvSpPr>
            <a:spLocks noGrp="1"/>
          </p:cNvSpPr>
          <p:nvPr>
            <p:ph idx="1"/>
          </p:nvPr>
        </p:nvSpPr>
        <p:spPr>
          <a:xfrm>
            <a:off x="457200" y="685800"/>
            <a:ext cx="8305800" cy="5486400"/>
          </a:xfrm>
        </p:spPr>
        <p:txBody>
          <a:bodyPr/>
          <a:lstStyle/>
          <a:p>
            <a:pPr marL="0" indent="0">
              <a:buNone/>
            </a:pPr>
            <a:r>
              <a:rPr lang="en-US" b="1" cap="all" dirty="0"/>
              <a:t>SHALL I COMPARE THEE TO A SUMMER’S DAY?</a:t>
            </a:r>
          </a:p>
          <a:p>
            <a:pPr marL="0" indent="0">
              <a:buNone/>
            </a:pPr>
            <a:r>
              <a:rPr lang="en-US" sz="2000" i="1" dirty="0" smtClean="0"/>
              <a:t>William </a:t>
            </a:r>
            <a:r>
              <a:rPr lang="en-US" sz="2000" i="1" dirty="0"/>
              <a:t>Shakespeare</a:t>
            </a:r>
            <a:endParaRPr lang="en-US" sz="2000" dirty="0"/>
          </a:p>
          <a:p>
            <a:pPr marL="0" indent="0">
              <a:buNone/>
            </a:pPr>
            <a:endParaRPr lang="en-US" sz="1200" dirty="0"/>
          </a:p>
        </p:txBody>
      </p:sp>
      <p:sp>
        <p:nvSpPr>
          <p:cNvPr id="5" name="Rectangle 4"/>
          <p:cNvSpPr/>
          <p:nvPr/>
        </p:nvSpPr>
        <p:spPr>
          <a:xfrm>
            <a:off x="2209800" y="1752600"/>
            <a:ext cx="4572000" cy="4524315"/>
          </a:xfrm>
          <a:prstGeom prst="rect">
            <a:avLst/>
          </a:prstGeom>
        </p:spPr>
        <p:txBody>
          <a:bodyPr>
            <a:spAutoFit/>
          </a:bodyPr>
          <a:lstStyle/>
          <a:p>
            <a:r>
              <a:rPr lang="en-US" sz="1600" i="1" dirty="0"/>
              <a:t>Shall I compare thee to a summer’s day?</a:t>
            </a:r>
            <a:endParaRPr lang="en-US" sz="1600" dirty="0"/>
          </a:p>
          <a:p>
            <a:r>
              <a:rPr lang="en-US" sz="1600" i="1" dirty="0"/>
              <a:t>Thou art more lovely and more temperate:</a:t>
            </a:r>
            <a:endParaRPr lang="en-US" sz="1600" dirty="0"/>
          </a:p>
          <a:p>
            <a:r>
              <a:rPr lang="en-US" sz="1600" i="1" dirty="0"/>
              <a:t>Rough winds do shake the darling buds of May,</a:t>
            </a:r>
            <a:endParaRPr lang="en-US" sz="1600" dirty="0"/>
          </a:p>
          <a:p>
            <a:r>
              <a:rPr lang="en-US" sz="1600" i="1" dirty="0"/>
              <a:t>And summer’s lease hath all too short a date;</a:t>
            </a:r>
            <a:endParaRPr lang="en-US" sz="1600" dirty="0"/>
          </a:p>
          <a:p>
            <a:r>
              <a:rPr lang="en-US" sz="1600" dirty="0"/>
              <a:t> </a:t>
            </a:r>
          </a:p>
          <a:p>
            <a:r>
              <a:rPr lang="en-US" sz="1600" i="1" dirty="0"/>
              <a:t>Sometime too hot the eye of heaven shines,</a:t>
            </a:r>
            <a:endParaRPr lang="en-US" sz="1600" dirty="0"/>
          </a:p>
          <a:p>
            <a:r>
              <a:rPr lang="en-US" sz="1600" i="1" dirty="0"/>
              <a:t>And often is his gold complexion </a:t>
            </a:r>
            <a:r>
              <a:rPr lang="en-US" sz="1600" i="1" dirty="0" err="1"/>
              <a:t>dimm’d</a:t>
            </a:r>
            <a:r>
              <a:rPr lang="en-US" sz="1600" i="1" dirty="0"/>
              <a:t>;</a:t>
            </a:r>
            <a:endParaRPr lang="en-US" sz="1600" dirty="0"/>
          </a:p>
          <a:p>
            <a:r>
              <a:rPr lang="en-US" sz="1600" i="1" dirty="0"/>
              <a:t>And every fair from fair sometime declines,</a:t>
            </a:r>
            <a:endParaRPr lang="en-US" sz="1600" dirty="0"/>
          </a:p>
          <a:p>
            <a:r>
              <a:rPr lang="en-US" sz="1600" i="1" dirty="0"/>
              <a:t>By chance or nature’s changing course </a:t>
            </a:r>
            <a:r>
              <a:rPr lang="en-US" sz="1600" i="1" dirty="0" err="1"/>
              <a:t>untrimm’d</a:t>
            </a:r>
            <a:r>
              <a:rPr lang="en-US" sz="1600" i="1" dirty="0"/>
              <a:t>;</a:t>
            </a:r>
            <a:endParaRPr lang="en-US" sz="1600" dirty="0"/>
          </a:p>
          <a:p>
            <a:r>
              <a:rPr lang="en-US" sz="1600" dirty="0"/>
              <a:t> </a:t>
            </a:r>
          </a:p>
          <a:p>
            <a:r>
              <a:rPr lang="en-US" sz="1600" i="1" dirty="0"/>
              <a:t>But thy eternal summer shall not fade,</a:t>
            </a:r>
            <a:endParaRPr lang="en-US" sz="1600" dirty="0"/>
          </a:p>
          <a:p>
            <a:r>
              <a:rPr lang="en-US" sz="1600" i="1" dirty="0"/>
              <a:t>Nor lose possession of that fair thou </a:t>
            </a:r>
            <a:r>
              <a:rPr lang="en-US" sz="1600" i="1" dirty="0" err="1"/>
              <a:t>ow’st</a:t>
            </a:r>
            <a:r>
              <a:rPr lang="en-US" sz="1600" i="1" dirty="0"/>
              <a:t>;</a:t>
            </a:r>
            <a:endParaRPr lang="en-US" sz="1600" dirty="0"/>
          </a:p>
          <a:p>
            <a:r>
              <a:rPr lang="en-US" sz="1600" i="1" dirty="0"/>
              <a:t>Nor shall death brag thou </a:t>
            </a:r>
            <a:r>
              <a:rPr lang="en-US" sz="1600" i="1" dirty="0" err="1"/>
              <a:t>wander’st</a:t>
            </a:r>
            <a:r>
              <a:rPr lang="en-US" sz="1600" i="1" dirty="0"/>
              <a:t> in his shade,</a:t>
            </a:r>
            <a:endParaRPr lang="en-US" sz="1600" dirty="0"/>
          </a:p>
          <a:p>
            <a:r>
              <a:rPr lang="en-US" sz="1600" i="1" dirty="0"/>
              <a:t>When in eternal lines to time thou </a:t>
            </a:r>
            <a:r>
              <a:rPr lang="en-US" sz="1600" i="1" dirty="0" err="1"/>
              <a:t>grow’st</a:t>
            </a:r>
            <a:r>
              <a:rPr lang="en-US" sz="1600" i="1" dirty="0"/>
              <a:t>:</a:t>
            </a:r>
            <a:endParaRPr lang="en-US" sz="1600" dirty="0"/>
          </a:p>
          <a:p>
            <a:r>
              <a:rPr lang="en-US" sz="1600" i="1" dirty="0"/>
              <a:t>So long as men can breathe or eyes can see,</a:t>
            </a:r>
            <a:endParaRPr lang="en-US" sz="1600" dirty="0"/>
          </a:p>
          <a:p>
            <a:r>
              <a:rPr lang="en-US" sz="1600" i="1" dirty="0"/>
              <a:t>So long lives this, and this gives life to thee.</a:t>
            </a:r>
            <a:endParaRPr lang="en-US" sz="1600" dirty="0"/>
          </a:p>
        </p:txBody>
      </p:sp>
    </p:spTree>
    <p:extLst>
      <p:ext uri="{BB962C8B-B14F-4D97-AF65-F5344CB8AC3E}">
        <p14:creationId xmlns:p14="http://schemas.microsoft.com/office/powerpoint/2010/main" val="4052510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95300" y="731838"/>
            <a:ext cx="8229600" cy="639762"/>
          </a:xfrm>
        </p:spPr>
        <p:txBody>
          <a:bodyPr/>
          <a:lstStyle/>
          <a:p>
            <a:r>
              <a:rPr lang="en-US" sz="3600" b="1" dirty="0" smtClean="0"/>
              <a:t/>
            </a:r>
            <a:br>
              <a:rPr lang="en-US" sz="3600" b="1" dirty="0" smtClean="0"/>
            </a:br>
            <a:r>
              <a:rPr lang="en-US" sz="3600" dirty="0">
                <a:effectLst>
                  <a:outerShdw blurRad="38100" dist="38100" dir="2700000" algn="tl">
                    <a:srgbClr val="000000">
                      <a:alpha val="43137"/>
                    </a:srgbClr>
                  </a:outerShdw>
                </a:effectLst>
              </a:rPr>
              <a:t/>
            </a:r>
            <a:br>
              <a:rPr lang="en-US" sz="3600" dirty="0">
                <a:effectLst>
                  <a:outerShdw blurRad="38100" dist="38100" dir="2700000" algn="tl">
                    <a:srgbClr val="000000">
                      <a:alpha val="43137"/>
                    </a:srgbClr>
                  </a:outerShdw>
                </a:effectLst>
              </a:rPr>
            </a:br>
            <a:endParaRPr lang="en-US" sz="3600" dirty="0">
              <a:effectLst>
                <a:outerShdw blurRad="38100" dist="38100" dir="2700000" algn="tl">
                  <a:srgbClr val="000000">
                    <a:alpha val="43137"/>
                  </a:srgbClr>
                </a:outerShdw>
              </a:effectLst>
            </a:endParaRPr>
          </a:p>
        </p:txBody>
      </p:sp>
      <p:sp>
        <p:nvSpPr>
          <p:cNvPr id="3" name="Rectangle 2"/>
          <p:cNvSpPr/>
          <p:nvPr/>
        </p:nvSpPr>
        <p:spPr>
          <a:xfrm>
            <a:off x="762000" y="838200"/>
            <a:ext cx="4572000" cy="1077218"/>
          </a:xfrm>
          <a:prstGeom prst="rect">
            <a:avLst/>
          </a:prstGeom>
        </p:spPr>
        <p:txBody>
          <a:bodyPr>
            <a:spAutoFit/>
          </a:bodyPr>
          <a:lstStyle/>
          <a:p>
            <a:r>
              <a:rPr lang="sv-SE" sz="3200" b="1" cap="all" dirty="0"/>
              <a:t>THE RAVEN</a:t>
            </a:r>
          </a:p>
          <a:p>
            <a:r>
              <a:rPr lang="sv-SE" sz="3200" i="1" dirty="0" smtClean="0"/>
              <a:t>Edgar </a:t>
            </a:r>
            <a:r>
              <a:rPr lang="sv-SE" sz="3200" i="1" dirty="0"/>
              <a:t>Allan Poe</a:t>
            </a:r>
            <a:endParaRPr lang="sv-SE" sz="3200" dirty="0"/>
          </a:p>
        </p:txBody>
      </p:sp>
      <p:sp>
        <p:nvSpPr>
          <p:cNvPr id="5" name="Rectangle 4"/>
          <p:cNvSpPr/>
          <p:nvPr/>
        </p:nvSpPr>
        <p:spPr>
          <a:xfrm>
            <a:off x="457200" y="2286000"/>
            <a:ext cx="8458200" cy="2805320"/>
          </a:xfrm>
          <a:prstGeom prst="rect">
            <a:avLst/>
          </a:prstGeom>
        </p:spPr>
        <p:txBody>
          <a:bodyPr wrap="square">
            <a:spAutoFit/>
          </a:bodyPr>
          <a:lstStyle/>
          <a:p>
            <a:pPr>
              <a:lnSpc>
                <a:spcPct val="150000"/>
              </a:lnSpc>
            </a:pPr>
            <a:r>
              <a:rPr lang="en-US" dirty="0"/>
              <a:t>“</a:t>
            </a:r>
            <a:r>
              <a:rPr lang="en-US" sz="2000" i="1" dirty="0"/>
              <a:t>Be that word our sign of parting, bird or fiend!” I shrieked, upstarting—</a:t>
            </a:r>
            <a:endParaRPr lang="en-US" sz="2000" dirty="0"/>
          </a:p>
          <a:p>
            <a:pPr>
              <a:lnSpc>
                <a:spcPct val="150000"/>
              </a:lnSpc>
            </a:pPr>
            <a:r>
              <a:rPr lang="en-US" sz="2000" dirty="0"/>
              <a:t>“</a:t>
            </a:r>
            <a:r>
              <a:rPr lang="en-US" sz="2000" i="1" dirty="0"/>
              <a:t>Get thee back into the tempest and the Night’s Plutonian shore!</a:t>
            </a:r>
            <a:endParaRPr lang="en-US" sz="2000" dirty="0"/>
          </a:p>
          <a:p>
            <a:pPr>
              <a:lnSpc>
                <a:spcPct val="150000"/>
              </a:lnSpc>
            </a:pPr>
            <a:r>
              <a:rPr lang="en-US" sz="2000" i="1" dirty="0"/>
              <a:t>Leave no black plume as a token of that lie thy soul hath spoken!</a:t>
            </a:r>
            <a:endParaRPr lang="en-US" sz="2000" dirty="0"/>
          </a:p>
          <a:p>
            <a:pPr>
              <a:lnSpc>
                <a:spcPct val="150000"/>
              </a:lnSpc>
            </a:pPr>
            <a:r>
              <a:rPr lang="en-US" sz="2000" i="1" dirty="0"/>
              <a:t>Leave my loneliness unbroken!—quit the bust above my door!</a:t>
            </a:r>
            <a:endParaRPr lang="en-US" sz="2000" dirty="0"/>
          </a:p>
          <a:p>
            <a:pPr>
              <a:lnSpc>
                <a:spcPct val="150000"/>
              </a:lnSpc>
            </a:pPr>
            <a:r>
              <a:rPr lang="en-US" sz="2000" i="1" dirty="0"/>
              <a:t>Take thy beak from out my heart, and take thy form from off my door!”</a:t>
            </a:r>
            <a:endParaRPr lang="en-US" sz="2000" dirty="0"/>
          </a:p>
          <a:p>
            <a:pPr>
              <a:lnSpc>
                <a:spcPct val="150000"/>
              </a:lnSpc>
            </a:pPr>
            <a:r>
              <a:rPr lang="en-US" sz="2000" i="1" dirty="0" err="1"/>
              <a:t>Quoth</a:t>
            </a:r>
            <a:r>
              <a:rPr lang="en-US" sz="2000" i="1" dirty="0"/>
              <a:t> the Raven “Nevermore.”</a:t>
            </a:r>
            <a:endParaRPr lang="en-US" sz="2000" dirty="0"/>
          </a:p>
        </p:txBody>
      </p:sp>
    </p:spTree>
    <p:extLst>
      <p:ext uri="{BB962C8B-B14F-4D97-AF65-F5344CB8AC3E}">
        <p14:creationId xmlns:p14="http://schemas.microsoft.com/office/powerpoint/2010/main" val="3266529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838200" y="2182505"/>
            <a:ext cx="7696200" cy="584775"/>
          </a:xfrm>
          <a:prstGeom prst="rect">
            <a:avLst/>
          </a:prstGeom>
        </p:spPr>
        <p:txBody>
          <a:bodyPr wrap="square">
            <a:spAutoFit/>
          </a:bodyPr>
          <a:lstStyle/>
          <a:p>
            <a:endParaRPr lang="en-US" sz="3200" b="1" dirty="0"/>
          </a:p>
        </p:txBody>
      </p:sp>
      <p:sp>
        <p:nvSpPr>
          <p:cNvPr id="5" name="Rectangle 4"/>
          <p:cNvSpPr/>
          <p:nvPr/>
        </p:nvSpPr>
        <p:spPr>
          <a:xfrm>
            <a:off x="838200" y="838200"/>
            <a:ext cx="4572000" cy="954107"/>
          </a:xfrm>
          <a:prstGeom prst="rect">
            <a:avLst/>
          </a:prstGeom>
        </p:spPr>
        <p:txBody>
          <a:bodyPr>
            <a:spAutoFit/>
          </a:bodyPr>
          <a:lstStyle/>
          <a:p>
            <a:r>
              <a:rPr lang="en-US" sz="2800" b="1" cap="all" dirty="0"/>
              <a:t>STILL I RISE</a:t>
            </a:r>
          </a:p>
          <a:p>
            <a:r>
              <a:rPr lang="en-US" sz="2800" i="1" dirty="0" smtClean="0"/>
              <a:t>Maya </a:t>
            </a:r>
            <a:r>
              <a:rPr lang="en-US" sz="2800" i="1" dirty="0"/>
              <a:t>Angelou</a:t>
            </a:r>
            <a:endParaRPr lang="en-US" sz="2800" dirty="0"/>
          </a:p>
        </p:txBody>
      </p:sp>
      <p:sp>
        <p:nvSpPr>
          <p:cNvPr id="6" name="Rectangle 5"/>
          <p:cNvSpPr/>
          <p:nvPr/>
        </p:nvSpPr>
        <p:spPr>
          <a:xfrm>
            <a:off x="1295400" y="2152156"/>
            <a:ext cx="5715000" cy="2597827"/>
          </a:xfrm>
          <a:prstGeom prst="rect">
            <a:avLst/>
          </a:prstGeom>
        </p:spPr>
        <p:txBody>
          <a:bodyPr wrap="square">
            <a:spAutoFit/>
          </a:bodyPr>
          <a:lstStyle/>
          <a:p>
            <a:pPr>
              <a:lnSpc>
                <a:spcPct val="150000"/>
              </a:lnSpc>
            </a:pPr>
            <a:r>
              <a:rPr lang="en-US" sz="2800" i="1" dirty="0"/>
              <a:t>You may write me down in history</a:t>
            </a:r>
            <a:endParaRPr lang="en-US" sz="2800" dirty="0"/>
          </a:p>
          <a:p>
            <a:pPr>
              <a:lnSpc>
                <a:spcPct val="150000"/>
              </a:lnSpc>
            </a:pPr>
            <a:r>
              <a:rPr lang="en-US" sz="2800" i="1" dirty="0"/>
              <a:t>With your bitter, twisted lies,</a:t>
            </a:r>
            <a:endParaRPr lang="en-US" sz="2800" dirty="0"/>
          </a:p>
          <a:p>
            <a:pPr>
              <a:lnSpc>
                <a:spcPct val="150000"/>
              </a:lnSpc>
            </a:pPr>
            <a:r>
              <a:rPr lang="en-US" sz="2800" i="1" dirty="0"/>
              <a:t>You may tread me in the very dirt</a:t>
            </a:r>
            <a:endParaRPr lang="en-US" sz="2800" dirty="0"/>
          </a:p>
          <a:p>
            <a:pPr>
              <a:lnSpc>
                <a:spcPct val="150000"/>
              </a:lnSpc>
            </a:pPr>
            <a:r>
              <a:rPr lang="en-US" sz="2800" i="1" dirty="0"/>
              <a:t>But still, like dust, I’ll rise.</a:t>
            </a:r>
            <a:endParaRPr lang="en-US" sz="2800" dirty="0"/>
          </a:p>
        </p:txBody>
      </p:sp>
    </p:spTree>
    <p:extLst>
      <p:ext uri="{BB962C8B-B14F-4D97-AF65-F5344CB8AC3E}">
        <p14:creationId xmlns:p14="http://schemas.microsoft.com/office/powerpoint/2010/main" val="4032004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4" name="Content Placeholder 5"/>
          <p:cNvSpPr>
            <a:spLocks noGrp="1"/>
          </p:cNvSpPr>
          <p:nvPr>
            <p:ph idx="1"/>
          </p:nvPr>
        </p:nvSpPr>
        <p:spPr>
          <a:xfrm>
            <a:off x="471487" y="1066800"/>
            <a:ext cx="8229600" cy="4602163"/>
          </a:xfrm>
        </p:spPr>
        <p:txBody>
          <a:bodyPr/>
          <a:lstStyle/>
          <a:p>
            <a:pPr marL="0" indent="0">
              <a:buNone/>
            </a:pPr>
            <a:r>
              <a:rPr lang="en-US" sz="2800" b="1" cap="all" dirty="0"/>
              <a:t>THE ROAD NOT </a:t>
            </a:r>
            <a:r>
              <a:rPr lang="en-US" sz="2800" b="1" cap="all" dirty="0" smtClean="0"/>
              <a:t>TAKEN</a:t>
            </a:r>
          </a:p>
          <a:p>
            <a:pPr marL="0" indent="0">
              <a:buNone/>
            </a:pPr>
            <a:r>
              <a:rPr lang="en-US" sz="2800" i="1" dirty="0" smtClean="0"/>
              <a:t>Robert Frost</a:t>
            </a:r>
          </a:p>
          <a:p>
            <a:pPr marL="0" indent="0">
              <a:buNone/>
            </a:pPr>
            <a:endParaRPr lang="en-US" sz="2800" dirty="0"/>
          </a:p>
          <a:p>
            <a:pPr marL="400050" lvl="1" indent="0">
              <a:buNone/>
            </a:pPr>
            <a:r>
              <a:rPr lang="en-US" i="1" dirty="0"/>
              <a:t>I shall be telling this with a sigh</a:t>
            </a:r>
            <a:endParaRPr lang="en-US" dirty="0"/>
          </a:p>
          <a:p>
            <a:pPr marL="400050" lvl="1" indent="0">
              <a:buNone/>
            </a:pPr>
            <a:r>
              <a:rPr lang="en-US" i="1" dirty="0"/>
              <a:t>Somewhere ages and ages hence:</a:t>
            </a:r>
            <a:endParaRPr lang="en-US" dirty="0"/>
          </a:p>
          <a:p>
            <a:pPr marL="400050" lvl="1" indent="0">
              <a:buNone/>
            </a:pPr>
            <a:r>
              <a:rPr lang="en-US" i="1" dirty="0"/>
              <a:t>Two roads diverged in a wood, and I—</a:t>
            </a:r>
            <a:endParaRPr lang="en-US" dirty="0"/>
          </a:p>
          <a:p>
            <a:pPr marL="400050" lvl="1" indent="0">
              <a:buNone/>
            </a:pPr>
            <a:r>
              <a:rPr lang="en-US" i="1" dirty="0"/>
              <a:t>I took the one less traveled by,</a:t>
            </a:r>
            <a:endParaRPr lang="en-US" dirty="0"/>
          </a:p>
          <a:p>
            <a:pPr marL="400050" lvl="1" indent="0">
              <a:buNone/>
            </a:pPr>
            <a:r>
              <a:rPr lang="en-US" i="1" dirty="0"/>
              <a:t>And that has made all the difference.</a:t>
            </a:r>
            <a:endParaRPr lang="en-US" dirty="0"/>
          </a:p>
        </p:txBody>
      </p:sp>
    </p:spTree>
    <p:extLst>
      <p:ext uri="{BB962C8B-B14F-4D97-AF65-F5344CB8AC3E}">
        <p14:creationId xmlns:p14="http://schemas.microsoft.com/office/powerpoint/2010/main" val="121929053"/>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a:srcRect/>
          <a:stretch>
            <a:fillRect/>
          </a:stretch>
        </p:blipFill>
        <p:spPr bwMode="auto">
          <a:xfrm>
            <a:off x="-43543" y="0"/>
            <a:ext cx="9231086" cy="6858000"/>
          </a:xfrm>
          <a:prstGeom prst="rect">
            <a:avLst/>
          </a:prstGeom>
          <a:noFill/>
          <a:ln w="9525">
            <a:noFill/>
            <a:miter lim="800000"/>
            <a:headEnd/>
            <a:tailEnd/>
          </a:ln>
        </p:spPr>
      </p:pic>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759777" y="685800"/>
            <a:ext cx="5129645" cy="707886"/>
          </a:xfrm>
          <a:prstGeom prst="rect">
            <a:avLst/>
          </a:prstGeom>
          <a:noFill/>
          <a:ln>
            <a:noFill/>
          </a:ln>
          <a:effectLst/>
        </p:spPr>
        <p:txBody>
          <a:bodyPr wrap="square">
            <a:spAutoFit/>
          </a:bodyPr>
          <a:lstStyle/>
          <a:p>
            <a:pPr fontAlgn="auto">
              <a:spcBef>
                <a:spcPts val="0"/>
              </a:spcBef>
              <a:spcAft>
                <a:spcPts val="0"/>
              </a:spcAft>
              <a:defRPr/>
            </a:pPr>
            <a:r>
              <a:rPr lang="en-US" sz="40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rPr>
              <a:t>Elements</a:t>
            </a:r>
            <a:r>
              <a:rPr lang="en-US" sz="4000" dirty="0" smtClean="0">
                <a:ln w="18415" cmpd="sng">
                  <a:solidFill>
                    <a:srgbClr val="FFFFFF"/>
                  </a:solidFill>
                  <a:prstDash val="solid"/>
                </a:ln>
                <a:solidFill>
                  <a:srgbClr val="FFFFFF"/>
                </a:solidFill>
                <a:latin typeface="Arial" pitchFamily="34" charset="0"/>
                <a:cs typeface="Arial" pitchFamily="34" charset="0"/>
              </a:rPr>
              <a:t> </a:t>
            </a:r>
            <a:r>
              <a:rPr lang="en-US" sz="40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rPr>
              <a:t>of Poetry:</a:t>
            </a:r>
            <a:endParaRPr lang="en-US" sz="4000" dirty="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35976" y="4421188"/>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674429" y="5442857"/>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962400" y="5638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633354" y="4038600"/>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a:t>
            </a:r>
            <a:r>
              <a:rPr lang="en-US" dirty="0" smtClean="0">
                <a:ln w="18415" cmpd="sng">
                  <a:solidFill>
                    <a:srgbClr val="FFFFFF"/>
                  </a:solidFill>
                  <a:prstDash val="solid"/>
                </a:ln>
                <a:solidFill>
                  <a:srgbClr val="FFFFFF"/>
                </a:solidFill>
                <a:latin typeface="Arial" pitchFamily="34" charset="0"/>
                <a:cs typeface="Arial" pitchFamily="34" charset="0"/>
              </a:rPr>
              <a:t>03.  Social Condition</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smtClean="0">
                <a:ln w="18415" cmpd="sng">
                  <a:solidFill>
                    <a:srgbClr val="FFFFFF"/>
                  </a:solidFill>
                  <a:prstDash val="solid"/>
                </a:ln>
                <a:solidFill>
                  <a:srgbClr val="FFFFFF"/>
                </a:solidFill>
                <a:latin typeface="Arial" pitchFamily="34" charset="0"/>
                <a:cs typeface="Arial" pitchFamily="34" charset="0"/>
              </a:rPr>
              <a:t>01.  Background</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3" name="Rectangle 22"/>
          <p:cNvSpPr/>
          <p:nvPr/>
        </p:nvSpPr>
        <p:spPr>
          <a:xfrm>
            <a:off x="3633354" y="4421982"/>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a:t>
            </a:r>
            <a:r>
              <a:rPr lang="en-US" dirty="0" smtClean="0">
                <a:ln w="18415" cmpd="sng">
                  <a:solidFill>
                    <a:srgbClr val="FFFFFF"/>
                  </a:solidFill>
                  <a:prstDash val="solid"/>
                </a:ln>
                <a:solidFill>
                  <a:srgbClr val="FFFFFF"/>
                </a:solidFill>
                <a:latin typeface="Arial" pitchFamily="34" charset="0"/>
                <a:cs typeface="Arial" pitchFamily="34" charset="0"/>
              </a:rPr>
              <a:t>04.  Social Context and Psychology</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 name="TextBox 1"/>
          <p:cNvSpPr txBox="1"/>
          <p:nvPr/>
        </p:nvSpPr>
        <p:spPr>
          <a:xfrm>
            <a:off x="3138368" y="2393702"/>
            <a:ext cx="3467616" cy="830997"/>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EXTRINSIC</a:t>
            </a:r>
            <a:endParaRPr lang="en-US" sz="4800" dirty="0">
              <a:effectLst>
                <a:outerShdw blurRad="38100" dist="38100" dir="2700000" algn="tl">
                  <a:srgbClr val="000000">
                    <a:alpha val="43137"/>
                  </a:srgbClr>
                </a:outerShdw>
              </a:effectLst>
            </a:endParaRPr>
          </a:p>
        </p:txBody>
      </p:sp>
      <p:sp>
        <p:nvSpPr>
          <p:cNvPr id="29" name="Rectangle 28"/>
          <p:cNvSpPr/>
          <p:nvPr/>
        </p:nvSpPr>
        <p:spPr>
          <a:xfrm>
            <a:off x="3647207" y="36602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smtClean="0">
                <a:ln w="18415" cmpd="sng">
                  <a:solidFill>
                    <a:srgbClr val="FFFFFF"/>
                  </a:solidFill>
                  <a:prstDash val="solid"/>
                </a:ln>
                <a:solidFill>
                  <a:srgbClr val="FFFFFF"/>
                </a:solidFill>
                <a:latin typeface="Arial" pitchFamily="34" charset="0"/>
                <a:cs typeface="Arial" pitchFamily="34" charset="0"/>
              </a:rPr>
              <a:t>02.  History</a:t>
            </a:r>
            <a:endParaRPr lang="en-US" dirty="0">
              <a:ln w="18415" cmpd="sng">
                <a:solidFill>
                  <a:srgbClr val="FFFFFF"/>
                </a:solidFill>
                <a:prstDash val="solid"/>
              </a:ln>
              <a:solidFill>
                <a:srgbClr val="FFFFFF"/>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LEARNING OUTCOME</a:t>
            </a:r>
          </a:p>
        </p:txBody>
      </p:sp>
      <p:sp>
        <p:nvSpPr>
          <p:cNvPr id="7172" name="Content Placeholder 5"/>
          <p:cNvSpPr>
            <a:spLocks noGrp="1"/>
          </p:cNvSpPr>
          <p:nvPr>
            <p:ph idx="1"/>
          </p:nvPr>
        </p:nvSpPr>
        <p:spPr>
          <a:xfrm>
            <a:off x="457200" y="2057400"/>
            <a:ext cx="8229600" cy="4068763"/>
          </a:xfrm>
        </p:spPr>
        <p:txBody>
          <a:bodyPr/>
          <a:lstStyle/>
          <a:p>
            <a:pPr>
              <a:tabLst>
                <a:tab pos="4691063" algn="l"/>
              </a:tabLst>
            </a:pPr>
            <a:r>
              <a:rPr lang="en-US" sz="2800" dirty="0" smtClean="0">
                <a:latin typeface="Arial" pitchFamily="34" charset="0"/>
                <a:cs typeface="Arial" pitchFamily="34" charset="0"/>
              </a:rPr>
              <a:t>Students are able to explain </a:t>
            </a:r>
            <a:r>
              <a:rPr lang="en-US" sz="2800" dirty="0">
                <a:latin typeface="Arial" pitchFamily="34" charset="0"/>
                <a:cs typeface="Arial" pitchFamily="34" charset="0"/>
              </a:rPr>
              <a:t>what </a:t>
            </a:r>
            <a:r>
              <a:rPr lang="en-US" sz="2800" dirty="0" smtClean="0">
                <a:latin typeface="Arial" pitchFamily="34" charset="0"/>
                <a:cs typeface="Arial" pitchFamily="34" charset="0"/>
              </a:rPr>
              <a:t>Extrinsic Element is.</a:t>
            </a:r>
            <a:endParaRPr lang="en-US" sz="2800" dirty="0">
              <a:latin typeface="Arial" pitchFamily="34" charset="0"/>
              <a:cs typeface="Arial" pitchFamily="34" charset="0"/>
            </a:endParaRPr>
          </a:p>
          <a:p>
            <a:pPr>
              <a:tabLst>
                <a:tab pos="4691063" algn="l"/>
              </a:tabLst>
            </a:pPr>
            <a:endParaRPr lang="en-US" sz="2800" dirty="0">
              <a:latin typeface="Arial" pitchFamily="34" charset="0"/>
              <a:cs typeface="Arial" pitchFamily="34" charset="0"/>
            </a:endParaRPr>
          </a:p>
          <a:p>
            <a:pPr>
              <a:tabLst>
                <a:tab pos="4691063" algn="l"/>
              </a:tabLst>
            </a:pPr>
            <a:r>
              <a:rPr lang="en-US" sz="2800" dirty="0" smtClean="0">
                <a:latin typeface="Arial" pitchFamily="34" charset="0"/>
                <a:cs typeface="Arial" pitchFamily="34" charset="0"/>
              </a:rPr>
              <a:t>Students </a:t>
            </a:r>
            <a:r>
              <a:rPr lang="en-US" sz="2800" dirty="0">
                <a:latin typeface="Arial" pitchFamily="34" charset="0"/>
                <a:cs typeface="Arial" pitchFamily="34" charset="0"/>
              </a:rPr>
              <a:t>are able to </a:t>
            </a:r>
            <a:r>
              <a:rPr lang="en-US" sz="2800" dirty="0" smtClean="0">
                <a:latin typeface="Arial" pitchFamily="34" charset="0"/>
                <a:cs typeface="Arial" pitchFamily="34" charset="0"/>
              </a:rPr>
              <a:t>identify </a:t>
            </a:r>
            <a:r>
              <a:rPr lang="en-US" sz="2800" dirty="0">
                <a:latin typeface="Arial" pitchFamily="34" charset="0"/>
                <a:cs typeface="Arial" pitchFamily="34" charset="0"/>
              </a:rPr>
              <a:t>the </a:t>
            </a:r>
            <a:r>
              <a:rPr lang="en-US" sz="2800" dirty="0" smtClean="0">
                <a:latin typeface="Arial" pitchFamily="34" charset="0"/>
                <a:cs typeface="Arial" pitchFamily="34" charset="0"/>
              </a:rPr>
              <a:t>terms of extrinsic elements of poetry.</a:t>
            </a:r>
            <a:endParaRPr lang="en-US" sz="2800"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533400"/>
            <a:ext cx="8229600" cy="9144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BASIC CONCEPTS</a:t>
            </a:r>
          </a:p>
        </p:txBody>
      </p:sp>
      <p:sp>
        <p:nvSpPr>
          <p:cNvPr id="2" name="Content Placeholder 1"/>
          <p:cNvSpPr>
            <a:spLocks noGrp="1"/>
          </p:cNvSpPr>
          <p:nvPr>
            <p:ph idx="1"/>
          </p:nvPr>
        </p:nvSpPr>
        <p:spPr/>
        <p:txBody>
          <a:bodyPr/>
          <a:lstStyle/>
          <a:p>
            <a:pPr eaLnBrk="1" hangingPunct="1"/>
            <a:r>
              <a:rPr lang="en-US" altLang="en-US" dirty="0" smtClean="0"/>
              <a:t>Extrinsic </a:t>
            </a:r>
            <a:r>
              <a:rPr lang="en-US" altLang="en-US" dirty="0"/>
              <a:t>element is also known as extrinsic factors influence the literary works</a:t>
            </a:r>
          </a:p>
          <a:p>
            <a:pPr eaLnBrk="1" hangingPunct="1"/>
            <a:r>
              <a:rPr lang="en-US" altLang="en-US" dirty="0"/>
              <a:t>It is usually becomes a ‘causal’ explanation for some description, analysis, and evaluation of a literary work.</a:t>
            </a:r>
          </a:p>
          <a:p>
            <a:pPr eaLnBrk="1" hangingPunct="1"/>
            <a:r>
              <a:rPr lang="en-US" altLang="en-US" dirty="0"/>
              <a:t>Thus, critics may use extrinsic factors as an approach to make a criticism towards any literary works.</a:t>
            </a:r>
          </a:p>
          <a:p>
            <a:pPr marL="0" indent="0">
              <a:buNone/>
            </a:pPr>
            <a:r>
              <a:rPr lang="en-US" dirty="0"/>
              <a:t/>
            </a:r>
            <a:br>
              <a:rPr lang="en-US" dirty="0"/>
            </a:br>
            <a:endParaRPr lang="en-US" dirty="0"/>
          </a:p>
        </p:txBody>
      </p:sp>
    </p:spTree>
    <p:extLst>
      <p:ext uri="{BB962C8B-B14F-4D97-AF65-F5344CB8AC3E}">
        <p14:creationId xmlns:p14="http://schemas.microsoft.com/office/powerpoint/2010/main" val="772445883"/>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a:t>
            </a:r>
            <a:r>
              <a:rPr lang="en-US" dirty="0"/>
              <a:t>extrinsic approach makes the critic to give more importance to the context of a text. It means that the critic is mainly interested in the background, history, social conditions and biography of the author. He judges the text in relation to the author and his life. The critic moves from the text to the context.</a:t>
            </a:r>
            <a:endParaRPr lang="en-US" dirty="0"/>
          </a:p>
        </p:txBody>
      </p:sp>
    </p:spTree>
    <p:extLst>
      <p:ext uri="{BB962C8B-B14F-4D97-AF65-F5344CB8AC3E}">
        <p14:creationId xmlns:p14="http://schemas.microsoft.com/office/powerpoint/2010/main" val="1540877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1487" y="1600200"/>
            <a:ext cx="8229600" cy="4525963"/>
          </a:xfrm>
        </p:spPr>
        <p:txBody>
          <a:bodyPr/>
          <a:lstStyle/>
          <a:p>
            <a:pPr marL="0" indent="0">
              <a:buNone/>
            </a:pPr>
            <a:r>
              <a:rPr lang="en-US" dirty="0"/>
              <a:t>A</a:t>
            </a:r>
            <a:r>
              <a:rPr lang="en-US" dirty="0" smtClean="0"/>
              <a:t> </a:t>
            </a:r>
            <a:r>
              <a:rPr lang="en-US" dirty="0"/>
              <a:t>critic of literature using extrinsic approach sees what are the causes, historical background and autobiographical reasons for developing a literary work. He is not interested in the form and language but </a:t>
            </a:r>
            <a:r>
              <a:rPr lang="en-US" i="1" dirty="0">
                <a:solidFill>
                  <a:srgbClr val="FF0000"/>
                </a:solidFill>
              </a:rPr>
              <a:t>the reasons behind the usage of such things.</a:t>
            </a:r>
            <a:endParaRPr lang="en-US" i="1" dirty="0">
              <a:solidFill>
                <a:srgbClr val="FF0000"/>
              </a:solidFill>
            </a:endParaRPr>
          </a:p>
        </p:txBody>
      </p:sp>
    </p:spTree>
    <p:extLst>
      <p:ext uri="{BB962C8B-B14F-4D97-AF65-F5344CB8AC3E}">
        <p14:creationId xmlns:p14="http://schemas.microsoft.com/office/powerpoint/2010/main" val="4005846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28575" y="-10886"/>
            <a:ext cx="9172575" cy="6868886"/>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altLang="en-US" b="1" dirty="0" smtClean="0">
                <a:effectLst>
                  <a:outerShdw blurRad="38100" dist="38100" dir="2700000" algn="tl">
                    <a:srgbClr val="000000">
                      <a:alpha val="43137"/>
                    </a:srgbClr>
                  </a:outerShdw>
                </a:effectLst>
                <a:latin typeface="Arial" pitchFamily="34" charset="0"/>
                <a:cs typeface="Arial" pitchFamily="34" charset="0"/>
              </a:rPr>
              <a:t>DEFINITION</a:t>
            </a:r>
            <a:endParaRPr lang="en-US"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827314" y="1752600"/>
            <a:ext cx="7848600" cy="4108817"/>
          </a:xfrm>
          <a:prstGeom prst="rect">
            <a:avLst/>
          </a:prstGeom>
        </p:spPr>
        <p:txBody>
          <a:bodyPr wrap="square">
            <a:spAutoFit/>
          </a:bodyPr>
          <a:lstStyle/>
          <a:p>
            <a:pPr marL="273050" lvl="0" indent="-273050">
              <a:spcBef>
                <a:spcPts val="575"/>
              </a:spcBef>
              <a:buClr>
                <a:srgbClr val="0F6FC6"/>
              </a:buClr>
              <a:buSzPct val="85000"/>
              <a:buFont typeface="Wingdings 2" pitchFamily="18" charset="2"/>
              <a:buChar char=""/>
            </a:pPr>
            <a:r>
              <a:rPr lang="en-US" altLang="en-US" sz="3200" b="1" dirty="0">
                <a:solidFill>
                  <a:prstClr val="black"/>
                </a:solidFill>
                <a:latin typeface="Arial" pitchFamily="34" charset="0"/>
                <a:cs typeface="Arial" pitchFamily="34" charset="0"/>
              </a:rPr>
              <a:t>Extrinsic factors </a:t>
            </a:r>
            <a:r>
              <a:rPr lang="en-US" altLang="en-US" sz="3200" dirty="0">
                <a:solidFill>
                  <a:prstClr val="black"/>
                </a:solidFill>
                <a:latin typeface="Arial" pitchFamily="34" charset="0"/>
                <a:cs typeface="Arial" pitchFamily="34" charset="0"/>
              </a:rPr>
              <a:t>are </a:t>
            </a:r>
            <a:r>
              <a:rPr lang="id-ID" altLang="en-US" sz="3200" dirty="0">
                <a:solidFill>
                  <a:prstClr val="black"/>
                </a:solidFill>
                <a:latin typeface="Arial" pitchFamily="34" charset="0"/>
                <a:cs typeface="Arial" pitchFamily="34" charset="0"/>
              </a:rPr>
              <a:t>the literary elements</a:t>
            </a:r>
            <a:r>
              <a:rPr lang="en-US" altLang="en-US" sz="3200" dirty="0">
                <a:solidFill>
                  <a:prstClr val="black"/>
                </a:solidFill>
                <a:latin typeface="Arial" pitchFamily="34" charset="0"/>
                <a:cs typeface="Arial" pitchFamily="34" charset="0"/>
              </a:rPr>
              <a:t> / factors</a:t>
            </a:r>
            <a:r>
              <a:rPr lang="id-ID" altLang="en-US" sz="3200" dirty="0">
                <a:solidFill>
                  <a:prstClr val="black"/>
                </a:solidFill>
                <a:latin typeface="Arial" pitchFamily="34" charset="0"/>
                <a:cs typeface="Arial" pitchFamily="34" charset="0"/>
              </a:rPr>
              <a:t> which can be found outside the literary works but it is indirectly influence the structure of the literary works</a:t>
            </a:r>
            <a:endParaRPr lang="en-US" altLang="en-US" sz="3200" dirty="0">
              <a:solidFill>
                <a:prstClr val="black"/>
              </a:solidFill>
              <a:latin typeface="Arial" pitchFamily="34" charset="0"/>
              <a:cs typeface="Arial" pitchFamily="34" charset="0"/>
            </a:endParaRPr>
          </a:p>
          <a:p>
            <a:pPr marL="273050" lvl="0" indent="-273050">
              <a:spcBef>
                <a:spcPts val="575"/>
              </a:spcBef>
              <a:buClr>
                <a:srgbClr val="0F6FC6"/>
              </a:buClr>
              <a:buSzPct val="85000"/>
              <a:buFont typeface="Wingdings 2" pitchFamily="18" charset="2"/>
              <a:buChar char=""/>
            </a:pPr>
            <a:r>
              <a:rPr lang="en-US" altLang="en-US" sz="3200" dirty="0">
                <a:solidFill>
                  <a:prstClr val="black"/>
                </a:solidFill>
                <a:latin typeface="Arial" pitchFamily="34" charset="0"/>
                <a:cs typeface="Arial" pitchFamily="34" charset="0"/>
              </a:rPr>
              <a:t>Extrinsic approach is used by critics to emphasize the importance of the context to the text.</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2" name="Content Placeholder 5"/>
          <p:cNvSpPr>
            <a:spLocks noGrp="1"/>
          </p:cNvSpPr>
          <p:nvPr>
            <p:ph idx="1"/>
          </p:nvPr>
        </p:nvSpPr>
        <p:spPr>
          <a:xfrm>
            <a:off x="471487" y="2133600"/>
            <a:ext cx="8229600" cy="3505201"/>
          </a:xfrm>
        </p:spPr>
        <p:txBody>
          <a:bodyPr/>
          <a:lstStyle/>
          <a:p>
            <a:pPr marL="0" indent="0">
              <a:buNone/>
            </a:pPr>
            <a:r>
              <a:rPr lang="en-US" sz="2800" dirty="0"/>
              <a:t/>
            </a:r>
            <a:br>
              <a:rPr lang="en-US" sz="2800" dirty="0"/>
            </a:br>
            <a:endParaRPr lang="id-ID" sz="2800" dirty="0" smtClean="0">
              <a:latin typeface="Arial" pitchFamily="34" charset="0"/>
              <a:cs typeface="Arial" pitchFamily="34" charset="0"/>
            </a:endParaRPr>
          </a:p>
        </p:txBody>
      </p:sp>
      <p:sp>
        <p:nvSpPr>
          <p:cNvPr id="5" name="Title 5"/>
          <p:cNvSpPr>
            <a:spLocks noGrp="1"/>
          </p:cNvSpPr>
          <p:nvPr>
            <p:ph type="title"/>
          </p:nvPr>
        </p:nvSpPr>
        <p:spPr>
          <a:xfrm>
            <a:off x="533400" y="685800"/>
            <a:ext cx="8229600" cy="685800"/>
          </a:xfrm>
        </p:spPr>
        <p:txBody>
          <a:bodyPr/>
          <a:lstStyle/>
          <a:p>
            <a:pPr>
              <a:spcBef>
                <a:spcPct val="50000"/>
              </a:spcBef>
            </a:pPr>
            <a:r>
              <a:rPr lang="en-US" altLang="en-US" b="1" dirty="0" smtClean="0">
                <a:effectLst>
                  <a:outerShdw blurRad="38100" dist="38100" dir="2700000" algn="tl">
                    <a:srgbClr val="000000">
                      <a:alpha val="43137"/>
                    </a:srgbClr>
                  </a:outerShdw>
                </a:effectLst>
                <a:latin typeface="Arial" pitchFamily="34" charset="0"/>
                <a:cs typeface="Arial" pitchFamily="34" charset="0"/>
              </a:rPr>
              <a:t>FOCUS OF EXTRINSIC</a:t>
            </a:r>
            <a:endParaRPr lang="en-US"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2" name="Rectangle 1"/>
          <p:cNvSpPr/>
          <p:nvPr/>
        </p:nvSpPr>
        <p:spPr>
          <a:xfrm>
            <a:off x="776286" y="1752600"/>
            <a:ext cx="7986713" cy="3493264"/>
          </a:xfrm>
          <a:prstGeom prst="rect">
            <a:avLst/>
          </a:prstGeom>
        </p:spPr>
        <p:txBody>
          <a:bodyPr wrap="square">
            <a:spAutoFit/>
          </a:bodyPr>
          <a:lstStyle/>
          <a:p>
            <a:pPr marL="273050" lvl="0" indent="-273050">
              <a:spcBef>
                <a:spcPts val="575"/>
              </a:spcBef>
              <a:buClr>
                <a:srgbClr val="0F6FC6"/>
              </a:buClr>
              <a:buSzPct val="85000"/>
              <a:buFont typeface="Wingdings 2" pitchFamily="18" charset="2"/>
              <a:buChar char=""/>
            </a:pPr>
            <a:r>
              <a:rPr lang="en-US" altLang="en-US" sz="3600" dirty="0">
                <a:solidFill>
                  <a:prstClr val="black"/>
                </a:solidFill>
                <a:latin typeface="Arial" pitchFamily="34" charset="0"/>
                <a:cs typeface="Arial" pitchFamily="34" charset="0"/>
              </a:rPr>
              <a:t>It is focused </a:t>
            </a:r>
            <a:r>
              <a:rPr lang="en-US" altLang="en-US" sz="3600" dirty="0" smtClean="0">
                <a:solidFill>
                  <a:prstClr val="black"/>
                </a:solidFill>
                <a:latin typeface="Arial" pitchFamily="34" charset="0"/>
                <a:cs typeface="Arial" pitchFamily="34" charset="0"/>
              </a:rPr>
              <a:t>on: </a:t>
            </a:r>
            <a:r>
              <a:rPr lang="en-US" altLang="en-US" sz="3600" i="1" dirty="0" smtClean="0">
                <a:solidFill>
                  <a:srgbClr val="FF0000"/>
                </a:solidFill>
                <a:latin typeface="Arial" pitchFamily="34" charset="0"/>
                <a:cs typeface="Arial" pitchFamily="34" charset="0"/>
              </a:rPr>
              <a:t>background</a:t>
            </a:r>
            <a:r>
              <a:rPr lang="en-US" altLang="en-US" sz="3600" dirty="0">
                <a:solidFill>
                  <a:prstClr val="black"/>
                </a:solidFill>
                <a:latin typeface="Arial" pitchFamily="34" charset="0"/>
                <a:cs typeface="Arial" pitchFamily="34" charset="0"/>
              </a:rPr>
              <a:t>, </a:t>
            </a:r>
            <a:r>
              <a:rPr lang="en-US" altLang="en-US" sz="3600" i="1" dirty="0">
                <a:solidFill>
                  <a:srgbClr val="FF0000"/>
                </a:solidFill>
                <a:latin typeface="Arial" pitchFamily="34" charset="0"/>
                <a:cs typeface="Arial" pitchFamily="34" charset="0"/>
              </a:rPr>
              <a:t>history</a:t>
            </a:r>
            <a:r>
              <a:rPr lang="en-US" altLang="en-US" sz="3600" dirty="0">
                <a:solidFill>
                  <a:prstClr val="black"/>
                </a:solidFill>
                <a:latin typeface="Arial" pitchFamily="34" charset="0"/>
                <a:cs typeface="Arial" pitchFamily="34" charset="0"/>
              </a:rPr>
              <a:t>, </a:t>
            </a:r>
            <a:r>
              <a:rPr lang="en-US" altLang="en-US" sz="3600" i="1" dirty="0">
                <a:solidFill>
                  <a:srgbClr val="FF0000"/>
                </a:solidFill>
                <a:latin typeface="Arial" pitchFamily="34" charset="0"/>
                <a:cs typeface="Arial" pitchFamily="34" charset="0"/>
              </a:rPr>
              <a:t>social </a:t>
            </a:r>
            <a:r>
              <a:rPr lang="en-US" altLang="en-US" sz="3600" i="1" dirty="0" smtClean="0">
                <a:solidFill>
                  <a:srgbClr val="FF0000"/>
                </a:solidFill>
                <a:latin typeface="Arial" pitchFamily="34" charset="0"/>
                <a:cs typeface="Arial" pitchFamily="34" charset="0"/>
              </a:rPr>
              <a:t>conditions</a:t>
            </a:r>
            <a:r>
              <a:rPr lang="en-US" altLang="en-US" sz="3600" i="1" dirty="0" smtClean="0">
                <a:solidFill>
                  <a:prstClr val="black"/>
                </a:solidFill>
                <a:latin typeface="Arial" pitchFamily="34" charset="0"/>
                <a:cs typeface="Arial" pitchFamily="34" charset="0"/>
              </a:rPr>
              <a:t>, </a:t>
            </a:r>
            <a:r>
              <a:rPr lang="en-US" altLang="en-US" sz="3600" dirty="0">
                <a:solidFill>
                  <a:prstClr val="black"/>
                </a:solidFill>
                <a:latin typeface="Arial" pitchFamily="34" charset="0"/>
                <a:cs typeface="Arial" pitchFamily="34" charset="0"/>
              </a:rPr>
              <a:t>and </a:t>
            </a:r>
            <a:r>
              <a:rPr lang="en-US" altLang="en-US" sz="3600" i="1" dirty="0">
                <a:solidFill>
                  <a:srgbClr val="FF0000"/>
                </a:solidFill>
                <a:latin typeface="Arial" pitchFamily="34" charset="0"/>
                <a:cs typeface="Arial" pitchFamily="34" charset="0"/>
              </a:rPr>
              <a:t>biography of the author</a:t>
            </a:r>
            <a:r>
              <a:rPr lang="en-US" altLang="en-US" sz="3600" dirty="0">
                <a:solidFill>
                  <a:prstClr val="black"/>
                </a:solidFill>
                <a:latin typeface="Arial" pitchFamily="34" charset="0"/>
                <a:cs typeface="Arial" pitchFamily="34" charset="0"/>
              </a:rPr>
              <a:t>. </a:t>
            </a:r>
          </a:p>
          <a:p>
            <a:pPr marL="273050" lvl="0" indent="-273050">
              <a:spcBef>
                <a:spcPts val="575"/>
              </a:spcBef>
              <a:buClr>
                <a:srgbClr val="0F6FC6"/>
              </a:buClr>
              <a:buSzPct val="85000"/>
              <a:buFont typeface="Wingdings 2" pitchFamily="18" charset="2"/>
              <a:buChar char=""/>
            </a:pPr>
            <a:r>
              <a:rPr lang="en-US" altLang="en-US" sz="3600" dirty="0">
                <a:solidFill>
                  <a:prstClr val="black"/>
                </a:solidFill>
                <a:latin typeface="Arial" pitchFamily="34" charset="0"/>
                <a:cs typeface="Arial" pitchFamily="34" charset="0"/>
              </a:rPr>
              <a:t>Sometimes, it connects literature to the social context and psychology as well.</a:t>
            </a:r>
          </a:p>
        </p:txBody>
      </p:sp>
    </p:spTree>
    <p:extLst>
      <p:ext uri="{BB962C8B-B14F-4D97-AF65-F5344CB8AC3E}">
        <p14:creationId xmlns:p14="http://schemas.microsoft.com/office/powerpoint/2010/main" val="311704916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8" name="Content Placeholder 5"/>
          <p:cNvSpPr>
            <a:spLocks noGrp="1"/>
          </p:cNvSpPr>
          <p:nvPr>
            <p:ph idx="1"/>
          </p:nvPr>
        </p:nvSpPr>
        <p:spPr>
          <a:xfrm>
            <a:off x="471487" y="1524000"/>
            <a:ext cx="8229600" cy="4297363"/>
          </a:xfrm>
        </p:spPr>
        <p:txBody>
          <a:bodyPr/>
          <a:lstStyle/>
          <a:p>
            <a:pPr marL="0" indent="0" fontAlgn="ctr">
              <a:spcBef>
                <a:spcPts val="0"/>
              </a:spcBef>
              <a:buNone/>
            </a:pPr>
            <a:r>
              <a:rPr lang="en-US" sz="3600" dirty="0" smtClean="0">
                <a:latin typeface="Arial" charset="0"/>
                <a:cs typeface="Arial" charset="0"/>
              </a:rPr>
              <a:t>Choose one the following Poems, and analyze it based on:</a:t>
            </a:r>
          </a:p>
          <a:p>
            <a:pPr marL="0" indent="0" fontAlgn="ctr">
              <a:spcBef>
                <a:spcPts val="0"/>
              </a:spcBef>
              <a:buNone/>
            </a:pPr>
            <a:endParaRPr lang="en-US" sz="1100" dirty="0" smtClean="0">
              <a:latin typeface="Arial" charset="0"/>
              <a:cs typeface="Arial" charset="0"/>
            </a:endParaRPr>
          </a:p>
          <a:p>
            <a:pPr lvl="1"/>
            <a:r>
              <a:rPr lang="en-US" sz="2400" dirty="0"/>
              <a:t>The state of individual </a:t>
            </a:r>
            <a:r>
              <a:rPr lang="en-US" sz="2400" dirty="0" smtClean="0"/>
              <a:t>subjectivity: attitudes</a:t>
            </a:r>
            <a:r>
              <a:rPr lang="en-US" sz="2400" dirty="0"/>
              <a:t>, beliefs, and worldviews which are all made of literary influence.</a:t>
            </a:r>
          </a:p>
          <a:p>
            <a:pPr lvl="1"/>
            <a:r>
              <a:rPr lang="en-US" sz="2400" dirty="0"/>
              <a:t>Psychological </a:t>
            </a:r>
            <a:r>
              <a:rPr lang="en-US" sz="2400" dirty="0" smtClean="0"/>
              <a:t>states of the author </a:t>
            </a:r>
          </a:p>
          <a:p>
            <a:pPr lvl="1"/>
            <a:r>
              <a:rPr lang="en-US" sz="2400" dirty="0" smtClean="0"/>
              <a:t>Author </a:t>
            </a:r>
            <a:r>
              <a:rPr lang="en-US" sz="2400" dirty="0"/>
              <a:t>circumstances, such as economic, social, and political.</a:t>
            </a:r>
          </a:p>
          <a:p>
            <a:pPr lvl="1"/>
            <a:r>
              <a:rPr lang="en-US" sz="2400" dirty="0"/>
              <a:t>Way of life of a nation, a variety of works of art, religion, and so on.</a:t>
            </a:r>
          </a:p>
          <a:p>
            <a:pPr marL="0" indent="0" algn="ctr" fontAlgn="ctr">
              <a:spcBef>
                <a:spcPts val="0"/>
              </a:spcBef>
              <a:buNone/>
            </a:pPr>
            <a:endParaRPr lang="id-ID" sz="4400" dirty="0" smtClean="0">
              <a:latin typeface="Arial" charset="0"/>
              <a:cs typeface="Arial" charset="0"/>
            </a:endParaRPr>
          </a:p>
        </p:txBody>
      </p:sp>
      <p:sp>
        <p:nvSpPr>
          <p:cNvPr id="4" name="Title 5"/>
          <p:cNvSpPr>
            <a:spLocks noGrp="1"/>
          </p:cNvSpPr>
          <p:nvPr>
            <p:ph type="title"/>
          </p:nvPr>
        </p:nvSpPr>
        <p:spPr>
          <a:xfrm>
            <a:off x="609600" y="609600"/>
            <a:ext cx="8229600" cy="9144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ASIGNMENT</a:t>
            </a:r>
            <a:endParaRPr lang="en-US" b="1" dirty="0" smtClean="0">
              <a:effectLst>
                <a:outerShdw blurRad="38100" dist="38100" dir="2700000" algn="tl">
                  <a:srgbClr val="000000">
                    <a:alpha val="43137"/>
                  </a:srgbClr>
                </a:outerShdw>
              </a:effectLst>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3160</TotalTime>
  <Words>600</Words>
  <Application>Microsoft Office PowerPoint</Application>
  <PresentationFormat>On-screen Show (4:3)</PresentationFormat>
  <Paragraphs>84</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LEARNING OUTCOME</vt:lpstr>
      <vt:lpstr>BASIC CONCEPTS</vt:lpstr>
      <vt:lpstr>PowerPoint Presentation</vt:lpstr>
      <vt:lpstr>PowerPoint Presentation</vt:lpstr>
      <vt:lpstr>DEFINITION</vt:lpstr>
      <vt:lpstr>FOCUS OF EXTRINSIC</vt:lpstr>
      <vt:lpstr>ASIGNMENT</vt:lpstr>
      <vt:lpstr>PowerPoint Presentation</vt:lpstr>
      <vt:lpstr>  </vt:lpstr>
      <vt:lpstr>PowerPoint Presentation</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329</cp:revision>
  <dcterms:created xsi:type="dcterms:W3CDTF">2010-08-24T06:47:44Z</dcterms:created>
  <dcterms:modified xsi:type="dcterms:W3CDTF">2019-03-18T03:22:56Z</dcterms:modified>
</cp:coreProperties>
</file>