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257" r:id="rId3"/>
    <p:sldId id="384" r:id="rId4"/>
    <p:sldId id="367" r:id="rId5"/>
    <p:sldId id="395" r:id="rId6"/>
    <p:sldId id="387" r:id="rId7"/>
    <p:sldId id="388" r:id="rId8"/>
    <p:sldId id="396" r:id="rId9"/>
    <p:sldId id="397" r:id="rId10"/>
    <p:sldId id="398" r:id="rId11"/>
    <p:sldId id="370" r:id="rId12"/>
    <p:sldId id="392" r:id="rId13"/>
    <p:sldId id="393" r:id="rId14"/>
    <p:sldId id="399" r:id="rId15"/>
    <p:sldId id="394" r:id="rId16"/>
    <p:sldId id="3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23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08/03/2019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4269-451C-4D69-B509-700AA831B682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ms/48860/the-rav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725863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POETIC STUDY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4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ROSALINA NUGRAHENI WULAN PURNAMI., </a:t>
            </a:r>
            <a:r>
              <a:rPr lang="en-US" b="1" dirty="0" err="1" smtClean="0">
                <a:solidFill>
                  <a:schemeClr val="bg1"/>
                </a:solidFill>
              </a:rPr>
              <a:t>M.Pd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96312"/>
            <a:ext cx="470321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3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ELEGY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600200"/>
            <a:ext cx="6934199" cy="41428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645" indent="-342900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Arial" pitchFamily="34" charset="0"/>
              <a:buChar char="•"/>
              <a:tabLst>
                <a:tab pos="195580" algn="l"/>
              </a:tabLst>
            </a:pPr>
            <a:r>
              <a:rPr sz="2400" spc="-75" dirty="0" smtClean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poem </a:t>
            </a:r>
            <a:r>
              <a:rPr sz="2400" spc="5" dirty="0">
                <a:latin typeface="Times New Roman"/>
                <a:cs typeface="Times New Roman"/>
              </a:rPr>
              <a:t>or  </a:t>
            </a:r>
            <a:r>
              <a:rPr sz="2400" spc="-30" dirty="0">
                <a:latin typeface="Times New Roman"/>
                <a:cs typeface="Times New Roman"/>
              </a:rPr>
              <a:t>song </a:t>
            </a:r>
            <a:r>
              <a:rPr sz="2400" spc="-4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form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elegiac </a:t>
            </a:r>
            <a:r>
              <a:rPr sz="2400" spc="-40" dirty="0">
                <a:latin typeface="Times New Roman"/>
                <a:cs typeface="Times New Roman"/>
              </a:rPr>
              <a:t>couplets, </a:t>
            </a:r>
            <a:r>
              <a:rPr sz="2400" spc="-30" dirty="0">
                <a:latin typeface="Times New Roman"/>
                <a:cs typeface="Times New Roman"/>
              </a:rPr>
              <a:t>written </a:t>
            </a:r>
            <a:r>
              <a:rPr sz="2400" spc="-40" dirty="0">
                <a:latin typeface="Times New Roman"/>
                <a:cs typeface="Times New Roman"/>
              </a:rPr>
              <a:t>in </a:t>
            </a:r>
            <a:r>
              <a:rPr sz="2400" spc="10" dirty="0">
                <a:latin typeface="Times New Roman"/>
                <a:cs typeface="Times New Roman"/>
              </a:rPr>
              <a:t>honor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15" dirty="0">
                <a:latin typeface="Times New Roman"/>
                <a:cs typeface="Times New Roman"/>
              </a:rPr>
              <a:t>someone </a:t>
            </a:r>
            <a:r>
              <a:rPr sz="2400" spc="-45" dirty="0">
                <a:latin typeface="Times New Roman"/>
                <a:cs typeface="Times New Roman"/>
              </a:rPr>
              <a:t>deceased. </a:t>
            </a:r>
            <a:r>
              <a:rPr sz="2400" spc="35" dirty="0">
                <a:latin typeface="Times New Roman"/>
                <a:cs typeface="Times New Roman"/>
              </a:rPr>
              <a:t>It </a:t>
            </a:r>
            <a:r>
              <a:rPr sz="2400" spc="-80" dirty="0">
                <a:latin typeface="Times New Roman"/>
                <a:cs typeface="Times New Roman"/>
              </a:rPr>
              <a:t>typically </a:t>
            </a:r>
            <a:r>
              <a:rPr sz="2400" spc="-35" dirty="0">
                <a:latin typeface="Times New Roman"/>
                <a:cs typeface="Times New Roman"/>
              </a:rPr>
              <a:t>laments </a:t>
            </a:r>
            <a:r>
              <a:rPr sz="2400" spc="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mourns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death </a:t>
            </a:r>
            <a:r>
              <a:rPr sz="2400" spc="-5" dirty="0">
                <a:latin typeface="Times New Roman"/>
                <a:cs typeface="Times New Roman"/>
              </a:rPr>
              <a:t>of 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individual.</a:t>
            </a:r>
            <a:endParaRPr sz="2400" dirty="0">
              <a:latin typeface="Times New Roman"/>
              <a:cs typeface="Times New Roman"/>
            </a:endParaRPr>
          </a:p>
          <a:p>
            <a:pPr marL="355600" marR="133985" indent="-342900">
              <a:lnSpc>
                <a:spcPct val="100000"/>
              </a:lnSpc>
              <a:spcBef>
                <a:spcPts val="1670"/>
              </a:spcBef>
              <a:buClr>
                <a:srgbClr val="252525"/>
              </a:buClr>
              <a:buFont typeface="Arial" pitchFamily="34" charset="0"/>
              <a:buChar char="•"/>
              <a:tabLst>
                <a:tab pos="195580" algn="l"/>
              </a:tabLst>
            </a:pPr>
            <a:r>
              <a:rPr sz="2400" spc="-50" dirty="0" smtClean="0">
                <a:latin typeface="Times New Roman"/>
                <a:cs typeface="Times New Roman"/>
              </a:rPr>
              <a:t>derived </a:t>
            </a:r>
            <a:r>
              <a:rPr sz="2400" spc="-5" dirty="0">
                <a:latin typeface="Times New Roman"/>
                <a:cs typeface="Times New Roman"/>
              </a:rPr>
              <a:t>from the </a:t>
            </a:r>
            <a:r>
              <a:rPr sz="2400" spc="-15" dirty="0">
                <a:latin typeface="Times New Roman"/>
                <a:cs typeface="Times New Roman"/>
              </a:rPr>
              <a:t>Greek </a:t>
            </a:r>
            <a:r>
              <a:rPr sz="2400" spc="-55" dirty="0">
                <a:latin typeface="Times New Roman"/>
                <a:cs typeface="Times New Roman"/>
              </a:rPr>
              <a:t>work </a:t>
            </a:r>
            <a:r>
              <a:rPr sz="2400" spc="-45" dirty="0">
                <a:latin typeface="Times New Roman"/>
                <a:cs typeface="Times New Roman"/>
              </a:rPr>
              <a:t>“elegus”, </a:t>
            </a:r>
            <a:r>
              <a:rPr sz="2400" spc="-50" dirty="0">
                <a:latin typeface="Times New Roman"/>
                <a:cs typeface="Times New Roman"/>
              </a:rPr>
              <a:t>which </a:t>
            </a:r>
            <a:r>
              <a:rPr sz="2400" spc="-35" dirty="0">
                <a:latin typeface="Times New Roman"/>
                <a:cs typeface="Times New Roman"/>
              </a:rPr>
              <a:t>means </a:t>
            </a:r>
            <a:r>
              <a:rPr sz="2400" spc="-75" dirty="0">
                <a:latin typeface="Times New Roman"/>
                <a:cs typeface="Times New Roman"/>
              </a:rPr>
              <a:t>a  </a:t>
            </a:r>
            <a:r>
              <a:rPr sz="2400" spc="-30" dirty="0">
                <a:latin typeface="Times New Roman"/>
                <a:cs typeface="Times New Roman"/>
              </a:rPr>
              <a:t>song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bereavement </a:t>
            </a:r>
            <a:r>
              <a:rPr sz="2400" spc="-40" dirty="0">
                <a:latin typeface="Times New Roman"/>
                <a:cs typeface="Times New Roman"/>
              </a:rPr>
              <a:t>sung </a:t>
            </a:r>
            <a:r>
              <a:rPr sz="2400" spc="-50" dirty="0">
                <a:latin typeface="Times New Roman"/>
                <a:cs typeface="Times New Roman"/>
              </a:rPr>
              <a:t>along </a:t>
            </a:r>
            <a:r>
              <a:rPr sz="2400" spc="-45" dirty="0">
                <a:latin typeface="Times New Roman"/>
                <a:cs typeface="Times New Roman"/>
              </a:rPr>
              <a:t>with </a:t>
            </a:r>
            <a:r>
              <a:rPr sz="2400" spc="-75" dirty="0">
                <a:latin typeface="Times New Roman"/>
                <a:cs typeface="Times New Roman"/>
              </a:rPr>
              <a:t>a </a:t>
            </a:r>
            <a:r>
              <a:rPr sz="2400" spc="-40" dirty="0">
                <a:latin typeface="Times New Roman"/>
                <a:cs typeface="Times New Roman"/>
              </a:rPr>
              <a:t>flute. </a:t>
            </a:r>
            <a:endParaRPr lang="en-US" sz="2400" spc="-40" dirty="0" smtClean="0">
              <a:latin typeface="Times New Roman"/>
              <a:cs typeface="Times New Roman"/>
            </a:endParaRPr>
          </a:p>
          <a:p>
            <a:pPr marL="355600" marR="133985" indent="-342900">
              <a:lnSpc>
                <a:spcPct val="100000"/>
              </a:lnSpc>
              <a:spcBef>
                <a:spcPts val="1670"/>
              </a:spcBef>
              <a:buClr>
                <a:srgbClr val="252525"/>
              </a:buClr>
              <a:buFont typeface="Arial" pitchFamily="34" charset="0"/>
              <a:buChar char="•"/>
              <a:tabLst>
                <a:tab pos="19558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forms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of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75" dirty="0" smtClean="0">
                <a:latin typeface="Times New Roman"/>
                <a:cs typeface="Times New Roman"/>
              </a:rPr>
              <a:t>elegies </a:t>
            </a:r>
            <a:r>
              <a:rPr sz="2400" spc="-95" dirty="0">
                <a:latin typeface="Times New Roman"/>
                <a:cs typeface="Times New Roman"/>
              </a:rPr>
              <a:t>we </a:t>
            </a:r>
            <a:r>
              <a:rPr sz="2400" spc="-55" dirty="0">
                <a:latin typeface="Times New Roman"/>
                <a:cs typeface="Times New Roman"/>
              </a:rPr>
              <a:t>see </a:t>
            </a:r>
            <a:r>
              <a:rPr sz="2400" spc="-45" dirty="0">
                <a:latin typeface="Times New Roman"/>
                <a:cs typeface="Times New Roman"/>
              </a:rPr>
              <a:t>today </a:t>
            </a:r>
            <a:r>
              <a:rPr sz="2400" spc="-65" dirty="0">
                <a:latin typeface="Times New Roman"/>
                <a:cs typeface="Times New Roman"/>
              </a:rPr>
              <a:t>were </a:t>
            </a:r>
            <a:r>
              <a:rPr sz="2400" spc="-15" dirty="0">
                <a:latin typeface="Times New Roman"/>
                <a:cs typeface="Times New Roman"/>
              </a:rPr>
              <a:t>introduced </a:t>
            </a:r>
            <a:r>
              <a:rPr sz="2400" spc="-4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16th </a:t>
            </a:r>
            <a:r>
              <a:rPr sz="2400" spc="-55" dirty="0">
                <a:latin typeface="Times New Roman"/>
                <a:cs typeface="Times New Roman"/>
              </a:rPr>
              <a:t>century. </a:t>
            </a:r>
            <a:r>
              <a:rPr sz="2400" spc="-40" dirty="0">
                <a:latin typeface="Times New Roman"/>
                <a:cs typeface="Times New Roman"/>
              </a:rPr>
              <a:t>“Elegy  Written in </a:t>
            </a:r>
            <a:r>
              <a:rPr sz="2400" spc="-75" dirty="0">
                <a:latin typeface="Times New Roman"/>
                <a:cs typeface="Times New Roman"/>
              </a:rPr>
              <a:t>a </a:t>
            </a:r>
            <a:r>
              <a:rPr sz="2400" spc="-20" dirty="0">
                <a:latin typeface="Times New Roman"/>
                <a:cs typeface="Times New Roman"/>
              </a:rPr>
              <a:t>Country </a:t>
            </a:r>
            <a:r>
              <a:rPr sz="2400" spc="-35" dirty="0">
                <a:latin typeface="Times New Roman"/>
                <a:cs typeface="Times New Roman"/>
              </a:rPr>
              <a:t>Churchyard” </a:t>
            </a:r>
            <a:r>
              <a:rPr sz="2400" spc="-90" dirty="0">
                <a:latin typeface="Times New Roman"/>
                <a:cs typeface="Times New Roman"/>
              </a:rPr>
              <a:t>by </a:t>
            </a:r>
            <a:r>
              <a:rPr sz="2400" spc="-10" dirty="0">
                <a:latin typeface="Times New Roman"/>
                <a:cs typeface="Times New Roman"/>
              </a:rPr>
              <a:t>Thomas </a:t>
            </a:r>
            <a:r>
              <a:rPr sz="2400" spc="-40" dirty="0">
                <a:latin typeface="Times New Roman"/>
                <a:cs typeface="Times New Roman"/>
              </a:rPr>
              <a:t>Gray </a:t>
            </a:r>
            <a:r>
              <a:rPr sz="2400" spc="-20" dirty="0">
                <a:latin typeface="Times New Roman"/>
                <a:cs typeface="Times New Roman"/>
              </a:rPr>
              <a:t>and </a:t>
            </a:r>
            <a:r>
              <a:rPr sz="2400" spc="-25" dirty="0">
                <a:latin typeface="Times New Roman"/>
                <a:cs typeface="Times New Roman"/>
              </a:rPr>
              <a:t>“When  </a:t>
            </a:r>
            <a:r>
              <a:rPr sz="2400" spc="-75" dirty="0">
                <a:latin typeface="Times New Roman"/>
                <a:cs typeface="Times New Roman"/>
              </a:rPr>
              <a:t>Lilacs </a:t>
            </a:r>
            <a:r>
              <a:rPr sz="2400" spc="-45" dirty="0">
                <a:latin typeface="Times New Roman"/>
                <a:cs typeface="Times New Roman"/>
              </a:rPr>
              <a:t>Last in </a:t>
            </a:r>
            <a:r>
              <a:rPr sz="2400" spc="-5" dirty="0">
                <a:latin typeface="Times New Roman"/>
                <a:cs typeface="Times New Roman"/>
              </a:rPr>
              <a:t>the Dooryard </a:t>
            </a:r>
            <a:r>
              <a:rPr sz="2400" spc="-60" dirty="0">
                <a:latin typeface="Times New Roman"/>
                <a:cs typeface="Times New Roman"/>
              </a:rPr>
              <a:t>Bloom’d” </a:t>
            </a:r>
            <a:r>
              <a:rPr sz="2400" spc="-90" dirty="0">
                <a:latin typeface="Times New Roman"/>
                <a:cs typeface="Times New Roman"/>
              </a:rPr>
              <a:t>by </a:t>
            </a:r>
            <a:r>
              <a:rPr sz="2400" spc="-110" dirty="0" smtClean="0">
                <a:latin typeface="Times New Roman"/>
                <a:cs typeface="Times New Roman"/>
              </a:rPr>
              <a:t>Walt</a:t>
            </a:r>
            <a:r>
              <a:rPr lang="en-US" sz="2400" spc="-110" dirty="0" smtClean="0">
                <a:latin typeface="Times New Roman"/>
                <a:cs typeface="Times New Roman"/>
              </a:rPr>
              <a:t> </a:t>
            </a:r>
            <a:r>
              <a:rPr sz="2400" spc="-35" dirty="0" smtClean="0">
                <a:latin typeface="Times New Roman"/>
                <a:cs typeface="Times New Roman"/>
              </a:rPr>
              <a:t>Whitman </a:t>
            </a:r>
            <a:r>
              <a:rPr sz="2400" spc="-45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40" dirty="0">
                <a:latin typeface="Times New Roman"/>
                <a:cs typeface="Times New Roman"/>
              </a:rPr>
              <a:t>two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25" dirty="0">
                <a:latin typeface="Times New Roman"/>
                <a:cs typeface="Times New Roman"/>
              </a:rPr>
              <a:t>popular </a:t>
            </a:r>
            <a:r>
              <a:rPr sz="2400" spc="-55" dirty="0">
                <a:latin typeface="Times New Roman"/>
                <a:cs typeface="Times New Roman"/>
              </a:rPr>
              <a:t>examples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elegy.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1" y="914400"/>
            <a:ext cx="2365628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1295400"/>
            <a:ext cx="191643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28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71487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 Captain! my Captain! our fearful trip is done,</a:t>
            </a:r>
            <a:br>
              <a:rPr lang="en-US" sz="2400" dirty="0"/>
            </a:br>
            <a:r>
              <a:rPr lang="en-US" sz="2400" dirty="0"/>
              <a:t>The ship has </a:t>
            </a:r>
            <a:r>
              <a:rPr lang="en-US" sz="2400" dirty="0" err="1"/>
              <a:t>weather’d</a:t>
            </a:r>
            <a:r>
              <a:rPr lang="en-US" sz="2400" dirty="0"/>
              <a:t> every rack, the prize we sought is won,</a:t>
            </a:r>
            <a:br>
              <a:rPr lang="en-US" sz="2400" dirty="0"/>
            </a:br>
            <a:r>
              <a:rPr lang="en-US" sz="2400" dirty="0"/>
              <a:t>The port is near, the bells I hear, the people all exulting,</a:t>
            </a:r>
            <a:br>
              <a:rPr lang="en-US" sz="2400" dirty="0"/>
            </a:br>
            <a:r>
              <a:rPr lang="en-US" sz="2400" dirty="0"/>
              <a:t>While follow eyes the steady keel, the vessel grim and daring;</a:t>
            </a:r>
            <a:br>
              <a:rPr lang="en-US" sz="2400" dirty="0"/>
            </a:br>
            <a:r>
              <a:rPr lang="en-US" sz="2400" dirty="0"/>
              <a:t>But O heart! heart! heart!</a:t>
            </a:r>
            <a:br>
              <a:rPr lang="en-US" sz="2400" dirty="0"/>
            </a:br>
            <a:r>
              <a:rPr lang="en-US" sz="2400" dirty="0"/>
              <a:t>O the bleeding drops of red,</a:t>
            </a:r>
            <a:br>
              <a:rPr lang="en-US" sz="2400" dirty="0"/>
            </a:br>
            <a:r>
              <a:rPr lang="en-US" sz="2400" dirty="0"/>
              <a:t>Where on the deck my Captain lies,</a:t>
            </a:r>
            <a:br>
              <a:rPr lang="en-US" sz="2400" dirty="0"/>
            </a:br>
            <a:r>
              <a:rPr lang="en-US" sz="2400" dirty="0"/>
              <a:t>Fallen cold and dead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(“O Captain! My Captain!” by Walt Whitman, 1891)</a:t>
            </a:r>
          </a:p>
          <a:p>
            <a:pPr marL="0" indent="0" algn="ctr" fontAlgn="ctr">
              <a:spcBef>
                <a:spcPts val="0"/>
              </a:spcBef>
              <a:buNone/>
            </a:pPr>
            <a:endParaRPr lang="id-ID" sz="4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ELEGY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001000" cy="4343400"/>
          </a:xfrm>
        </p:spPr>
        <p:txBody>
          <a:bodyPr/>
          <a:lstStyle/>
          <a:p>
            <a:r>
              <a:rPr lang="en-US" sz="2400" dirty="0"/>
              <a:t>Narrative poetry tells stories through verse. Like a novel or a short story, a narrative poem has plot, characters, and setting. Using a range of poetic techniques such as rhyme and meter, the narrative poet presents a series of events, often including action and dialogue.</a:t>
            </a:r>
          </a:p>
          <a:p>
            <a:r>
              <a:rPr lang="en-US" sz="2400" dirty="0"/>
              <a:t>In most cases, narrative poems have only one speaker—the narrator—who relates the entire story from beginning to end. For example, Edgar Allan Poe's "</a:t>
            </a:r>
            <a:r>
              <a:rPr lang="en-US" sz="2400" dirty="0">
                <a:hlinkClick r:id="rId3"/>
              </a:rPr>
              <a:t>The Raven</a:t>
            </a:r>
            <a:r>
              <a:rPr lang="en-US" sz="2400" dirty="0"/>
              <a:t>" is narrated by a grieving man who, over the course of 18 stanzas, describes his mysterious confrontation with a raven and his descent into despair.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723929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734815"/>
            <a:ext cx="3590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NARRATIVE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354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31838"/>
            <a:ext cx="8229600" cy="639762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Narrative poetry presents a series of events through action and dialogue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Most narrative poems feature a single speaker: the narrator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Traditional forms of narrative poetry include epics, ballads, and Arthurian romances.</a:t>
            </a:r>
          </a:p>
        </p:txBody>
      </p:sp>
    </p:spTree>
    <p:extLst>
      <p:ext uri="{BB962C8B-B14F-4D97-AF65-F5344CB8AC3E}">
        <p14:creationId xmlns:p14="http://schemas.microsoft.com/office/powerpoint/2010/main" val="32665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6172199" y="838200"/>
            <a:ext cx="2667001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9400" y="2060448"/>
            <a:ext cx="1986534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9384" y="798573"/>
            <a:ext cx="47516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5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sz="5400" b="1" spc="-16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ALLAD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1" y="1828800"/>
            <a:ext cx="6095999" cy="3860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173355" indent="-182245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2000" spc="-90" dirty="0">
                <a:latin typeface="Times New Roman"/>
                <a:cs typeface="Times New Roman"/>
              </a:rPr>
              <a:t>A </a:t>
            </a:r>
            <a:r>
              <a:rPr sz="2000" spc="-75" dirty="0">
                <a:latin typeface="Times New Roman"/>
                <a:cs typeface="Times New Roman"/>
              </a:rPr>
              <a:t>relatively </a:t>
            </a:r>
            <a:r>
              <a:rPr sz="2000" b="1" spc="-20" dirty="0">
                <a:latin typeface="Times New Roman"/>
                <a:cs typeface="Times New Roman"/>
              </a:rPr>
              <a:t>short </a:t>
            </a:r>
            <a:r>
              <a:rPr sz="2000" b="1" spc="-65" dirty="0">
                <a:latin typeface="Times New Roman"/>
                <a:cs typeface="Times New Roman"/>
              </a:rPr>
              <a:t>narrative </a:t>
            </a:r>
            <a:r>
              <a:rPr sz="2000" b="1" spc="5" dirty="0">
                <a:latin typeface="Times New Roman"/>
                <a:cs typeface="Times New Roman"/>
              </a:rPr>
              <a:t>poem</a:t>
            </a:r>
            <a:r>
              <a:rPr sz="2000" spc="5" dirty="0">
                <a:latin typeface="Times New Roman"/>
                <a:cs typeface="Times New Roman"/>
              </a:rPr>
              <a:t>, </a:t>
            </a:r>
            <a:r>
              <a:rPr sz="2000" spc="-25" dirty="0">
                <a:latin typeface="Times New Roman"/>
                <a:cs typeface="Times New Roman"/>
              </a:rPr>
              <a:t>written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25" dirty="0">
                <a:latin typeface="Times New Roman"/>
                <a:cs typeface="Times New Roman"/>
              </a:rPr>
              <a:t>be  </a:t>
            </a:r>
            <a:r>
              <a:rPr sz="2000" spc="-45" dirty="0">
                <a:latin typeface="Times New Roman"/>
                <a:cs typeface="Times New Roman"/>
              </a:rPr>
              <a:t>sung, with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50" dirty="0">
                <a:latin typeface="Times New Roman"/>
                <a:cs typeface="Times New Roman"/>
              </a:rPr>
              <a:t>simple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35" dirty="0">
                <a:latin typeface="Times New Roman"/>
                <a:cs typeface="Times New Roman"/>
              </a:rPr>
              <a:t>dramatic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action.</a:t>
            </a:r>
            <a:endParaRPr sz="2000" dirty="0">
              <a:latin typeface="Times New Roman"/>
              <a:cs typeface="Times New Roman"/>
            </a:endParaRPr>
          </a:p>
          <a:p>
            <a:pPr marL="194945" marR="641350" indent="-1822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60" dirty="0">
                <a:latin typeface="Times New Roman"/>
                <a:cs typeface="Times New Roman"/>
              </a:rPr>
              <a:t>ballads </a:t>
            </a:r>
            <a:r>
              <a:rPr sz="2000" spc="-55" dirty="0">
                <a:latin typeface="Times New Roman"/>
                <a:cs typeface="Times New Roman"/>
              </a:rPr>
              <a:t>tell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b="1" spc="-20" dirty="0">
                <a:latin typeface="Times New Roman"/>
                <a:cs typeface="Times New Roman"/>
              </a:rPr>
              <a:t>love, </a:t>
            </a:r>
            <a:r>
              <a:rPr sz="2000" b="1" spc="-10" dirty="0">
                <a:latin typeface="Times New Roman"/>
                <a:cs typeface="Times New Roman"/>
              </a:rPr>
              <a:t>death, </a:t>
            </a:r>
            <a:r>
              <a:rPr sz="2000" b="1" dirty="0">
                <a:latin typeface="Times New Roman"/>
                <a:cs typeface="Times New Roman"/>
              </a:rPr>
              <a:t>the  </a:t>
            </a:r>
            <a:r>
              <a:rPr sz="2000" b="1" spc="-35" dirty="0">
                <a:latin typeface="Times New Roman"/>
                <a:cs typeface="Times New Roman"/>
              </a:rPr>
              <a:t>supernatural, </a:t>
            </a:r>
            <a:r>
              <a:rPr sz="2000" b="1" spc="-80" dirty="0">
                <a:latin typeface="Times New Roman"/>
                <a:cs typeface="Times New Roman"/>
              </a:rPr>
              <a:t>or </a:t>
            </a:r>
            <a:r>
              <a:rPr sz="2000" b="1" spc="-45" dirty="0">
                <a:latin typeface="Times New Roman"/>
                <a:cs typeface="Times New Roman"/>
              </a:rPr>
              <a:t>a </a:t>
            </a:r>
            <a:r>
              <a:rPr sz="2000" b="1" spc="5" dirty="0">
                <a:latin typeface="Times New Roman"/>
                <a:cs typeface="Times New Roman"/>
              </a:rPr>
              <a:t>combination </a:t>
            </a:r>
            <a:r>
              <a:rPr sz="2000" b="1" spc="-10" dirty="0">
                <a:latin typeface="Times New Roman"/>
                <a:cs typeface="Times New Roman"/>
              </a:rPr>
              <a:t>of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these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2000" spc="-85" dirty="0">
                <a:latin typeface="Times New Roman"/>
                <a:cs typeface="Times New Roman"/>
              </a:rPr>
              <a:t>Two </a:t>
            </a:r>
            <a:r>
              <a:rPr sz="2000" spc="-40" dirty="0">
                <a:latin typeface="Times New Roman"/>
                <a:cs typeface="Times New Roman"/>
              </a:rPr>
              <a:t>characteristics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60" dirty="0">
                <a:latin typeface="Times New Roman"/>
                <a:cs typeface="Times New Roman"/>
              </a:rPr>
              <a:t>ballad </a:t>
            </a:r>
            <a:r>
              <a:rPr sz="2000" spc="-65" dirty="0">
                <a:latin typeface="Times New Roman"/>
                <a:cs typeface="Times New Roman"/>
              </a:rPr>
              <a:t>are: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incremental</a:t>
            </a:r>
            <a:endParaRPr sz="20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repetition and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60" dirty="0">
                <a:latin typeface="Times New Roman"/>
                <a:cs typeface="Times New Roman"/>
              </a:rPr>
              <a:t>ballad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stanza.</a:t>
            </a:r>
            <a:endParaRPr sz="2000" dirty="0">
              <a:latin typeface="Times New Roman"/>
              <a:cs typeface="Times New Roman"/>
            </a:endParaRPr>
          </a:p>
          <a:p>
            <a:pPr marL="194945" marR="5080" indent="-1822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2000" spc="-25" dirty="0">
                <a:latin typeface="Times New Roman"/>
                <a:cs typeface="Times New Roman"/>
              </a:rPr>
              <a:t>Incremental </a:t>
            </a:r>
            <a:r>
              <a:rPr sz="2000" spc="-20" dirty="0">
                <a:latin typeface="Times New Roman"/>
                <a:cs typeface="Times New Roman"/>
              </a:rPr>
              <a:t>repetition </a:t>
            </a:r>
            <a:r>
              <a:rPr sz="2000" spc="-25" dirty="0">
                <a:latin typeface="Times New Roman"/>
                <a:cs typeface="Times New Roman"/>
              </a:rPr>
              <a:t>repeats </a:t>
            </a:r>
            <a:r>
              <a:rPr sz="2000" spc="-10" dirty="0">
                <a:latin typeface="Times New Roman"/>
                <a:cs typeface="Times New Roman"/>
              </a:rPr>
              <a:t>one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10" dirty="0">
                <a:latin typeface="Times New Roman"/>
                <a:cs typeface="Times New Roman"/>
              </a:rPr>
              <a:t>more </a:t>
            </a:r>
            <a:r>
              <a:rPr sz="2000" spc="-60" dirty="0">
                <a:latin typeface="Times New Roman"/>
                <a:cs typeface="Times New Roman"/>
              </a:rPr>
              <a:t>lines 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65" dirty="0">
                <a:latin typeface="Times New Roman"/>
                <a:cs typeface="Times New Roman"/>
              </a:rPr>
              <a:t>small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50" dirty="0">
                <a:latin typeface="Times New Roman"/>
                <a:cs typeface="Times New Roman"/>
              </a:rPr>
              <a:t>significant </a:t>
            </a:r>
            <a:r>
              <a:rPr sz="2000" spc="-45" dirty="0">
                <a:latin typeface="Times New Roman"/>
                <a:cs typeface="Times New Roman"/>
              </a:rPr>
              <a:t>variations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0" dirty="0">
                <a:latin typeface="Times New Roman"/>
                <a:cs typeface="Times New Roman"/>
              </a:rPr>
              <a:t>advance 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action.</a:t>
            </a:r>
            <a:endParaRPr sz="2000" dirty="0">
              <a:latin typeface="Times New Roman"/>
              <a:cs typeface="Times New Roman"/>
            </a:endParaRPr>
          </a:p>
          <a:p>
            <a:pPr marL="194945" marR="264160" indent="-182245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60" dirty="0">
                <a:latin typeface="Times New Roman"/>
                <a:cs typeface="Times New Roman"/>
              </a:rPr>
              <a:t>ballad </a:t>
            </a:r>
            <a:r>
              <a:rPr sz="2000" spc="-30" dirty="0">
                <a:latin typeface="Times New Roman"/>
                <a:cs typeface="Times New Roman"/>
              </a:rPr>
              <a:t>stanza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four </a:t>
            </a:r>
            <a:r>
              <a:rPr sz="2000" spc="-70" dirty="0">
                <a:latin typeface="Times New Roman"/>
                <a:cs typeface="Times New Roman"/>
              </a:rPr>
              <a:t>lines; </a:t>
            </a:r>
            <a:r>
              <a:rPr sz="2000" spc="-60" dirty="0">
                <a:latin typeface="Times New Roman"/>
                <a:cs typeface="Times New Roman"/>
              </a:rPr>
              <a:t>commonly,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spc="-30" dirty="0">
                <a:latin typeface="Times New Roman"/>
                <a:cs typeface="Times New Roman"/>
              </a:rPr>
              <a:t>first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third </a:t>
            </a:r>
            <a:r>
              <a:rPr sz="2000" spc="-60" dirty="0">
                <a:latin typeface="Times New Roman"/>
                <a:cs typeface="Times New Roman"/>
              </a:rPr>
              <a:t>lines </a:t>
            </a:r>
            <a:r>
              <a:rPr sz="2000" spc="-20" dirty="0">
                <a:latin typeface="Times New Roman"/>
                <a:cs typeface="Times New Roman"/>
              </a:rPr>
              <a:t>contain </a:t>
            </a:r>
            <a:r>
              <a:rPr sz="2000" spc="-5" dirty="0">
                <a:latin typeface="Times New Roman"/>
                <a:cs typeface="Times New Roman"/>
              </a:rPr>
              <a:t>four </a:t>
            </a:r>
            <a:r>
              <a:rPr sz="2000" spc="-25" dirty="0">
                <a:latin typeface="Times New Roman"/>
                <a:cs typeface="Times New Roman"/>
              </a:rPr>
              <a:t>feet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50" dirty="0">
                <a:latin typeface="Times New Roman"/>
                <a:cs typeface="Times New Roman"/>
              </a:rPr>
              <a:t>accents, 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second and </a:t>
            </a:r>
            <a:r>
              <a:rPr sz="2000" spc="10" dirty="0">
                <a:latin typeface="Times New Roman"/>
                <a:cs typeface="Times New Roman"/>
              </a:rPr>
              <a:t>fourth </a:t>
            </a:r>
            <a:r>
              <a:rPr sz="2000" spc="-60" dirty="0">
                <a:latin typeface="Times New Roman"/>
                <a:cs typeface="Times New Roman"/>
              </a:rPr>
              <a:t>lines </a:t>
            </a:r>
            <a:r>
              <a:rPr sz="2000" spc="-20" dirty="0">
                <a:latin typeface="Times New Roman"/>
                <a:cs typeface="Times New Roman"/>
              </a:rPr>
              <a:t>contain </a:t>
            </a:r>
            <a:r>
              <a:rPr sz="2000" spc="-10" dirty="0">
                <a:latin typeface="Times New Roman"/>
                <a:cs typeface="Times New Roman"/>
              </a:rPr>
              <a:t>three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feet.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4794" y="583692"/>
            <a:ext cx="2271140" cy="2953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3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685800"/>
            <a:ext cx="82296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EPIC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9" y="1524000"/>
            <a:ext cx="84473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Traditionally</a:t>
            </a:r>
            <a:r>
              <a:rPr lang="en-US" sz="2000" dirty="0"/>
              <a:t>, an epic poem is a long, serious, poetic narrative about a significant event, often featuring a hero.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Before </a:t>
            </a:r>
            <a:r>
              <a:rPr lang="en-US" sz="2000" dirty="0"/>
              <a:t>the development of writing, epic poems were memorized and played an important part in maintaining a record of the great deeds and history of a culture. </a:t>
            </a:r>
            <a:r>
              <a:rPr lang="en-US" sz="2000" dirty="0" smtClean="0"/>
              <a:t>Later</a:t>
            </a:r>
            <a:r>
              <a:rPr lang="en-US" sz="2000" dirty="0"/>
              <a:t>, they were written down and the tradition for this kind of poem continued.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Epics </a:t>
            </a:r>
            <a:r>
              <a:rPr lang="en-US" sz="2000" dirty="0"/>
              <a:t>often feature the following: </a:t>
            </a:r>
            <a:endParaRPr lang="en-US" sz="20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a </a:t>
            </a:r>
            <a:r>
              <a:rPr lang="en-US" sz="2000" dirty="0"/>
              <a:t>hero who embodies the values of a culture or ethnic </a:t>
            </a:r>
            <a:r>
              <a:rPr lang="en-US" sz="2000" dirty="0" smtClean="0"/>
              <a:t>group;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something </a:t>
            </a:r>
            <a:r>
              <a:rPr lang="en-US" sz="2000" dirty="0"/>
              <a:t>vital that depends on the success of the hero's actions;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a </a:t>
            </a:r>
            <a:r>
              <a:rPr lang="en-US" sz="2000" dirty="0"/>
              <a:t>broad setting, sometimes encompassing the entire world; intervention by supernatural beings. Examples of epics include </a:t>
            </a:r>
            <a:r>
              <a:rPr lang="en-US" sz="2000" i="1" dirty="0"/>
              <a:t>Gilgamesh</a:t>
            </a:r>
            <a:r>
              <a:rPr lang="en-US" sz="2000" dirty="0"/>
              <a:t>, the </a:t>
            </a:r>
            <a:r>
              <a:rPr lang="en-US" sz="2000" i="1" dirty="0"/>
              <a:t>Odyssey</a:t>
            </a:r>
            <a:r>
              <a:rPr lang="en-US" sz="2000" dirty="0"/>
              <a:t>, and </a:t>
            </a:r>
            <a:r>
              <a:rPr lang="en-US" sz="2000" i="1" dirty="0"/>
              <a:t>Beowulf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0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Assignment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71487" y="16764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543" y="0"/>
            <a:ext cx="923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1" y="685800"/>
            <a:ext cx="530802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Genre/Form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Poetry: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74429" y="544285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74462" y="3809999"/>
            <a:ext cx="471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Lyric &amp; Narrative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Students are able to explain what Lyric Poetry is.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691063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Students are able to explain what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Narrative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Poetry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6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spc="-5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b="1" spc="-2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YRIC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73914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1975" marR="5080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Char char="◦"/>
              <a:tabLst>
                <a:tab pos="561975" algn="l"/>
              </a:tabLst>
            </a:pPr>
            <a:r>
              <a:rPr lang="en-US" sz="2400" spc="-105" dirty="0">
                <a:latin typeface="Times New Roman"/>
                <a:cs typeface="Times New Roman"/>
              </a:rPr>
              <a:t>A </a:t>
            </a:r>
            <a:r>
              <a:rPr lang="en-US" sz="2400" spc="-55" dirty="0">
                <a:latin typeface="Times New Roman"/>
                <a:cs typeface="Times New Roman"/>
              </a:rPr>
              <a:t>type </a:t>
            </a:r>
            <a:r>
              <a:rPr lang="en-US" sz="2400" spc="-5" dirty="0">
                <a:latin typeface="Times New Roman"/>
                <a:cs typeface="Times New Roman"/>
              </a:rPr>
              <a:t>of </a:t>
            </a:r>
            <a:r>
              <a:rPr lang="en-US" sz="2400" spc="-40" dirty="0">
                <a:latin typeface="Times New Roman"/>
                <a:cs typeface="Times New Roman"/>
              </a:rPr>
              <a:t>brief </a:t>
            </a:r>
            <a:r>
              <a:rPr lang="en-US" sz="2400" spc="-15" dirty="0">
                <a:latin typeface="Times New Roman"/>
                <a:cs typeface="Times New Roman"/>
              </a:rPr>
              <a:t>poem </a:t>
            </a:r>
            <a:r>
              <a:rPr lang="en-US" sz="2400" spc="-10" dirty="0">
                <a:latin typeface="Times New Roman"/>
                <a:cs typeface="Times New Roman"/>
              </a:rPr>
              <a:t>that </a:t>
            </a:r>
            <a:r>
              <a:rPr lang="en-US" sz="2400" spc="-50" dirty="0">
                <a:latin typeface="Times New Roman"/>
                <a:cs typeface="Times New Roman"/>
              </a:rPr>
              <a:t>expresses </a:t>
            </a:r>
            <a:r>
              <a:rPr lang="en-US" sz="2400" spc="-10" dirty="0">
                <a:latin typeface="Times New Roman"/>
                <a:cs typeface="Times New Roman"/>
              </a:rPr>
              <a:t>the  </a:t>
            </a:r>
            <a:r>
              <a:rPr lang="en-US" sz="2400" b="1" spc="-25" dirty="0">
                <a:latin typeface="Times New Roman"/>
                <a:cs typeface="Times New Roman"/>
              </a:rPr>
              <a:t>personal </a:t>
            </a:r>
            <a:r>
              <a:rPr lang="en-US" sz="2400" b="1" spc="15" dirty="0">
                <a:latin typeface="Times New Roman"/>
                <a:cs typeface="Times New Roman"/>
              </a:rPr>
              <a:t>emotions </a:t>
            </a:r>
            <a:r>
              <a:rPr lang="en-US" sz="2400" b="1" spc="-25" dirty="0">
                <a:latin typeface="Times New Roman"/>
                <a:cs typeface="Times New Roman"/>
              </a:rPr>
              <a:t>and </a:t>
            </a:r>
            <a:r>
              <a:rPr lang="en-US" sz="2400" b="1" dirty="0">
                <a:latin typeface="Times New Roman"/>
                <a:cs typeface="Times New Roman"/>
              </a:rPr>
              <a:t>thoughts </a:t>
            </a:r>
            <a:r>
              <a:rPr lang="en-US" sz="2400" spc="-5" dirty="0">
                <a:latin typeface="Times New Roman"/>
                <a:cs typeface="Times New Roman"/>
              </a:rPr>
              <a:t>of </a:t>
            </a:r>
            <a:r>
              <a:rPr lang="en-US" sz="2400" spc="-85" dirty="0">
                <a:latin typeface="Times New Roman"/>
                <a:cs typeface="Times New Roman"/>
              </a:rPr>
              <a:t>a </a:t>
            </a:r>
            <a:r>
              <a:rPr lang="en-US" sz="2400" spc="-75" dirty="0">
                <a:latin typeface="Times New Roman"/>
                <a:cs typeface="Times New Roman"/>
              </a:rPr>
              <a:t>single  </a:t>
            </a:r>
            <a:r>
              <a:rPr lang="en-US" sz="2400" spc="-50" dirty="0">
                <a:latin typeface="Times New Roman"/>
                <a:cs typeface="Times New Roman"/>
              </a:rPr>
              <a:t>speaker </a:t>
            </a:r>
            <a:r>
              <a:rPr lang="en-US" sz="2400" spc="5" dirty="0">
                <a:latin typeface="Times New Roman"/>
                <a:cs typeface="Times New Roman"/>
              </a:rPr>
              <a:t>or </a:t>
            </a:r>
            <a:r>
              <a:rPr lang="en-US" sz="2400" spc="-45" dirty="0">
                <a:latin typeface="Times New Roman"/>
                <a:cs typeface="Times New Roman"/>
              </a:rPr>
              <a:t>describes</a:t>
            </a:r>
            <a:r>
              <a:rPr lang="en-US" sz="2400" spc="55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something.</a:t>
            </a:r>
            <a:endParaRPr lang="en-US" sz="2400" dirty="0">
              <a:latin typeface="Times New Roman"/>
              <a:cs typeface="Times New Roman"/>
            </a:endParaRPr>
          </a:p>
          <a:p>
            <a:pPr marL="561975" marR="2667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561975" algn="l"/>
              </a:tabLst>
            </a:pPr>
            <a:r>
              <a:rPr lang="en-US" sz="2400" spc="35" dirty="0">
                <a:latin typeface="Times New Roman"/>
                <a:cs typeface="Times New Roman"/>
              </a:rPr>
              <a:t>It </a:t>
            </a:r>
            <a:r>
              <a:rPr lang="en-US" sz="2400" spc="-85" dirty="0">
                <a:latin typeface="Times New Roman"/>
                <a:cs typeface="Times New Roman"/>
              </a:rPr>
              <a:t>is </a:t>
            </a:r>
            <a:r>
              <a:rPr lang="en-US" sz="2400" spc="-10" dirty="0">
                <a:latin typeface="Times New Roman"/>
                <a:cs typeface="Times New Roman"/>
              </a:rPr>
              <a:t>important </a:t>
            </a:r>
            <a:r>
              <a:rPr lang="en-US" sz="2400" spc="20" dirty="0">
                <a:latin typeface="Times New Roman"/>
                <a:cs typeface="Times New Roman"/>
              </a:rPr>
              <a:t>to </a:t>
            </a:r>
            <a:r>
              <a:rPr lang="en-US" sz="2400" spc="-75" dirty="0">
                <a:latin typeface="Times New Roman"/>
                <a:cs typeface="Times New Roman"/>
              </a:rPr>
              <a:t>realize </a:t>
            </a:r>
            <a:r>
              <a:rPr lang="en-US" sz="2400" spc="-10" dirty="0">
                <a:latin typeface="Times New Roman"/>
                <a:cs typeface="Times New Roman"/>
              </a:rPr>
              <a:t>that the </a:t>
            </a:r>
            <a:r>
              <a:rPr lang="en-US" sz="2400" spc="-95" dirty="0">
                <a:latin typeface="Times New Roman"/>
                <a:cs typeface="Times New Roman"/>
              </a:rPr>
              <a:t>lyric </a:t>
            </a:r>
            <a:r>
              <a:rPr lang="en-US" sz="2400" spc="-85" dirty="0">
                <a:latin typeface="Times New Roman"/>
                <a:cs typeface="Times New Roman"/>
              </a:rPr>
              <a:t>is </a:t>
            </a:r>
            <a:r>
              <a:rPr lang="en-US" sz="2400" spc="-45" dirty="0">
                <a:latin typeface="Times New Roman"/>
                <a:cs typeface="Times New Roman"/>
              </a:rPr>
              <a:t>in </a:t>
            </a:r>
            <a:r>
              <a:rPr lang="en-US" sz="2400" b="1" spc="-5" dirty="0">
                <a:latin typeface="Times New Roman"/>
                <a:cs typeface="Times New Roman"/>
              </a:rPr>
              <a:t>the  </a:t>
            </a:r>
            <a:r>
              <a:rPr lang="en-US" sz="2400" b="1" spc="-55" dirty="0">
                <a:latin typeface="Times New Roman"/>
                <a:cs typeface="Times New Roman"/>
              </a:rPr>
              <a:t>first </a:t>
            </a:r>
            <a:r>
              <a:rPr lang="en-US" sz="2400" b="1" spc="-15" dirty="0">
                <a:latin typeface="Times New Roman"/>
                <a:cs typeface="Times New Roman"/>
              </a:rPr>
              <a:t>person </a:t>
            </a:r>
            <a:r>
              <a:rPr lang="en-US" sz="2400" b="1" spc="10" dirty="0">
                <a:latin typeface="Times New Roman"/>
                <a:cs typeface="Times New Roman"/>
              </a:rPr>
              <a:t>(“I”), </a:t>
            </a:r>
            <a:r>
              <a:rPr lang="en-US" sz="2400" spc="-10" dirty="0">
                <a:latin typeface="Times New Roman"/>
                <a:cs typeface="Times New Roman"/>
              </a:rPr>
              <a:t>the </a:t>
            </a:r>
            <a:r>
              <a:rPr lang="en-US" sz="2400" spc="-55" dirty="0">
                <a:latin typeface="Times New Roman"/>
                <a:cs typeface="Times New Roman"/>
              </a:rPr>
              <a:t>speaker </a:t>
            </a:r>
            <a:r>
              <a:rPr lang="en-US" sz="2400" spc="-85" dirty="0">
                <a:latin typeface="Times New Roman"/>
                <a:cs typeface="Times New Roman"/>
              </a:rPr>
              <a:t>is </a:t>
            </a:r>
            <a:r>
              <a:rPr lang="en-US" sz="2400" spc="15" dirty="0">
                <a:latin typeface="Times New Roman"/>
                <a:cs typeface="Times New Roman"/>
              </a:rPr>
              <a:t>not  </a:t>
            </a:r>
            <a:r>
              <a:rPr lang="en-US" sz="2400" spc="-75" dirty="0">
                <a:latin typeface="Times New Roman"/>
                <a:cs typeface="Times New Roman"/>
              </a:rPr>
              <a:t>necessarily </a:t>
            </a:r>
            <a:r>
              <a:rPr lang="en-US" sz="2400" spc="-10" dirty="0">
                <a:latin typeface="Times New Roman"/>
                <a:cs typeface="Times New Roman"/>
              </a:rPr>
              <a:t>the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poet.</a:t>
            </a:r>
            <a:endParaRPr lang="en-US" sz="2400" dirty="0">
              <a:latin typeface="Times New Roman"/>
              <a:cs typeface="Times New Roman"/>
            </a:endParaRPr>
          </a:p>
          <a:p>
            <a:pPr marL="561975" marR="419734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561975" algn="l"/>
              </a:tabLst>
            </a:pPr>
            <a:r>
              <a:rPr lang="en-US" sz="2400" spc="-10" dirty="0">
                <a:latin typeface="Times New Roman"/>
                <a:cs typeface="Times New Roman"/>
              </a:rPr>
              <a:t>The </a:t>
            </a:r>
            <a:r>
              <a:rPr lang="en-US" sz="2400" spc="-90" dirty="0">
                <a:latin typeface="Times New Roman"/>
                <a:cs typeface="Times New Roman"/>
              </a:rPr>
              <a:t>lyrics </a:t>
            </a:r>
            <a:r>
              <a:rPr lang="en-US" sz="2400" spc="-55" dirty="0">
                <a:latin typeface="Times New Roman"/>
                <a:cs typeface="Times New Roman"/>
              </a:rPr>
              <a:t>includes </a:t>
            </a:r>
            <a:r>
              <a:rPr lang="en-US" sz="2400" spc="-105" dirty="0">
                <a:latin typeface="Times New Roman"/>
                <a:cs typeface="Times New Roman"/>
              </a:rPr>
              <a:t>all </a:t>
            </a:r>
            <a:r>
              <a:rPr lang="en-US" sz="2400" spc="-5" dirty="0">
                <a:latin typeface="Times New Roman"/>
                <a:cs typeface="Times New Roman"/>
              </a:rPr>
              <a:t>the shorter forms </a:t>
            </a:r>
            <a:r>
              <a:rPr lang="en-US" sz="2400" spc="-10" dirty="0">
                <a:latin typeface="Times New Roman"/>
                <a:cs typeface="Times New Roman"/>
              </a:rPr>
              <a:t>of  </a:t>
            </a:r>
            <a:r>
              <a:rPr lang="en-US" sz="2400" spc="-45" dirty="0">
                <a:latin typeface="Times New Roman"/>
                <a:cs typeface="Times New Roman"/>
              </a:rPr>
              <a:t>poetry</a:t>
            </a:r>
            <a:r>
              <a:rPr lang="en-US" sz="2400" b="1" spc="-45" dirty="0">
                <a:latin typeface="Times New Roman"/>
                <a:cs typeface="Times New Roman"/>
              </a:rPr>
              <a:t>: </a:t>
            </a:r>
            <a:r>
              <a:rPr lang="en-US" sz="2400" b="1" spc="10" dirty="0">
                <a:latin typeface="Times New Roman"/>
                <a:cs typeface="Times New Roman"/>
              </a:rPr>
              <a:t>sonnet, </a:t>
            </a:r>
            <a:r>
              <a:rPr lang="en-US" sz="2400" b="1" dirty="0">
                <a:latin typeface="Times New Roman"/>
                <a:cs typeface="Times New Roman"/>
              </a:rPr>
              <a:t>elegy, </a:t>
            </a:r>
            <a:r>
              <a:rPr lang="en-US" sz="2400" b="1" spc="25" dirty="0">
                <a:latin typeface="Times New Roman"/>
                <a:cs typeface="Times New Roman"/>
              </a:rPr>
              <a:t>ode, </a:t>
            </a:r>
            <a:r>
              <a:rPr lang="en-US" sz="2400" b="1" spc="-30" dirty="0" smtClean="0">
                <a:latin typeface="Times New Roman"/>
                <a:cs typeface="Times New Roman"/>
              </a:rPr>
              <a:t>pastoral</a:t>
            </a:r>
            <a:endParaRPr lang="en-US" sz="2400" dirty="0">
              <a:latin typeface="Times New Roman"/>
              <a:cs typeface="Times New Roman"/>
            </a:endParaRPr>
          </a:p>
          <a:p>
            <a:pPr marL="561975" marR="7112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561975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The </a:t>
            </a:r>
            <a:r>
              <a:rPr lang="en-US" sz="2400" spc="-40" dirty="0">
                <a:latin typeface="Times New Roman"/>
                <a:cs typeface="Times New Roman"/>
              </a:rPr>
              <a:t>subject </a:t>
            </a:r>
            <a:r>
              <a:rPr lang="en-US" sz="2400" spc="-25" dirty="0">
                <a:latin typeface="Times New Roman"/>
                <a:cs typeface="Times New Roman"/>
              </a:rPr>
              <a:t>matter </a:t>
            </a:r>
            <a:r>
              <a:rPr lang="en-US" sz="2400" spc="-85" dirty="0">
                <a:latin typeface="Times New Roman"/>
                <a:cs typeface="Times New Roman"/>
              </a:rPr>
              <a:t>is </a:t>
            </a:r>
            <a:r>
              <a:rPr lang="en-US" sz="2400" spc="-70" dirty="0">
                <a:latin typeface="Times New Roman"/>
                <a:cs typeface="Times New Roman"/>
              </a:rPr>
              <a:t>expressive, </a:t>
            </a:r>
            <a:r>
              <a:rPr lang="en-US" sz="2400" spc="-30" dirty="0">
                <a:latin typeface="Times New Roman"/>
                <a:cs typeface="Times New Roman"/>
              </a:rPr>
              <a:t>whether </a:t>
            </a:r>
            <a:r>
              <a:rPr lang="en-US" sz="2400" spc="-10" dirty="0">
                <a:latin typeface="Times New Roman"/>
                <a:cs typeface="Times New Roman"/>
              </a:rPr>
              <a:t>of  </a:t>
            </a:r>
            <a:r>
              <a:rPr lang="en-US" sz="2400" spc="-40" dirty="0">
                <a:latin typeface="Times New Roman"/>
                <a:cs typeface="Times New Roman"/>
              </a:rPr>
              <a:t>personal emotions, such </a:t>
            </a:r>
            <a:r>
              <a:rPr lang="en-US" sz="2400" spc="-75" dirty="0">
                <a:latin typeface="Times New Roman"/>
                <a:cs typeface="Times New Roman"/>
              </a:rPr>
              <a:t>as love </a:t>
            </a:r>
            <a:r>
              <a:rPr lang="en-US" sz="2400" spc="5" dirty="0">
                <a:latin typeface="Times New Roman"/>
                <a:cs typeface="Times New Roman"/>
              </a:rPr>
              <a:t>or </a:t>
            </a:r>
            <a:r>
              <a:rPr lang="en-US" sz="2400" spc="-65" dirty="0">
                <a:latin typeface="Times New Roman"/>
                <a:cs typeface="Times New Roman"/>
              </a:rPr>
              <a:t>grief, </a:t>
            </a:r>
            <a:r>
              <a:rPr lang="en-US" sz="2400" spc="5" dirty="0">
                <a:latin typeface="Times New Roman"/>
                <a:cs typeface="Times New Roman"/>
              </a:rPr>
              <a:t>or </a:t>
            </a:r>
            <a:r>
              <a:rPr lang="en-US" sz="2400" spc="-10" dirty="0">
                <a:latin typeface="Times New Roman"/>
                <a:cs typeface="Times New Roman"/>
              </a:rPr>
              <a:t>of  </a:t>
            </a:r>
            <a:r>
              <a:rPr lang="en-US" sz="2400" spc="-50" dirty="0">
                <a:latin typeface="Times New Roman"/>
                <a:cs typeface="Times New Roman"/>
              </a:rPr>
              <a:t>public </a:t>
            </a:r>
            <a:r>
              <a:rPr lang="en-US" sz="2400" spc="-40" dirty="0">
                <a:latin typeface="Times New Roman"/>
                <a:cs typeface="Times New Roman"/>
              </a:rPr>
              <a:t>emotions, such </a:t>
            </a:r>
            <a:r>
              <a:rPr lang="en-US" sz="2400" spc="-75" dirty="0">
                <a:latin typeface="Times New Roman"/>
                <a:cs typeface="Times New Roman"/>
              </a:rPr>
              <a:t>as </a:t>
            </a:r>
            <a:r>
              <a:rPr lang="en-US" sz="2400" spc="-35" dirty="0">
                <a:latin typeface="Times New Roman"/>
                <a:cs typeface="Times New Roman"/>
              </a:rPr>
              <a:t>patriotism </a:t>
            </a:r>
            <a:r>
              <a:rPr lang="en-US" sz="2400" spc="5" dirty="0">
                <a:latin typeface="Times New Roman"/>
                <a:cs typeface="Times New Roman"/>
              </a:rPr>
              <a:t>or  </a:t>
            </a:r>
            <a:r>
              <a:rPr lang="en-US" sz="2400" spc="-50" dirty="0">
                <a:latin typeface="Times New Roman"/>
                <a:cs typeface="Times New Roman"/>
              </a:rPr>
              <a:t>reverence </a:t>
            </a:r>
            <a:r>
              <a:rPr lang="en-US" sz="2400" spc="5" dirty="0">
                <a:latin typeface="Times New Roman"/>
                <a:cs typeface="Times New Roman"/>
              </a:rPr>
              <a:t>or</a:t>
            </a:r>
            <a:r>
              <a:rPr lang="en-US" sz="2400" spc="70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celebration.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7162800" y="2209800"/>
            <a:ext cx="1752600" cy="3234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228599" y="714795"/>
            <a:ext cx="6248399" cy="5428409"/>
          </a:xfrm>
          <a:prstGeom prst="rect">
            <a:avLst/>
          </a:prstGeom>
          <a:solidFill>
            <a:srgbClr val="FFFFFF"/>
          </a:solidFill>
          <a:ln w="12192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0" tIns="26670" rIns="0" bIns="0" rtlCol="0">
            <a:spAutoFit/>
          </a:bodyPr>
          <a:lstStyle/>
          <a:p>
            <a:pPr marL="274955" marR="187960" indent="-183515">
              <a:lnSpc>
                <a:spcPct val="100000"/>
              </a:lnSpc>
              <a:spcBef>
                <a:spcPts val="210"/>
              </a:spcBef>
              <a:buClr>
                <a:srgbClr val="252525"/>
              </a:buClr>
              <a:buChar char="◦"/>
              <a:tabLst>
                <a:tab pos="274955" algn="l"/>
              </a:tabLst>
            </a:pPr>
            <a:r>
              <a:rPr sz="2400" spc="-5" dirty="0">
                <a:latin typeface="Times New Roman"/>
                <a:cs typeface="Times New Roman"/>
              </a:rPr>
              <a:t>From the point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view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b="1" spc="-85" dirty="0">
                <a:latin typeface="Times New Roman"/>
                <a:cs typeface="Times New Roman"/>
              </a:rPr>
              <a:t>Lyric</a:t>
            </a:r>
            <a:r>
              <a:rPr sz="2400" spc="-85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the most  important </a:t>
            </a:r>
            <a:r>
              <a:rPr sz="2400" spc="-20" dirty="0">
                <a:latin typeface="Times New Roman"/>
                <a:cs typeface="Times New Roman"/>
              </a:rPr>
              <a:t>functions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0" dirty="0">
                <a:latin typeface="Times New Roman"/>
                <a:cs typeface="Times New Roman"/>
              </a:rPr>
              <a:t>language </a:t>
            </a:r>
            <a:r>
              <a:rPr sz="2400" spc="-45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25" dirty="0">
                <a:latin typeface="Times New Roman"/>
                <a:cs typeface="Times New Roman"/>
              </a:rPr>
              <a:t>poetic </a:t>
            </a:r>
            <a:r>
              <a:rPr sz="2400" spc="-2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emotive, </a:t>
            </a:r>
            <a:r>
              <a:rPr sz="2400" spc="-45" dirty="0">
                <a:latin typeface="Times New Roman"/>
                <a:cs typeface="Times New Roman"/>
              </a:rPr>
              <a:t>because </a:t>
            </a:r>
            <a:r>
              <a:rPr sz="2400" spc="-25" dirty="0">
                <a:latin typeface="Times New Roman"/>
                <a:cs typeface="Times New Roman"/>
              </a:rPr>
              <a:t>these </a:t>
            </a:r>
            <a:r>
              <a:rPr sz="2400" spc="-40" dirty="0">
                <a:latin typeface="Times New Roman"/>
                <a:cs typeface="Times New Roman"/>
              </a:rPr>
              <a:t>two </a:t>
            </a:r>
            <a:r>
              <a:rPr sz="2400" spc="-10" dirty="0">
                <a:latin typeface="Times New Roman"/>
                <a:cs typeface="Times New Roman"/>
              </a:rPr>
              <a:t>permit 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author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show </a:t>
            </a:r>
            <a:r>
              <a:rPr sz="2400" spc="-15" dirty="0">
                <a:latin typeface="Times New Roman"/>
                <a:cs typeface="Times New Roman"/>
              </a:rPr>
              <a:t>emotions </a:t>
            </a:r>
            <a:r>
              <a:rPr sz="2400" spc="-35" dirty="0">
                <a:latin typeface="Times New Roman"/>
                <a:cs typeface="Times New Roman"/>
              </a:rPr>
              <a:t>when </a:t>
            </a:r>
            <a:r>
              <a:rPr sz="2400" spc="-30" dirty="0">
                <a:latin typeface="Times New Roman"/>
                <a:cs typeface="Times New Roman"/>
              </a:rPr>
              <a:t>an </a:t>
            </a:r>
            <a:r>
              <a:rPr sz="2400" spc="-35" dirty="0">
                <a:latin typeface="Times New Roman"/>
                <a:cs typeface="Times New Roman"/>
              </a:rPr>
              <a:t>aesthetic  </a:t>
            </a:r>
            <a:r>
              <a:rPr sz="2400" spc="-60" dirty="0">
                <a:latin typeface="Times New Roman"/>
                <a:cs typeface="Times New Roman"/>
              </a:rPr>
              <a:t>language </a:t>
            </a:r>
            <a:r>
              <a:rPr sz="2400" spc="-70" dirty="0">
                <a:latin typeface="Times New Roman"/>
                <a:cs typeface="Times New Roman"/>
              </a:rPr>
              <a:t>is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used.</a:t>
            </a:r>
            <a:endParaRPr sz="2400" dirty="0">
              <a:latin typeface="Times New Roman"/>
              <a:cs typeface="Times New Roman"/>
            </a:endParaRPr>
          </a:p>
          <a:p>
            <a:pPr marL="274955" marR="244475" indent="-183515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Times New Roman"/>
              <a:buChar char="◦"/>
              <a:tabLst>
                <a:tab pos="274955" algn="l"/>
              </a:tabLst>
            </a:pPr>
            <a:r>
              <a:rPr sz="2400" b="1" spc="20" dirty="0">
                <a:latin typeface="Times New Roman"/>
                <a:cs typeface="Times New Roman"/>
              </a:rPr>
              <a:t>The </a:t>
            </a:r>
            <a:r>
              <a:rPr sz="2400" b="1" spc="10" dirty="0">
                <a:latin typeface="Times New Roman"/>
                <a:cs typeface="Times New Roman"/>
              </a:rPr>
              <a:t>poetic </a:t>
            </a:r>
            <a:r>
              <a:rPr sz="2400" b="1" spc="-10" dirty="0">
                <a:latin typeface="Times New Roman"/>
                <a:cs typeface="Times New Roman"/>
              </a:rPr>
              <a:t>function </a:t>
            </a:r>
            <a:r>
              <a:rPr sz="2400" spc="-7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ability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manipulate  </a:t>
            </a:r>
            <a:r>
              <a:rPr sz="2400" spc="-60" dirty="0">
                <a:latin typeface="Times New Roman"/>
                <a:cs typeface="Times New Roman"/>
              </a:rPr>
              <a:t>language </a:t>
            </a:r>
            <a:r>
              <a:rPr sz="2400" spc="-35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a </a:t>
            </a:r>
            <a:r>
              <a:rPr sz="2400" spc="-55" dirty="0">
                <a:latin typeface="Times New Roman"/>
                <a:cs typeface="Times New Roman"/>
              </a:rPr>
              <a:t>creative </a:t>
            </a:r>
            <a:r>
              <a:rPr sz="2400" spc="-145" dirty="0">
                <a:latin typeface="Times New Roman"/>
                <a:cs typeface="Times New Roman"/>
              </a:rPr>
              <a:t>way.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poet </a:t>
            </a:r>
            <a:r>
              <a:rPr sz="2400" spc="-45" dirty="0">
                <a:latin typeface="Times New Roman"/>
                <a:cs typeface="Times New Roman"/>
              </a:rPr>
              <a:t>uses  </a:t>
            </a:r>
            <a:r>
              <a:rPr sz="2400" spc="-35" dirty="0">
                <a:latin typeface="Times New Roman"/>
                <a:cs typeface="Times New Roman"/>
              </a:rPr>
              <a:t>rhetorical </a:t>
            </a:r>
            <a:r>
              <a:rPr sz="2400" spc="-50" dirty="0">
                <a:latin typeface="Times New Roman"/>
                <a:cs typeface="Times New Roman"/>
              </a:rPr>
              <a:t>figures </a:t>
            </a:r>
            <a:r>
              <a:rPr sz="2400" spc="-75" dirty="0">
                <a:latin typeface="Times New Roman"/>
                <a:cs typeface="Times New Roman"/>
              </a:rPr>
              <a:t>(similarity, </a:t>
            </a:r>
            <a:r>
              <a:rPr sz="2400" spc="-20" dirty="0">
                <a:latin typeface="Times New Roman"/>
                <a:cs typeface="Times New Roman"/>
              </a:rPr>
              <a:t>metaphor, </a:t>
            </a:r>
            <a:r>
              <a:rPr sz="2400" spc="-55" dirty="0">
                <a:latin typeface="Times New Roman"/>
                <a:cs typeface="Times New Roman"/>
              </a:rPr>
              <a:t>etc.) </a:t>
            </a:r>
            <a:r>
              <a:rPr sz="2400" spc="-20" dirty="0">
                <a:latin typeface="Times New Roman"/>
                <a:cs typeface="Times New Roman"/>
              </a:rPr>
              <a:t>and  </a:t>
            </a:r>
            <a:r>
              <a:rPr sz="2400" spc="-70" dirty="0">
                <a:latin typeface="Times New Roman"/>
                <a:cs typeface="Times New Roman"/>
              </a:rPr>
              <a:t>style. </a:t>
            </a:r>
            <a:r>
              <a:rPr sz="2400" spc="-80" dirty="0">
                <a:latin typeface="Times New Roman"/>
                <a:cs typeface="Times New Roman"/>
              </a:rPr>
              <a:t>It’s </a:t>
            </a:r>
            <a:r>
              <a:rPr sz="2400" spc="-50" dirty="0">
                <a:latin typeface="Times New Roman"/>
                <a:cs typeface="Times New Roman"/>
              </a:rPr>
              <a:t>subjective </a:t>
            </a:r>
            <a:r>
              <a:rPr sz="2400" spc="-45" dirty="0">
                <a:latin typeface="Times New Roman"/>
                <a:cs typeface="Times New Roman"/>
              </a:rPr>
              <a:t>because </a:t>
            </a:r>
            <a:r>
              <a:rPr sz="2400" spc="-20" dirty="0">
                <a:latin typeface="Times New Roman"/>
                <a:cs typeface="Times New Roman"/>
              </a:rPr>
              <a:t>represents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55" dirty="0">
                <a:latin typeface="Times New Roman"/>
                <a:cs typeface="Times New Roman"/>
              </a:rPr>
              <a:t>creative </a:t>
            </a:r>
            <a:r>
              <a:rPr sz="2400" spc="-20" dirty="0">
                <a:latin typeface="Times New Roman"/>
                <a:cs typeface="Times New Roman"/>
              </a:rPr>
              <a:t>and </a:t>
            </a:r>
            <a:r>
              <a:rPr sz="2400" spc="-35" dirty="0">
                <a:latin typeface="Times New Roman"/>
                <a:cs typeface="Times New Roman"/>
              </a:rPr>
              <a:t>aesthetic </a:t>
            </a:r>
            <a:r>
              <a:rPr sz="2400" dirty="0">
                <a:latin typeface="Times New Roman"/>
                <a:cs typeface="Times New Roman"/>
              </a:rPr>
              <a:t>part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poem.</a:t>
            </a:r>
            <a:endParaRPr sz="2400" dirty="0">
              <a:latin typeface="Times New Roman"/>
              <a:cs typeface="Times New Roman"/>
            </a:endParaRPr>
          </a:p>
          <a:p>
            <a:pPr marL="274955" marR="139700" indent="-18351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Times New Roman"/>
              <a:buChar char="◦"/>
              <a:tabLst>
                <a:tab pos="274955" algn="l"/>
              </a:tabLst>
            </a:pPr>
            <a:r>
              <a:rPr sz="2400" b="1" spc="2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emotive </a:t>
            </a:r>
            <a:r>
              <a:rPr sz="2400" b="1" spc="-10" dirty="0">
                <a:latin typeface="Times New Roman"/>
                <a:cs typeface="Times New Roman"/>
              </a:rPr>
              <a:t>function </a:t>
            </a:r>
            <a:r>
              <a:rPr sz="2400" spc="-70" dirty="0">
                <a:latin typeface="Times New Roman"/>
                <a:cs typeface="Times New Roman"/>
              </a:rPr>
              <a:t>is </a:t>
            </a:r>
            <a:r>
              <a:rPr sz="2400" spc="-25" dirty="0">
                <a:latin typeface="Times New Roman"/>
                <a:cs typeface="Times New Roman"/>
              </a:rPr>
              <a:t>centered </a:t>
            </a:r>
            <a:r>
              <a:rPr sz="2400" spc="-35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sender,  </a:t>
            </a:r>
            <a:r>
              <a:rPr sz="2400" spc="-50" dirty="0">
                <a:latin typeface="Times New Roman"/>
                <a:cs typeface="Times New Roman"/>
              </a:rPr>
              <a:t>which </a:t>
            </a:r>
            <a:r>
              <a:rPr sz="2400" spc="-7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lyric </a:t>
            </a:r>
            <a:r>
              <a:rPr sz="2400" spc="-35" dirty="0">
                <a:latin typeface="Times New Roman"/>
                <a:cs typeface="Times New Roman"/>
              </a:rPr>
              <a:t>subject </a:t>
            </a:r>
            <a:r>
              <a:rPr sz="2400" spc="5" dirty="0">
                <a:latin typeface="Times New Roman"/>
                <a:cs typeface="Times New Roman"/>
              </a:rPr>
              <a:t>or </a:t>
            </a:r>
            <a:r>
              <a:rPr sz="2400" spc="-25" dirty="0">
                <a:latin typeface="Times New Roman"/>
                <a:cs typeface="Times New Roman"/>
              </a:rPr>
              <a:t>poetic </a:t>
            </a:r>
            <a:r>
              <a:rPr sz="2400" spc="-65" dirty="0">
                <a:latin typeface="Times New Roman"/>
                <a:cs typeface="Times New Roman"/>
              </a:rPr>
              <a:t>voice, </a:t>
            </a:r>
            <a:r>
              <a:rPr sz="2400" spc="-20" dirty="0">
                <a:latin typeface="Times New Roman"/>
                <a:cs typeface="Times New Roman"/>
              </a:rPr>
              <a:t>and  </a:t>
            </a:r>
            <a:r>
              <a:rPr sz="2400" spc="-35" dirty="0">
                <a:latin typeface="Times New Roman"/>
                <a:cs typeface="Times New Roman"/>
              </a:rPr>
              <a:t>manifests </a:t>
            </a:r>
            <a:r>
              <a:rPr sz="2400" spc="-30" dirty="0">
                <a:latin typeface="Times New Roman"/>
                <a:cs typeface="Times New Roman"/>
              </a:rPr>
              <a:t>emotions, </a:t>
            </a:r>
            <a:r>
              <a:rPr sz="2400" spc="-65" dirty="0">
                <a:latin typeface="Times New Roman"/>
                <a:cs typeface="Times New Roman"/>
              </a:rPr>
              <a:t>feelings, </a:t>
            </a:r>
            <a:r>
              <a:rPr sz="2400" spc="-55" dirty="0">
                <a:latin typeface="Times New Roman"/>
                <a:cs typeface="Times New Roman"/>
              </a:rPr>
              <a:t>worries, </a:t>
            </a:r>
            <a:r>
              <a:rPr sz="2400" spc="-50" dirty="0">
                <a:latin typeface="Times New Roman"/>
                <a:cs typeface="Times New Roman"/>
              </a:rPr>
              <a:t>etc. </a:t>
            </a:r>
            <a:r>
              <a:rPr sz="2400" spc="-10" dirty="0">
                <a:latin typeface="Times New Roman"/>
                <a:cs typeface="Times New Roman"/>
              </a:rPr>
              <a:t>through 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poem.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9400" y="1447800"/>
            <a:ext cx="2239652" cy="331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926" y="3407227"/>
            <a:ext cx="1752600" cy="1676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0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85934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00200" y="762000"/>
            <a:ext cx="5018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An example of a Lyric </a:t>
            </a:r>
            <a:r>
              <a:rPr lang="en-US" sz="1400" b="1" dirty="0" smtClean="0"/>
              <a:t>poem</a:t>
            </a:r>
          </a:p>
          <a:p>
            <a:endParaRPr lang="en-US" sz="1400" b="1" dirty="0"/>
          </a:p>
          <a:p>
            <a:r>
              <a:rPr lang="en-US" sz="1200" b="1" dirty="0"/>
              <a:t>It was in June you passed me by</a:t>
            </a:r>
            <a:br>
              <a:rPr lang="en-US" sz="1200" b="1" dirty="0"/>
            </a:br>
            <a:r>
              <a:rPr lang="en-US" sz="1200" b="1" dirty="0"/>
              <a:t>It was in June you caught my eye</a:t>
            </a:r>
            <a:br>
              <a:rPr lang="en-US" sz="1200" b="1" dirty="0"/>
            </a:br>
            <a:r>
              <a:rPr lang="en-US" sz="1200" b="1" dirty="0"/>
              <a:t>Soon we were meeting both day and night</a:t>
            </a:r>
            <a:br>
              <a:rPr lang="en-US" sz="1200" b="1" dirty="0"/>
            </a:br>
            <a:r>
              <a:rPr lang="en-US" sz="1200" b="1" dirty="0"/>
              <a:t>The days suddenly seemed filled with light</a:t>
            </a:r>
            <a:br>
              <a:rPr lang="en-US" sz="1200" b="1" dirty="0"/>
            </a:br>
            <a:r>
              <a:rPr lang="en-US" sz="1200" b="1" dirty="0"/>
              <a:t>It was all so sudden, a short tryst I thought</a:t>
            </a:r>
            <a:br>
              <a:rPr lang="en-US" sz="1200" b="1" dirty="0"/>
            </a:br>
            <a:r>
              <a:rPr lang="en-US" sz="1200" b="1" dirty="0"/>
              <a:t>But your heart and soul it seemed I had caught</a:t>
            </a:r>
            <a:br>
              <a:rPr lang="en-US" sz="1200" b="1" dirty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No, there are no regrets since you walked my way</a:t>
            </a:r>
            <a:br>
              <a:rPr lang="en-US" sz="1200" b="1" dirty="0"/>
            </a:br>
            <a:r>
              <a:rPr lang="en-US" sz="1200" b="1" dirty="0"/>
              <a:t>No, there are no regrets since we met that day</a:t>
            </a:r>
          </a:p>
          <a:p>
            <a:r>
              <a:rPr lang="en-US" sz="1200" b="1" dirty="0"/>
              <a:t>Those cheesy walks along the beach still fill my mind</a:t>
            </a:r>
            <a:br>
              <a:rPr lang="en-US" sz="1200" b="1" dirty="0"/>
            </a:br>
            <a:r>
              <a:rPr lang="en-US" sz="1200" b="1" dirty="0"/>
              <a:t>Those cheesy lines you always managed to find</a:t>
            </a:r>
            <a:br>
              <a:rPr lang="en-US" sz="1200" b="1" dirty="0"/>
            </a:br>
            <a:r>
              <a:rPr lang="en-US" sz="1200" b="1" dirty="0"/>
              <a:t>Only you could get away with such things</a:t>
            </a:r>
            <a:br>
              <a:rPr lang="en-US" sz="1200" b="1" dirty="0"/>
            </a:br>
            <a:r>
              <a:rPr lang="en-US" sz="1200" b="1" dirty="0"/>
              <a:t>But happiness and joy you seemed to bring</a:t>
            </a:r>
            <a:br>
              <a:rPr lang="en-US" sz="1200" b="1" dirty="0"/>
            </a:br>
            <a:r>
              <a:rPr lang="en-US" sz="1200" b="1" dirty="0"/>
              <a:t>A holiday in the sun went by in a dream</a:t>
            </a:r>
            <a:br>
              <a:rPr lang="en-US" sz="1200" b="1" dirty="0"/>
            </a:br>
            <a:r>
              <a:rPr lang="en-US" sz="1200" b="1" dirty="0"/>
              <a:t>Moving in seemed the logical thing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No, there are no regrets since you walked my way</a:t>
            </a:r>
            <a:br>
              <a:rPr lang="en-US" sz="1200" b="1" dirty="0"/>
            </a:br>
            <a:r>
              <a:rPr lang="en-US" sz="1200" b="1" dirty="0"/>
              <a:t>No, there are no regrets since we met that day</a:t>
            </a:r>
          </a:p>
          <a:p>
            <a:r>
              <a:rPr lang="en-US" sz="1200" b="1" dirty="0"/>
              <a:t>Who would have known what lay behind the door</a:t>
            </a:r>
            <a:br>
              <a:rPr lang="en-US" sz="1200" b="1" dirty="0"/>
            </a:br>
            <a:r>
              <a:rPr lang="en-US" sz="1200" b="1" dirty="0"/>
              <a:t>Who would have thought we would soon be no more</a:t>
            </a:r>
            <a:br>
              <a:rPr lang="en-US" sz="1200" b="1" dirty="0"/>
            </a:br>
            <a:r>
              <a:rPr lang="en-US" sz="1200" b="1" dirty="0"/>
              <a:t>When you departed you left a hole too big to fill</a:t>
            </a:r>
            <a:br>
              <a:rPr lang="en-US" sz="1200" b="1" dirty="0"/>
            </a:br>
            <a:r>
              <a:rPr lang="en-US" sz="1200" b="1" dirty="0"/>
              <a:t>Even after these many years I miss you still</a:t>
            </a:r>
            <a:br>
              <a:rPr lang="en-US" sz="1200" b="1" dirty="0"/>
            </a:br>
            <a:r>
              <a:rPr lang="en-US" sz="1200" b="1" dirty="0"/>
              <a:t>Although I have moved on, I still feel you near</a:t>
            </a:r>
            <a:br>
              <a:rPr lang="en-US" sz="1200" b="1" dirty="0"/>
            </a:br>
            <a:r>
              <a:rPr lang="en-US" sz="1200" b="1" dirty="0"/>
              <a:t>Sending me your best, and filling me with cheer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No, there are no regrets since you walked my way</a:t>
            </a:r>
            <a:br>
              <a:rPr lang="en-US" sz="1200" b="1" dirty="0"/>
            </a:br>
            <a:r>
              <a:rPr lang="en-US" sz="1200" b="1" dirty="0"/>
              <a:t>No, there are no regrets since we met that day</a:t>
            </a:r>
          </a:p>
        </p:txBody>
      </p:sp>
    </p:spTree>
    <p:extLst>
      <p:ext uri="{BB962C8B-B14F-4D97-AF65-F5344CB8AC3E}">
        <p14:creationId xmlns:p14="http://schemas.microsoft.com/office/powerpoint/2010/main" val="1404018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598714" y="1676399"/>
            <a:ext cx="8229600" cy="35052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id-ID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ODE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981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Ode” </a:t>
            </a:r>
            <a:r>
              <a:rPr lang="en-US" sz="2400" b="1" dirty="0"/>
              <a:t>comes from the Greek </a:t>
            </a:r>
            <a:r>
              <a:rPr lang="en-US" sz="2400" b="1" i="1" dirty="0" err="1"/>
              <a:t>aeidein</a:t>
            </a:r>
            <a:r>
              <a:rPr lang="en-US" sz="2400" b="1" dirty="0"/>
              <a:t>, meaning </a:t>
            </a:r>
            <a:r>
              <a:rPr lang="en-US" sz="2400" b="1" i="1" dirty="0"/>
              <a:t>to sing or chant</a:t>
            </a:r>
            <a:r>
              <a:rPr lang="en-US" sz="2400" b="1" dirty="0"/>
              <a:t>, and belongs to the long and varied tradition of lyric poetry. 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Originally </a:t>
            </a:r>
            <a:r>
              <a:rPr lang="en-US" sz="2400" b="1" dirty="0"/>
              <a:t>accompanied by music and dance, and later reserved by the Romantic poets to convey their strongest sentiments, the ode can be generalized as a formal address to an event, a person, or a thing not present.</a:t>
            </a:r>
          </a:p>
        </p:txBody>
      </p:sp>
    </p:spTree>
    <p:extLst>
      <p:ext uri="{BB962C8B-B14F-4D97-AF65-F5344CB8AC3E}">
        <p14:creationId xmlns:p14="http://schemas.microsoft.com/office/powerpoint/2010/main" val="3117049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89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571438"/>
            <a:ext cx="598442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14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SONNET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1676400"/>
            <a:ext cx="7162800" cy="4215257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marR="191135" indent="-182880">
              <a:lnSpc>
                <a:spcPts val="2160"/>
              </a:lnSpc>
              <a:spcBef>
                <a:spcPts val="270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1800" spc="-5" dirty="0">
                <a:latin typeface="Arial" pitchFamily="34" charset="0"/>
                <a:cs typeface="Arial" pitchFamily="34" charset="0"/>
              </a:rPr>
              <a:t>From the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Italian </a:t>
            </a:r>
            <a:r>
              <a:rPr sz="1900" i="1" spc="-10" dirty="0">
                <a:latin typeface="Arial" pitchFamily="34" charset="0"/>
                <a:cs typeface="Arial" pitchFamily="34" charset="0"/>
              </a:rPr>
              <a:t>sonetto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, </a:t>
            </a:r>
            <a:r>
              <a:rPr sz="1800" spc="-50" dirty="0">
                <a:latin typeface="Arial" pitchFamily="34" charset="0"/>
                <a:cs typeface="Arial" pitchFamily="34" charset="0"/>
              </a:rPr>
              <a:t>which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means </a:t>
            </a:r>
            <a:r>
              <a:rPr sz="1800" spc="-15" dirty="0">
                <a:latin typeface="Arial" pitchFamily="34" charset="0"/>
                <a:cs typeface="Arial" pitchFamily="34" charset="0"/>
              </a:rPr>
              <a:t>“a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little </a:t>
            </a:r>
            <a:r>
              <a:rPr sz="1800" spc="10" dirty="0">
                <a:latin typeface="Arial" pitchFamily="34" charset="0"/>
                <a:cs typeface="Arial" pitchFamily="34" charset="0"/>
              </a:rPr>
              <a:t>sound </a:t>
            </a:r>
            <a:r>
              <a:rPr sz="1800" spc="-75" dirty="0">
                <a:latin typeface="Arial" pitchFamily="34" charset="0"/>
                <a:cs typeface="Arial" pitchFamily="34" charset="0"/>
              </a:rPr>
              <a:t>or </a:t>
            </a:r>
            <a:r>
              <a:rPr sz="1800" spc="10" dirty="0">
                <a:latin typeface="Arial" pitchFamily="34" charset="0"/>
                <a:cs typeface="Arial" pitchFamily="34" charset="0"/>
              </a:rPr>
              <a:t>song,"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the  sonnet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is a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popular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classical </a:t>
            </a:r>
            <a:r>
              <a:rPr sz="1800" spc="10" dirty="0">
                <a:latin typeface="Arial" pitchFamily="34" charset="0"/>
                <a:cs typeface="Arial" pitchFamily="34" charset="0"/>
              </a:rPr>
              <a:t>form </a:t>
            </a:r>
            <a:r>
              <a:rPr sz="1800" dirty="0">
                <a:latin typeface="Arial" pitchFamily="34" charset="0"/>
                <a:cs typeface="Arial" pitchFamily="34" charset="0"/>
              </a:rPr>
              <a:t>that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has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compelled 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poets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for 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centuries.</a:t>
            </a:r>
            <a:endParaRPr sz="1800" dirty="0">
              <a:latin typeface="Arial" pitchFamily="34" charset="0"/>
              <a:cs typeface="Arial" pitchFamily="34" charset="0"/>
            </a:endParaRPr>
          </a:p>
          <a:p>
            <a:pPr marL="195580" marR="5080" indent="-182880">
              <a:lnSpc>
                <a:spcPct val="100000"/>
              </a:lnSpc>
              <a:spcBef>
                <a:spcPts val="825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1800" spc="-70" dirty="0">
                <a:latin typeface="Arial" pitchFamily="34" charset="0"/>
                <a:cs typeface="Arial" pitchFamily="34" charset="0"/>
              </a:rPr>
              <a:t>Traditionally,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the sonnet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is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a 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fourteen-line </a:t>
            </a:r>
            <a:r>
              <a:rPr sz="1800" spc="20" dirty="0">
                <a:latin typeface="Arial" pitchFamily="34" charset="0"/>
                <a:cs typeface="Arial" pitchFamily="34" charset="0"/>
              </a:rPr>
              <a:t>poem </a:t>
            </a:r>
            <a:r>
              <a:rPr sz="1800" spc="-25" dirty="0">
                <a:latin typeface="Arial" pitchFamily="34" charset="0"/>
                <a:cs typeface="Arial" pitchFamily="34" charset="0"/>
              </a:rPr>
              <a:t>written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in </a:t>
            </a:r>
            <a:r>
              <a:rPr sz="1800" spc="-55" dirty="0">
                <a:latin typeface="Arial" pitchFamily="34" charset="0"/>
                <a:cs typeface="Arial" pitchFamily="34" charset="0"/>
              </a:rPr>
              <a:t>iambic  </a:t>
            </a:r>
            <a:r>
              <a:rPr sz="1800" spc="-25" dirty="0">
                <a:latin typeface="Arial" pitchFamily="34" charset="0"/>
                <a:cs typeface="Arial" pitchFamily="34" charset="0"/>
              </a:rPr>
              <a:t>pentameter, </a:t>
            </a:r>
            <a:r>
              <a:rPr sz="1800" spc="-50" dirty="0">
                <a:latin typeface="Arial" pitchFamily="34" charset="0"/>
                <a:cs typeface="Arial" pitchFamily="34" charset="0"/>
              </a:rPr>
              <a:t>which </a:t>
            </a:r>
            <a:r>
              <a:rPr sz="1800" spc="-55" dirty="0">
                <a:latin typeface="Arial" pitchFamily="34" charset="0"/>
                <a:cs typeface="Arial" pitchFamily="34" charset="0"/>
              </a:rPr>
              <a:t>employ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one </a:t>
            </a:r>
            <a:r>
              <a:rPr sz="1800" dirty="0">
                <a:latin typeface="Arial" pitchFamily="34" charset="0"/>
                <a:cs typeface="Arial" pitchFamily="34" charset="0"/>
              </a:rPr>
              <a:t>of </a:t>
            </a:r>
            <a:r>
              <a:rPr sz="1800" spc="-60" dirty="0">
                <a:latin typeface="Arial" pitchFamily="34" charset="0"/>
                <a:cs typeface="Arial" pitchFamily="34" charset="0"/>
              </a:rPr>
              <a:t>several </a:t>
            </a:r>
            <a:r>
              <a:rPr sz="1800" spc="-50" dirty="0">
                <a:latin typeface="Arial" pitchFamily="34" charset="0"/>
                <a:cs typeface="Arial" pitchFamily="34" charset="0"/>
              </a:rPr>
              <a:t>rhyme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schemes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and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adhere </a:t>
            </a:r>
            <a:r>
              <a:rPr sz="1800" spc="20" dirty="0">
                <a:latin typeface="Arial" pitchFamily="34" charset="0"/>
                <a:cs typeface="Arial" pitchFamily="34" charset="0"/>
              </a:rPr>
              <a:t>to 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a </a:t>
            </a:r>
            <a:r>
              <a:rPr sz="1800" spc="-55" dirty="0">
                <a:latin typeface="Arial" pitchFamily="34" charset="0"/>
                <a:cs typeface="Arial" pitchFamily="34" charset="0"/>
              </a:rPr>
              <a:t>tightly 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structured </a:t>
            </a:r>
            <a:r>
              <a:rPr sz="1800" spc="-25" dirty="0">
                <a:latin typeface="Arial" pitchFamily="34" charset="0"/>
                <a:cs typeface="Arial" pitchFamily="34" charset="0"/>
              </a:rPr>
              <a:t>thematic</a:t>
            </a:r>
            <a:r>
              <a:rPr sz="1800" spc="120" dirty="0">
                <a:latin typeface="Arial" pitchFamily="34" charset="0"/>
                <a:cs typeface="Arial" pitchFamily="34" charset="0"/>
              </a:rPr>
              <a:t>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organization.</a:t>
            </a:r>
            <a:endParaRPr sz="1800" dirty="0">
              <a:latin typeface="Arial" pitchFamily="34" charset="0"/>
              <a:cs typeface="Arial" pitchFamily="34" charset="0"/>
            </a:endParaRPr>
          </a:p>
          <a:p>
            <a:pPr marL="195580" marR="18415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1800" spc="-80" dirty="0">
                <a:latin typeface="Arial" pitchFamily="34" charset="0"/>
                <a:cs typeface="Arial" pitchFamily="34" charset="0"/>
              </a:rPr>
              <a:t>Two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sonnet </a:t>
            </a:r>
            <a:r>
              <a:rPr sz="1800" dirty="0">
                <a:latin typeface="Arial" pitchFamily="34" charset="0"/>
                <a:cs typeface="Arial" pitchFamily="34" charset="0"/>
              </a:rPr>
              <a:t>forms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provide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the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models 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from </a:t>
            </a:r>
            <a:r>
              <a:rPr sz="1800" spc="-50" dirty="0">
                <a:latin typeface="Arial" pitchFamily="34" charset="0"/>
                <a:cs typeface="Arial" pitchFamily="34" charset="0"/>
              </a:rPr>
              <a:t>which </a:t>
            </a:r>
            <a:r>
              <a:rPr sz="1800" spc="-85" dirty="0">
                <a:latin typeface="Arial" pitchFamily="34" charset="0"/>
                <a:cs typeface="Arial" pitchFamily="34" charset="0"/>
              </a:rPr>
              <a:t>all </a:t>
            </a:r>
            <a:r>
              <a:rPr sz="1800" dirty="0">
                <a:latin typeface="Arial" pitchFamily="34" charset="0"/>
                <a:cs typeface="Arial" pitchFamily="34" charset="0"/>
              </a:rPr>
              <a:t>other </a:t>
            </a:r>
            <a:r>
              <a:rPr sz="1800" spc="-10" dirty="0">
                <a:latin typeface="Arial" pitchFamily="34" charset="0"/>
                <a:cs typeface="Arial" pitchFamily="34" charset="0"/>
              </a:rPr>
              <a:t>sonnets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are 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formed: </a:t>
            </a:r>
            <a:r>
              <a:rPr sz="1800" dirty="0">
                <a:latin typeface="Arial" pitchFamily="34" charset="0"/>
                <a:cs typeface="Arial" pitchFamily="34" charset="0"/>
              </a:rPr>
              <a:t>the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Petrarchan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and </a:t>
            </a:r>
            <a:r>
              <a:rPr sz="1800" dirty="0">
                <a:latin typeface="Arial" pitchFamily="34" charset="0"/>
                <a:cs typeface="Arial" pitchFamily="34" charset="0"/>
              </a:rPr>
              <a:t>the</a:t>
            </a:r>
            <a:r>
              <a:rPr sz="1800" spc="120" dirty="0">
                <a:latin typeface="Arial" pitchFamily="34" charset="0"/>
                <a:cs typeface="Arial" pitchFamily="34" charset="0"/>
              </a:rPr>
              <a:t>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Shakespearean.</a:t>
            </a:r>
            <a:endParaRPr sz="1800" dirty="0">
              <a:latin typeface="Arial" pitchFamily="34" charset="0"/>
              <a:cs typeface="Arial" pitchFamily="34" charset="0"/>
            </a:endParaRPr>
          </a:p>
          <a:p>
            <a:pPr marL="195580" marR="5397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Times New Roman"/>
              <a:buChar char="◦"/>
              <a:tabLst>
                <a:tab pos="195580" algn="l"/>
              </a:tabLst>
            </a:pPr>
            <a:r>
              <a:rPr sz="1800" i="1" spc="-130" dirty="0">
                <a:latin typeface="Arial" pitchFamily="34" charset="0"/>
                <a:cs typeface="Arial" pitchFamily="34" charset="0"/>
              </a:rPr>
              <a:t>The </a:t>
            </a:r>
            <a:r>
              <a:rPr sz="1800" i="1" spc="-175" dirty="0">
                <a:latin typeface="Arial" pitchFamily="34" charset="0"/>
                <a:cs typeface="Arial" pitchFamily="34" charset="0"/>
              </a:rPr>
              <a:t>Petrarchan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sonnet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consists </a:t>
            </a:r>
            <a:r>
              <a:rPr sz="1800" dirty="0">
                <a:latin typeface="Arial" pitchFamily="34" charset="0"/>
                <a:cs typeface="Arial" pitchFamily="34" charset="0"/>
              </a:rPr>
              <a:t>of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an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octave </a:t>
            </a:r>
            <a:r>
              <a:rPr sz="1800" spc="-50" dirty="0">
                <a:latin typeface="Arial" pitchFamily="34" charset="0"/>
                <a:cs typeface="Arial" pitchFamily="34" charset="0"/>
              </a:rPr>
              <a:t>(eight </a:t>
            </a:r>
            <a:r>
              <a:rPr sz="1800" spc="-60" dirty="0">
                <a:latin typeface="Arial" pitchFamily="34" charset="0"/>
                <a:cs typeface="Arial" pitchFamily="34" charset="0"/>
              </a:rPr>
              <a:t>lines)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and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a </a:t>
            </a:r>
            <a:r>
              <a:rPr sz="1800" spc="-25" dirty="0">
                <a:latin typeface="Arial" pitchFamily="34" charset="0"/>
                <a:cs typeface="Arial" pitchFamily="34" charset="0"/>
              </a:rPr>
              <a:t>sestet </a:t>
            </a:r>
            <a:r>
              <a:rPr sz="1800" spc="-75" dirty="0">
                <a:latin typeface="Arial" pitchFamily="34" charset="0"/>
                <a:cs typeface="Arial" pitchFamily="34" charset="0"/>
              </a:rPr>
              <a:t>(six  </a:t>
            </a:r>
            <a:r>
              <a:rPr sz="1800" spc="-60" dirty="0">
                <a:latin typeface="Arial" pitchFamily="34" charset="0"/>
                <a:cs typeface="Arial" pitchFamily="34" charset="0"/>
              </a:rPr>
              <a:t>lines).</a:t>
            </a:r>
            <a:endParaRPr sz="1800" dirty="0">
              <a:latin typeface="Arial" pitchFamily="34" charset="0"/>
              <a:cs typeface="Arial" pitchFamily="34" charset="0"/>
            </a:endParaRPr>
          </a:p>
          <a:p>
            <a:pPr marL="195580" marR="3098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Times New Roman"/>
              <a:buChar char="◦"/>
              <a:tabLst>
                <a:tab pos="195580" algn="l"/>
              </a:tabLst>
            </a:pPr>
            <a:r>
              <a:rPr sz="1800" i="1" spc="-130" dirty="0">
                <a:latin typeface="Arial" pitchFamily="34" charset="0"/>
                <a:cs typeface="Arial" pitchFamily="34" charset="0"/>
              </a:rPr>
              <a:t>The </a:t>
            </a:r>
            <a:r>
              <a:rPr sz="1800" i="1" spc="-155" dirty="0">
                <a:latin typeface="Arial" pitchFamily="34" charset="0"/>
                <a:cs typeface="Arial" pitchFamily="34" charset="0"/>
              </a:rPr>
              <a:t>Shakespearean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sonnet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consists </a:t>
            </a:r>
            <a:r>
              <a:rPr sz="1800" dirty="0">
                <a:latin typeface="Arial" pitchFamily="34" charset="0"/>
                <a:cs typeface="Arial" pitchFamily="34" charset="0"/>
              </a:rPr>
              <a:t>of </a:t>
            </a:r>
            <a:r>
              <a:rPr sz="1800" spc="-15" dirty="0">
                <a:latin typeface="Arial" pitchFamily="34" charset="0"/>
                <a:cs typeface="Arial" pitchFamily="34" charset="0"/>
              </a:rPr>
              <a:t>three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quatrains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(four </a:t>
            </a:r>
            <a:r>
              <a:rPr sz="1800" spc="-55" dirty="0">
                <a:latin typeface="Arial" pitchFamily="34" charset="0"/>
                <a:cs typeface="Arial" pitchFamily="34" charset="0"/>
              </a:rPr>
              <a:t>lines each) 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and </a:t>
            </a:r>
            <a:r>
              <a:rPr sz="1800" spc="-70" dirty="0">
                <a:latin typeface="Arial" pitchFamily="34" charset="0"/>
                <a:cs typeface="Arial" pitchFamily="34" charset="0"/>
              </a:rPr>
              <a:t>a </a:t>
            </a:r>
            <a:r>
              <a:rPr sz="1800" spc="-25" dirty="0">
                <a:latin typeface="Arial" pitchFamily="34" charset="0"/>
                <a:cs typeface="Arial" pitchFamily="34" charset="0"/>
              </a:rPr>
              <a:t>couplet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(two</a:t>
            </a:r>
            <a:r>
              <a:rPr sz="1800" spc="90" dirty="0">
                <a:latin typeface="Arial" pitchFamily="34" charset="0"/>
                <a:cs typeface="Arial" pitchFamily="34" charset="0"/>
              </a:rPr>
              <a:t> </a:t>
            </a:r>
            <a:r>
              <a:rPr sz="1800" spc="-60" dirty="0">
                <a:latin typeface="Arial" pitchFamily="34" charset="0"/>
                <a:cs typeface="Arial" pitchFamily="34" charset="0"/>
              </a:rPr>
              <a:t>lines).</a:t>
            </a:r>
            <a:endParaRPr sz="1800" dirty="0">
              <a:latin typeface="Arial" pitchFamily="34" charset="0"/>
              <a:cs typeface="Arial" pitchFamily="34" charset="0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Char char="◦"/>
              <a:tabLst>
                <a:tab pos="195580" algn="l"/>
              </a:tabLst>
            </a:pPr>
            <a:r>
              <a:rPr sz="1800" spc="25" dirty="0">
                <a:latin typeface="Arial" pitchFamily="34" charset="0"/>
                <a:cs typeface="Arial" pitchFamily="34" charset="0"/>
              </a:rPr>
              <a:t>In </a:t>
            </a:r>
            <a:r>
              <a:rPr sz="1800" spc="-45" dirty="0">
                <a:latin typeface="Arial" pitchFamily="34" charset="0"/>
                <a:cs typeface="Arial" pitchFamily="34" charset="0"/>
              </a:rPr>
              <a:t>Spanish, </a:t>
            </a:r>
            <a:r>
              <a:rPr sz="1800" spc="-5" dirty="0">
                <a:latin typeface="Arial" pitchFamily="34" charset="0"/>
                <a:cs typeface="Arial" pitchFamily="34" charset="0"/>
              </a:rPr>
              <a:t>the sonnet </a:t>
            </a:r>
            <a:r>
              <a:rPr sz="1800" spc="-30" dirty="0">
                <a:latin typeface="Arial" pitchFamily="34" charset="0"/>
                <a:cs typeface="Arial" pitchFamily="34" charset="0"/>
              </a:rPr>
              <a:t>consists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in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two </a:t>
            </a:r>
            <a:r>
              <a:rPr sz="1800" spc="-35" dirty="0">
                <a:latin typeface="Arial" pitchFamily="34" charset="0"/>
                <a:cs typeface="Arial" pitchFamily="34" charset="0"/>
              </a:rPr>
              <a:t>quatrains </a:t>
            </a:r>
            <a:r>
              <a:rPr sz="1800" spc="-20" dirty="0">
                <a:latin typeface="Arial" pitchFamily="34" charset="0"/>
                <a:cs typeface="Arial" pitchFamily="34" charset="0"/>
              </a:rPr>
              <a:t>and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two</a:t>
            </a:r>
            <a:r>
              <a:rPr sz="1800" spc="180" dirty="0">
                <a:latin typeface="Arial" pitchFamily="34" charset="0"/>
                <a:cs typeface="Arial" pitchFamily="34" charset="0"/>
              </a:rPr>
              <a:t> </a:t>
            </a:r>
            <a:r>
              <a:rPr sz="1800" spc="-40" dirty="0">
                <a:latin typeface="Arial" pitchFamily="34" charset="0"/>
                <a:cs typeface="Arial" pitchFamily="34" charset="0"/>
              </a:rPr>
              <a:t>tercets.</a:t>
            </a:r>
            <a:endParaRPr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744" y="1600199"/>
            <a:ext cx="1428750" cy="1915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890" y="3657600"/>
            <a:ext cx="1445894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4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2279142" y="874775"/>
            <a:ext cx="6719696" cy="529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445" y="799985"/>
            <a:ext cx="6489955" cy="5447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971" y="799985"/>
            <a:ext cx="2181171" cy="5447004"/>
          </a:xfrm>
          <a:prstGeom prst="rect">
            <a:avLst/>
          </a:prstGeom>
          <a:solidFill>
            <a:srgbClr val="FFFFFF"/>
          </a:solidFill>
          <a:ln w="12191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123825">
              <a:lnSpc>
                <a:spcPct val="100000"/>
              </a:lnSpc>
              <a:spcBef>
                <a:spcPts val="235"/>
              </a:spcBef>
            </a:pPr>
            <a:r>
              <a:rPr sz="1600" b="1" spc="-40" dirty="0">
                <a:latin typeface="Times New Roman"/>
                <a:cs typeface="Times New Roman"/>
              </a:rPr>
              <a:t>William </a:t>
            </a:r>
            <a:r>
              <a:rPr sz="1600" b="1" spc="-25" dirty="0">
                <a:latin typeface="Times New Roman"/>
                <a:cs typeface="Times New Roman"/>
              </a:rPr>
              <a:t>Shakespeare </a:t>
            </a:r>
            <a:r>
              <a:rPr sz="1600" spc="-75" dirty="0">
                <a:latin typeface="Times New Roman"/>
                <a:cs typeface="Times New Roman"/>
              </a:rPr>
              <a:t>was  </a:t>
            </a:r>
            <a:r>
              <a:rPr sz="1600" spc="-25" dirty="0">
                <a:latin typeface="Times New Roman"/>
                <a:cs typeface="Times New Roman"/>
              </a:rPr>
              <a:t>baptized </a:t>
            </a:r>
            <a:r>
              <a:rPr sz="1600" spc="10" dirty="0">
                <a:latin typeface="Times New Roman"/>
                <a:cs typeface="Times New Roman"/>
              </a:rPr>
              <a:t>on </a:t>
            </a:r>
            <a:r>
              <a:rPr sz="1600" spc="-50" dirty="0">
                <a:latin typeface="Times New Roman"/>
                <a:cs typeface="Times New Roman"/>
              </a:rPr>
              <a:t>April </a:t>
            </a:r>
            <a:r>
              <a:rPr sz="1600" spc="-55" dirty="0">
                <a:latin typeface="Times New Roman"/>
                <a:cs typeface="Times New Roman"/>
              </a:rPr>
              <a:t>26, </a:t>
            </a:r>
            <a:r>
              <a:rPr sz="1600" spc="-60" dirty="0">
                <a:latin typeface="Times New Roman"/>
                <a:cs typeface="Times New Roman"/>
              </a:rPr>
              <a:t>1564, </a:t>
            </a:r>
            <a:r>
              <a:rPr sz="1600" spc="-35" dirty="0">
                <a:latin typeface="Times New Roman"/>
                <a:cs typeface="Times New Roman"/>
              </a:rPr>
              <a:t>in  </a:t>
            </a:r>
            <a:r>
              <a:rPr sz="1600" spc="-30" dirty="0">
                <a:latin typeface="Times New Roman"/>
                <a:cs typeface="Times New Roman"/>
              </a:rPr>
              <a:t>Stratford-upon-Avon,  England. </a:t>
            </a:r>
            <a:r>
              <a:rPr sz="1600" spc="-10" dirty="0">
                <a:latin typeface="Times New Roman"/>
                <a:cs typeface="Times New Roman"/>
              </a:rPr>
              <a:t>From </a:t>
            </a:r>
            <a:r>
              <a:rPr sz="1600" spc="-45" dirty="0">
                <a:latin typeface="Times New Roman"/>
                <a:cs typeface="Times New Roman"/>
              </a:rPr>
              <a:t>roughly </a:t>
            </a:r>
            <a:r>
              <a:rPr sz="1600" spc="-60" dirty="0">
                <a:latin typeface="Times New Roman"/>
                <a:cs typeface="Times New Roman"/>
              </a:rPr>
              <a:t>1594  </a:t>
            </a:r>
            <a:r>
              <a:rPr sz="1600" spc="-30" dirty="0">
                <a:latin typeface="Times New Roman"/>
                <a:cs typeface="Times New Roman"/>
              </a:rPr>
              <a:t>onward </a:t>
            </a:r>
            <a:r>
              <a:rPr sz="1600" spc="-20" dirty="0">
                <a:latin typeface="Times New Roman"/>
                <a:cs typeface="Times New Roman"/>
              </a:rPr>
              <a:t>he </a:t>
            </a:r>
            <a:r>
              <a:rPr sz="1600" spc="-75" dirty="0">
                <a:latin typeface="Times New Roman"/>
                <a:cs typeface="Times New Roman"/>
              </a:rPr>
              <a:t>was </a:t>
            </a:r>
            <a:r>
              <a:rPr sz="1600" spc="-30" dirty="0">
                <a:latin typeface="Times New Roman"/>
                <a:cs typeface="Times New Roman"/>
              </a:rPr>
              <a:t>an </a:t>
            </a:r>
            <a:r>
              <a:rPr sz="1600" spc="-10" dirty="0">
                <a:latin typeface="Times New Roman"/>
                <a:cs typeface="Times New Roman"/>
              </a:rPr>
              <a:t>important  </a:t>
            </a:r>
            <a:r>
              <a:rPr sz="1600" spc="-20" dirty="0">
                <a:latin typeface="Times New Roman"/>
                <a:cs typeface="Times New Roman"/>
              </a:rPr>
              <a:t>member </a:t>
            </a:r>
            <a:r>
              <a:rPr sz="1600" spc="-5" dirty="0">
                <a:latin typeface="Times New Roman"/>
                <a:cs typeface="Times New Roman"/>
              </a:rPr>
              <a:t>of the </a:t>
            </a:r>
            <a:r>
              <a:rPr sz="1600" spc="-15" dirty="0">
                <a:latin typeface="Times New Roman"/>
                <a:cs typeface="Times New Roman"/>
              </a:rPr>
              <a:t>Lord  </a:t>
            </a:r>
            <a:r>
              <a:rPr sz="1600" spc="-65" dirty="0">
                <a:latin typeface="Times New Roman"/>
                <a:cs typeface="Times New Roman"/>
              </a:rPr>
              <a:t>Chamberlain’s </a:t>
            </a:r>
            <a:r>
              <a:rPr sz="1600" spc="-45" dirty="0">
                <a:latin typeface="Times New Roman"/>
                <a:cs typeface="Times New Roman"/>
              </a:rPr>
              <a:t>Men </a:t>
            </a:r>
            <a:r>
              <a:rPr sz="1600" spc="-35" dirty="0">
                <a:latin typeface="Times New Roman"/>
                <a:cs typeface="Times New Roman"/>
              </a:rPr>
              <a:t>company 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35" dirty="0">
                <a:latin typeface="Times New Roman"/>
                <a:cs typeface="Times New Roman"/>
              </a:rPr>
              <a:t>theatrical </a:t>
            </a:r>
            <a:r>
              <a:rPr sz="1600" spc="-65" dirty="0">
                <a:latin typeface="Times New Roman"/>
                <a:cs typeface="Times New Roman"/>
              </a:rPr>
              <a:t>players. </a:t>
            </a:r>
            <a:r>
              <a:rPr sz="1600" spc="-40" dirty="0">
                <a:latin typeface="Times New Roman"/>
                <a:cs typeface="Times New Roman"/>
              </a:rPr>
              <a:t>Written  </a:t>
            </a:r>
            <a:r>
              <a:rPr sz="1600" spc="-25" dirty="0">
                <a:latin typeface="Times New Roman"/>
                <a:cs typeface="Times New Roman"/>
              </a:rPr>
              <a:t>records </a:t>
            </a:r>
            <a:r>
              <a:rPr sz="1600" spc="-85" dirty="0">
                <a:latin typeface="Times New Roman"/>
                <a:cs typeface="Times New Roman"/>
              </a:rPr>
              <a:t>give </a:t>
            </a:r>
            <a:r>
              <a:rPr sz="1600" spc="-45" dirty="0">
                <a:latin typeface="Times New Roman"/>
                <a:cs typeface="Times New Roman"/>
              </a:rPr>
              <a:t>little </a:t>
            </a:r>
            <a:r>
              <a:rPr sz="1600" spc="-35" dirty="0">
                <a:latin typeface="Times New Roman"/>
                <a:cs typeface="Times New Roman"/>
              </a:rPr>
              <a:t>indication </a:t>
            </a:r>
            <a:r>
              <a:rPr sz="1600" spc="-10" dirty="0">
                <a:latin typeface="Times New Roman"/>
                <a:cs typeface="Times New Roman"/>
              </a:rPr>
              <a:t>of 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14" dirty="0">
                <a:latin typeface="Times New Roman"/>
                <a:cs typeface="Times New Roman"/>
              </a:rPr>
              <a:t>way </a:t>
            </a:r>
            <a:r>
              <a:rPr sz="1600" spc="-40" dirty="0">
                <a:latin typeface="Times New Roman"/>
                <a:cs typeface="Times New Roman"/>
              </a:rPr>
              <a:t>in </a:t>
            </a:r>
            <a:r>
              <a:rPr sz="1600" spc="-45" dirty="0">
                <a:latin typeface="Times New Roman"/>
                <a:cs typeface="Times New Roman"/>
              </a:rPr>
              <a:t>which  </a:t>
            </a:r>
            <a:r>
              <a:rPr sz="1600" spc="-70" dirty="0">
                <a:latin typeface="Times New Roman"/>
                <a:cs typeface="Times New Roman"/>
              </a:rPr>
              <a:t>Shakespeare’s </a:t>
            </a:r>
            <a:r>
              <a:rPr sz="1600" spc="-30" dirty="0">
                <a:latin typeface="Times New Roman"/>
                <a:cs typeface="Times New Roman"/>
              </a:rPr>
              <a:t>professional </a:t>
            </a:r>
            <a:r>
              <a:rPr sz="1600" spc="-60" dirty="0">
                <a:latin typeface="Times New Roman"/>
                <a:cs typeface="Times New Roman"/>
              </a:rPr>
              <a:t>life  </a:t>
            </a:r>
            <a:r>
              <a:rPr sz="1600" spc="-25" dirty="0">
                <a:latin typeface="Times New Roman"/>
                <a:cs typeface="Times New Roman"/>
              </a:rPr>
              <a:t>molded </a:t>
            </a:r>
            <a:r>
              <a:rPr sz="1600" spc="-40" dirty="0">
                <a:latin typeface="Times New Roman"/>
                <a:cs typeface="Times New Roman"/>
              </a:rPr>
              <a:t>his </a:t>
            </a:r>
            <a:r>
              <a:rPr sz="1600" spc="-45" dirty="0">
                <a:latin typeface="Times New Roman"/>
                <a:cs typeface="Times New Roman"/>
              </a:rPr>
              <a:t>artistry. </a:t>
            </a:r>
            <a:r>
              <a:rPr sz="1600" spc="-85" dirty="0">
                <a:latin typeface="Times New Roman"/>
                <a:cs typeface="Times New Roman"/>
              </a:rPr>
              <a:t>All </a:t>
            </a:r>
            <a:r>
              <a:rPr sz="1600" spc="-5" dirty="0">
                <a:latin typeface="Times New Roman"/>
                <a:cs typeface="Times New Roman"/>
              </a:rPr>
              <a:t>that  </a:t>
            </a:r>
            <a:r>
              <a:rPr sz="1600" spc="-35" dirty="0">
                <a:latin typeface="Times New Roman"/>
                <a:cs typeface="Times New Roman"/>
              </a:rPr>
              <a:t>can </a:t>
            </a:r>
            <a:r>
              <a:rPr sz="1600" spc="-20" dirty="0">
                <a:latin typeface="Times New Roman"/>
                <a:cs typeface="Times New Roman"/>
              </a:rPr>
              <a:t>be </a:t>
            </a:r>
            <a:r>
              <a:rPr sz="1600" spc="-30" dirty="0">
                <a:latin typeface="Times New Roman"/>
                <a:cs typeface="Times New Roman"/>
              </a:rPr>
              <a:t>deduced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that </a:t>
            </a:r>
            <a:r>
              <a:rPr sz="1600" spc="-40" dirty="0">
                <a:latin typeface="Times New Roman"/>
                <a:cs typeface="Times New Roman"/>
              </a:rPr>
              <a:t>over 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0" dirty="0">
                <a:latin typeface="Times New Roman"/>
                <a:cs typeface="Times New Roman"/>
              </a:rPr>
              <a:t>course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60" dirty="0">
                <a:latin typeface="Times New Roman"/>
                <a:cs typeface="Times New Roman"/>
              </a:rPr>
              <a:t>20 </a:t>
            </a:r>
            <a:r>
              <a:rPr sz="1600" spc="-70" dirty="0">
                <a:latin typeface="Times New Roman"/>
                <a:cs typeface="Times New Roman"/>
              </a:rPr>
              <a:t>years,  </a:t>
            </a:r>
            <a:r>
              <a:rPr sz="1600" spc="-50" dirty="0">
                <a:latin typeface="Times New Roman"/>
                <a:cs typeface="Times New Roman"/>
              </a:rPr>
              <a:t>Shakespeare </a:t>
            </a:r>
            <a:r>
              <a:rPr sz="1600" spc="-25" dirty="0">
                <a:latin typeface="Times New Roman"/>
                <a:cs typeface="Times New Roman"/>
              </a:rPr>
              <a:t>wrote </a:t>
            </a:r>
            <a:r>
              <a:rPr sz="1600" spc="-70" dirty="0">
                <a:latin typeface="Times New Roman"/>
                <a:cs typeface="Times New Roman"/>
              </a:rPr>
              <a:t>plays </a:t>
            </a:r>
            <a:r>
              <a:rPr sz="1600" spc="-5" dirty="0">
                <a:latin typeface="Times New Roman"/>
                <a:cs typeface="Times New Roman"/>
              </a:rPr>
              <a:t>that  </a:t>
            </a:r>
            <a:r>
              <a:rPr sz="1600" spc="-25" dirty="0">
                <a:latin typeface="Times New Roman"/>
                <a:cs typeface="Times New Roman"/>
              </a:rPr>
              <a:t>capture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0" dirty="0">
                <a:latin typeface="Times New Roman"/>
                <a:cs typeface="Times New Roman"/>
              </a:rPr>
              <a:t>complete </a:t>
            </a:r>
            <a:r>
              <a:rPr sz="1600" spc="-35" dirty="0">
                <a:latin typeface="Times New Roman"/>
                <a:cs typeface="Times New Roman"/>
              </a:rPr>
              <a:t>range </a:t>
            </a:r>
            <a:r>
              <a:rPr sz="1600" spc="-10" dirty="0">
                <a:latin typeface="Times New Roman"/>
                <a:cs typeface="Times New Roman"/>
              </a:rPr>
              <a:t>of  </a:t>
            </a:r>
            <a:r>
              <a:rPr sz="1600" spc="-20" dirty="0">
                <a:latin typeface="Times New Roman"/>
                <a:cs typeface="Times New Roman"/>
              </a:rPr>
              <a:t>human </a:t>
            </a:r>
            <a:r>
              <a:rPr sz="1600" spc="-15" dirty="0">
                <a:latin typeface="Times New Roman"/>
                <a:cs typeface="Times New Roman"/>
              </a:rPr>
              <a:t>emotion </a:t>
            </a:r>
            <a:r>
              <a:rPr sz="1600" spc="-20" dirty="0">
                <a:latin typeface="Times New Roman"/>
                <a:cs typeface="Times New Roman"/>
              </a:rPr>
              <a:t>and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conflict.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964</Words>
  <Application>Microsoft Office PowerPoint</Application>
  <PresentationFormat>On-screen Show (4:3)</PresentationFormat>
  <Paragraphs>80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LEARNING OUTCOME</vt:lpstr>
      <vt:lpstr>LYRIC</vt:lpstr>
      <vt:lpstr>PowerPoint Presentation</vt:lpstr>
      <vt:lpstr>PowerPoint Presentation</vt:lpstr>
      <vt:lpstr>ODE</vt:lpstr>
      <vt:lpstr>SONNET</vt:lpstr>
      <vt:lpstr>PowerPoint Presentation</vt:lpstr>
      <vt:lpstr>ELEGY</vt:lpstr>
      <vt:lpstr>ELEGY</vt:lpstr>
      <vt:lpstr>PowerPoint Presentation</vt:lpstr>
      <vt:lpstr>  </vt:lpstr>
      <vt:lpstr>BALLAD</vt:lpstr>
      <vt:lpstr>EPIC</vt:lpstr>
      <vt:lpstr>Assignment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343</cp:revision>
  <dcterms:created xsi:type="dcterms:W3CDTF">2010-08-24T06:47:44Z</dcterms:created>
  <dcterms:modified xsi:type="dcterms:W3CDTF">2019-03-07T23:26:22Z</dcterms:modified>
</cp:coreProperties>
</file>