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6" r:id="rId2"/>
    <p:sldId id="257" r:id="rId3"/>
    <p:sldId id="384" r:id="rId4"/>
    <p:sldId id="367" r:id="rId5"/>
    <p:sldId id="400" r:id="rId6"/>
    <p:sldId id="395" r:id="rId7"/>
    <p:sldId id="387" r:id="rId8"/>
    <p:sldId id="388" r:id="rId9"/>
    <p:sldId id="396" r:id="rId10"/>
    <p:sldId id="397" r:id="rId11"/>
    <p:sldId id="398" r:id="rId12"/>
    <p:sldId id="393" r:id="rId13"/>
    <p:sldId id="370" r:id="rId14"/>
    <p:sldId id="392" r:id="rId15"/>
    <p:sldId id="39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2310"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05/04/2019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1479622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8058AF-B767-4EAA-A63B-C79171D26B66}" type="slidenum">
              <a:rPr lang="id-ID" smtClean="0"/>
              <a:pPr fontAlgn="base">
                <a:spcBef>
                  <a:spcPct val="0"/>
                </a:spcBef>
                <a:spcAft>
                  <a:spcPct val="0"/>
                </a:spcAft>
                <a:defRPr/>
              </a:pPr>
              <a:t>2</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7</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8</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E954269-451C-4D69-B509-700AA831B682}" type="slidenum">
              <a:rPr lang="id-ID" smtClean="0"/>
              <a:pPr>
                <a:defRPr/>
              </a:pPr>
              <a:t>13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4/5/2019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4/5/2019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4/5/2019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4/5/2019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4/5/2019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4/5/2019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4/5/2019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4/5/2019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4/5/2019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4/5/2019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4/5/2019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4/5/2019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llpoetry.com/poem/14431567-Apple-by-ThePancake-Ninja"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iterarydevices.net/logos/"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literarydevices.net/dramatic-monologue/" TargetMode="External"/><Relationship Id="rId5" Type="http://schemas.openxmlformats.org/officeDocument/2006/relationships/hyperlink" Target="https://literarydevices.net/audience/" TargetMode="External"/><Relationship Id="rId4" Type="http://schemas.openxmlformats.org/officeDocument/2006/relationships/hyperlink" Target="https://literarydevices.net/characte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hmoop.com/literature-glossary/character.html"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shmoop.com/literature-glossary/first-person-narration.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literarydevices.com/argument/"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isegeek.com/what-is-a-metaphor.htm"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wisegeek.com/what-is-narrative-poetry.ht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examples.yourdictionary.com/examples-of-narration.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0"/>
            <a:ext cx="9144000" cy="7145338"/>
          </a:xfrm>
          <a:prstGeom prst="rect">
            <a:avLst/>
          </a:prstGeom>
          <a:noFill/>
          <a:ln w="9525">
            <a:noFill/>
            <a:miter lim="800000"/>
            <a:headEnd/>
            <a:tailEnd/>
          </a:ln>
        </p:spPr>
      </p:pic>
      <p:sp>
        <p:nvSpPr>
          <p:cNvPr id="2051" name="TextBox 1"/>
          <p:cNvSpPr txBox="1">
            <a:spLocks noChangeArrowheads="1"/>
          </p:cNvSpPr>
          <p:nvPr/>
        </p:nvSpPr>
        <p:spPr bwMode="auto">
          <a:xfrm>
            <a:off x="2819400" y="3725863"/>
            <a:ext cx="6324600" cy="1200329"/>
          </a:xfrm>
          <a:prstGeom prst="rect">
            <a:avLst/>
          </a:prstGeom>
          <a:noFill/>
          <a:ln w="9525">
            <a:noFill/>
            <a:miter lim="800000"/>
            <a:headEnd/>
            <a:tailEnd/>
          </a:ln>
        </p:spPr>
        <p:txBody>
          <a:bodyPr wrap="square">
            <a:spAutoFit/>
          </a:bodyPr>
          <a:lstStyle/>
          <a:p>
            <a:pPr algn="ctr"/>
            <a:r>
              <a:rPr lang="en-US" b="1" dirty="0" smtClean="0">
                <a:solidFill>
                  <a:schemeClr val="bg1"/>
                </a:solidFill>
              </a:rPr>
              <a:t>POETIC STUDY</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5</a:t>
            </a:r>
            <a:endParaRPr lang="en-US" b="1" dirty="0">
              <a:solidFill>
                <a:schemeClr val="bg1"/>
              </a:solidFill>
            </a:endParaRPr>
          </a:p>
          <a:p>
            <a:pPr algn="ctr"/>
            <a:r>
              <a:rPr lang="en-US" b="1" dirty="0" smtClean="0">
                <a:solidFill>
                  <a:schemeClr val="bg1"/>
                </a:solidFill>
              </a:rPr>
              <a:t>ROSALINA NUGRAHENI WULAN PURNAMI., </a:t>
            </a:r>
            <a:r>
              <a:rPr lang="en-US" b="1" dirty="0" err="1" smtClean="0">
                <a:solidFill>
                  <a:schemeClr val="bg1"/>
                </a:solidFill>
              </a:rPr>
              <a:t>M.Pd</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2" name="Rectangle 1"/>
          <p:cNvSpPr/>
          <p:nvPr/>
        </p:nvSpPr>
        <p:spPr>
          <a:xfrm>
            <a:off x="2286000" y="1028343"/>
            <a:ext cx="4572000" cy="5078313"/>
          </a:xfrm>
          <a:prstGeom prst="rect">
            <a:avLst/>
          </a:prstGeom>
        </p:spPr>
        <p:txBody>
          <a:bodyPr>
            <a:spAutoFit/>
          </a:bodyPr>
          <a:lstStyle/>
          <a:p>
            <a:r>
              <a:rPr lang="en-US" dirty="0" smtClean="0">
                <a:hlinkClick r:id="rId3"/>
              </a:rPr>
              <a:t>Apple</a:t>
            </a:r>
            <a:endParaRPr lang="en-US" dirty="0" smtClean="0"/>
          </a:p>
          <a:p>
            <a:endParaRPr lang="en-US" dirty="0"/>
          </a:p>
          <a:p>
            <a:r>
              <a:rPr lang="en-US" dirty="0"/>
              <a:t>One of you a day</a:t>
            </a:r>
            <a:br>
              <a:rPr lang="en-US" dirty="0"/>
            </a:br>
            <a:r>
              <a:rPr lang="en-US" dirty="0"/>
              <a:t>Keeps the doctor away</a:t>
            </a:r>
            <a:br>
              <a:rPr lang="en-US" dirty="0"/>
            </a:br>
            <a:r>
              <a:rPr lang="en-US" dirty="0"/>
              <a:t/>
            </a:r>
            <a:br>
              <a:rPr lang="en-US" dirty="0"/>
            </a:br>
            <a:r>
              <a:rPr lang="en-US" dirty="0"/>
              <a:t>Firm and crisp to the bite</a:t>
            </a:r>
            <a:br>
              <a:rPr lang="en-US" dirty="0"/>
            </a:br>
            <a:r>
              <a:rPr lang="en-US" dirty="0"/>
              <a:t>To my day you bring much delight</a:t>
            </a:r>
            <a:br>
              <a:rPr lang="en-US" dirty="0"/>
            </a:br>
            <a:r>
              <a:rPr lang="en-US" dirty="0"/>
              <a:t/>
            </a:r>
            <a:br>
              <a:rPr lang="en-US" dirty="0"/>
            </a:br>
            <a:r>
              <a:rPr lang="en-US" dirty="0"/>
              <a:t>Round, red, green, and shiny</a:t>
            </a:r>
            <a:br>
              <a:rPr lang="en-US" dirty="0"/>
            </a:br>
            <a:r>
              <a:rPr lang="en-US" dirty="0"/>
              <a:t>Sometimes large, sometimes tiny</a:t>
            </a:r>
            <a:br>
              <a:rPr lang="en-US" dirty="0"/>
            </a:br>
            <a:r>
              <a:rPr lang="en-US" dirty="0"/>
              <a:t/>
            </a:r>
            <a:br>
              <a:rPr lang="en-US" dirty="0"/>
            </a:br>
            <a:r>
              <a:rPr lang="en-US" dirty="0"/>
              <a:t>Twist off the stem and make a wish</a:t>
            </a:r>
            <a:br>
              <a:rPr lang="en-US" dirty="0"/>
            </a:br>
            <a:r>
              <a:rPr lang="en-US" dirty="0"/>
              <a:t>Take a bite or serve it in a dish</a:t>
            </a:r>
            <a:br>
              <a:rPr lang="en-US" dirty="0"/>
            </a:br>
            <a:r>
              <a:rPr lang="en-US" dirty="0"/>
              <a:t/>
            </a:r>
            <a:br>
              <a:rPr lang="en-US" dirty="0"/>
            </a:br>
            <a:r>
              <a:rPr lang="en-US" dirty="0"/>
              <a:t>Have some fun</a:t>
            </a:r>
            <a:br>
              <a:rPr lang="en-US" dirty="0"/>
            </a:br>
            <a:r>
              <a:rPr lang="en-US" dirty="0"/>
              <a:t>Can't wait to be done</a:t>
            </a:r>
            <a:br>
              <a:rPr lang="en-US" dirty="0"/>
            </a:br>
            <a:r>
              <a:rPr lang="en-US" dirty="0"/>
              <a:t/>
            </a:r>
            <a:br>
              <a:rPr lang="en-US" dirty="0"/>
            </a:br>
            <a:r>
              <a:rPr lang="en-US" dirty="0"/>
              <a:t>Oh what a good apple that was.</a:t>
            </a:r>
          </a:p>
        </p:txBody>
      </p:sp>
    </p:spTree>
    <p:extLst>
      <p:ext uri="{BB962C8B-B14F-4D97-AF65-F5344CB8AC3E}">
        <p14:creationId xmlns:p14="http://schemas.microsoft.com/office/powerpoint/2010/main" val="3612830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2" name="object 2"/>
          <p:cNvSpPr txBox="1">
            <a:spLocks noGrp="1"/>
          </p:cNvSpPr>
          <p:nvPr>
            <p:ph type="title"/>
          </p:nvPr>
        </p:nvSpPr>
        <p:spPr>
          <a:xfrm>
            <a:off x="2133600" y="819967"/>
            <a:ext cx="4703216" cy="751488"/>
          </a:xfrm>
          <a:prstGeom prst="rect">
            <a:avLst/>
          </a:prstGeom>
        </p:spPr>
        <p:txBody>
          <a:bodyPr vert="horz" wrap="square" lIns="0" tIns="12700" rIns="0" bIns="0" rtlCol="0">
            <a:spAutoFit/>
          </a:bodyPr>
          <a:lstStyle/>
          <a:p>
            <a:pPr marL="12700">
              <a:lnSpc>
                <a:spcPct val="100000"/>
              </a:lnSpc>
              <a:spcBef>
                <a:spcPts val="100"/>
              </a:spcBef>
            </a:pPr>
            <a:r>
              <a:rPr lang="en-US" sz="4800" b="1" dirty="0" smtClean="0">
                <a:effectLst>
                  <a:outerShdw blurRad="38100" dist="38100" dir="2700000" algn="tl">
                    <a:srgbClr val="000000">
                      <a:alpha val="43137"/>
                    </a:srgbClr>
                  </a:outerShdw>
                </a:effectLst>
                <a:latin typeface="Times New Roman"/>
                <a:cs typeface="Times New Roman"/>
              </a:rPr>
              <a:t>MONOLUGUE</a:t>
            </a:r>
            <a:endParaRPr sz="4800" b="1" dirty="0">
              <a:effectLst>
                <a:outerShdw blurRad="38100" dist="38100" dir="2700000" algn="tl">
                  <a:srgbClr val="000000">
                    <a:alpha val="43137"/>
                  </a:srgbClr>
                </a:outerShdw>
              </a:effectLst>
              <a:latin typeface="Times New Roman"/>
              <a:cs typeface="Times New Roman"/>
            </a:endParaRPr>
          </a:p>
        </p:txBody>
      </p:sp>
      <p:sp>
        <p:nvSpPr>
          <p:cNvPr id="7" name="Rectangle 6"/>
          <p:cNvSpPr/>
          <p:nvPr/>
        </p:nvSpPr>
        <p:spPr>
          <a:xfrm>
            <a:off x="413657" y="1752600"/>
            <a:ext cx="8001000" cy="2246769"/>
          </a:xfrm>
          <a:prstGeom prst="rect">
            <a:avLst/>
          </a:prstGeom>
        </p:spPr>
        <p:txBody>
          <a:bodyPr wrap="square">
            <a:spAutoFit/>
          </a:bodyPr>
          <a:lstStyle/>
          <a:p>
            <a:r>
              <a:rPr lang="en-US" sz="2000" dirty="0" smtClean="0"/>
              <a:t>Monologue </a:t>
            </a:r>
            <a:r>
              <a:rPr lang="en-US" sz="2000" dirty="0"/>
              <a:t>comes from the Greek words </a:t>
            </a:r>
            <a:r>
              <a:rPr lang="en-US" sz="2000" i="1" dirty="0" err="1"/>
              <a:t>monos</a:t>
            </a:r>
            <a:r>
              <a:rPr lang="en-US" sz="2000" dirty="0"/>
              <a:t>, which means “alone,” and </a:t>
            </a:r>
            <a:r>
              <a:rPr lang="en-US" sz="2000" i="1" dirty="0">
                <a:hlinkClick r:id="rId3"/>
              </a:rPr>
              <a:t>logos</a:t>
            </a:r>
            <a:r>
              <a:rPr lang="en-US" sz="2000" dirty="0"/>
              <a:t>, which means “speech.” It is a literary device that is the speech or verbal presentation given by a single </a:t>
            </a:r>
            <a:r>
              <a:rPr lang="en-US" sz="2000" dirty="0">
                <a:hlinkClick r:id="rId4"/>
              </a:rPr>
              <a:t>character</a:t>
            </a:r>
            <a:r>
              <a:rPr lang="en-US" sz="2000" dirty="0"/>
              <a:t> in order to express his or her collection of thoughts and ideas aloud. Often such a character speaks directly to </a:t>
            </a:r>
            <a:r>
              <a:rPr lang="en-US" sz="2000" dirty="0">
                <a:hlinkClick r:id="rId5"/>
              </a:rPr>
              <a:t>audience</a:t>
            </a:r>
            <a:r>
              <a:rPr lang="en-US" sz="2000" dirty="0"/>
              <a:t>, or to another character. Monologues are found in dramatic medium like films and plays, and also in non-dramatic medium like poetry.</a:t>
            </a:r>
          </a:p>
        </p:txBody>
      </p:sp>
      <p:sp>
        <p:nvSpPr>
          <p:cNvPr id="8" name="Rectangle 7"/>
          <p:cNvSpPr/>
          <p:nvPr/>
        </p:nvSpPr>
        <p:spPr>
          <a:xfrm>
            <a:off x="381000" y="4306163"/>
            <a:ext cx="8229600" cy="1323439"/>
          </a:xfrm>
          <a:prstGeom prst="rect">
            <a:avLst/>
          </a:prstGeom>
        </p:spPr>
        <p:txBody>
          <a:bodyPr wrap="square">
            <a:spAutoFit/>
          </a:bodyPr>
          <a:lstStyle/>
          <a:p>
            <a:r>
              <a:rPr lang="en-US" sz="2000" b="1" dirty="0"/>
              <a:t>Dramatic Monologue</a:t>
            </a:r>
          </a:p>
          <a:p>
            <a:r>
              <a:rPr lang="en-US" sz="2000" dirty="0"/>
              <a:t>In this type of monologue, a character speaks to the silent listener. This type has theatrical qualities, hence, it is known as </a:t>
            </a:r>
            <a:r>
              <a:rPr lang="en-US" sz="2000" dirty="0">
                <a:hlinkClick r:id="rId6"/>
              </a:rPr>
              <a:t>dramatic monologue</a:t>
            </a:r>
            <a:r>
              <a:rPr lang="en-US" sz="2000" dirty="0"/>
              <a:t>, and is frequently used in poetry.</a:t>
            </a:r>
          </a:p>
        </p:txBody>
      </p:sp>
    </p:spTree>
    <p:extLst>
      <p:ext uri="{BB962C8B-B14F-4D97-AF65-F5344CB8AC3E}">
        <p14:creationId xmlns:p14="http://schemas.microsoft.com/office/powerpoint/2010/main" val="2401288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a:srcRect/>
          <a:stretch>
            <a:fillRect/>
          </a:stretch>
        </p:blipFill>
        <p:spPr bwMode="auto">
          <a:xfrm>
            <a:off x="-43543" y="0"/>
            <a:ext cx="9144000" cy="6858000"/>
          </a:xfrm>
          <a:prstGeom prst="rect">
            <a:avLst/>
          </a:prstGeom>
          <a:noFill/>
          <a:ln w="9525">
            <a:noFill/>
            <a:miter lim="800000"/>
            <a:headEnd/>
            <a:tailEnd/>
          </a:ln>
        </p:spPr>
      </p:pic>
      <p:sp>
        <p:nvSpPr>
          <p:cNvPr id="2" name="Title 1"/>
          <p:cNvSpPr>
            <a:spLocks noGrp="1"/>
          </p:cNvSpPr>
          <p:nvPr>
            <p:ph type="title"/>
          </p:nvPr>
        </p:nvSpPr>
        <p:spPr>
          <a:xfrm>
            <a:off x="495300" y="731838"/>
            <a:ext cx="8229600" cy="639762"/>
          </a:xfrm>
        </p:spPr>
        <p:txBody>
          <a:bodyPr/>
          <a:lstStyle/>
          <a:p>
            <a:r>
              <a:rPr lang="en-US" sz="3600" b="1" dirty="0" smtClean="0"/>
              <a:t/>
            </a:r>
            <a:br>
              <a:rPr lang="en-US" sz="3600" b="1" dirty="0" smtClean="0"/>
            </a:br>
            <a:r>
              <a:rPr lang="en-US" sz="3600" b="1" dirty="0">
                <a:effectLst>
                  <a:outerShdw blurRad="38100" dist="38100" dir="2700000" algn="tl">
                    <a:srgbClr val="000000">
                      <a:alpha val="43137"/>
                    </a:srgbClr>
                  </a:outerShdw>
                </a:effectLst>
                <a:latin typeface="Arial" pitchFamily="34" charset="0"/>
                <a:cs typeface="Arial" pitchFamily="34" charset="0"/>
              </a:rPr>
              <a:t>Persona </a:t>
            </a:r>
            <a:r>
              <a:rPr lang="en-US" sz="3600" b="1" dirty="0" smtClean="0">
                <a:effectLst>
                  <a:outerShdw blurRad="38100" dist="38100" dir="2700000" algn="tl">
                    <a:srgbClr val="000000">
                      <a:alpha val="43137"/>
                    </a:srgbClr>
                  </a:outerShdw>
                </a:effectLst>
                <a:latin typeface="Arial" pitchFamily="34" charset="0"/>
                <a:cs typeface="Arial" pitchFamily="34" charset="0"/>
              </a:rPr>
              <a:t>Poem</a:t>
            </a:r>
            <a:r>
              <a:rPr lang="en-US" sz="3600" dirty="0">
                <a:effectLst>
                  <a:outerShdw blurRad="38100" dist="38100" dir="2700000" algn="tl">
                    <a:srgbClr val="000000">
                      <a:alpha val="43137"/>
                    </a:srgbClr>
                  </a:outerShdw>
                </a:effectLst>
              </a:rPr>
              <a:t/>
            </a:r>
            <a:br>
              <a:rPr lang="en-US" sz="3600" dirty="0">
                <a:effectLst>
                  <a:outerShdw blurRad="38100" dist="38100" dir="2700000" algn="tl">
                    <a:srgbClr val="000000">
                      <a:alpha val="43137"/>
                    </a:srgbClr>
                  </a:outerShdw>
                </a:effectLst>
              </a:rPr>
            </a:br>
            <a:endParaRPr lang="en-US" sz="3600" dirty="0">
              <a:effectLst>
                <a:outerShdw blurRad="38100" dist="38100" dir="2700000" algn="tl">
                  <a:srgbClr val="000000">
                    <a:alpha val="43137"/>
                  </a:srgbClr>
                </a:outerShdw>
              </a:effectLst>
            </a:endParaRPr>
          </a:p>
        </p:txBody>
      </p:sp>
      <p:sp>
        <p:nvSpPr>
          <p:cNvPr id="3" name="Rectangle 2"/>
          <p:cNvSpPr/>
          <p:nvPr/>
        </p:nvSpPr>
        <p:spPr>
          <a:xfrm>
            <a:off x="239486" y="1600200"/>
            <a:ext cx="8686800" cy="1200329"/>
          </a:xfrm>
          <a:prstGeom prst="rect">
            <a:avLst/>
          </a:prstGeom>
        </p:spPr>
        <p:txBody>
          <a:bodyPr wrap="square">
            <a:spAutoFit/>
          </a:bodyPr>
          <a:lstStyle/>
          <a:p>
            <a:pPr marL="285750" indent="-285750">
              <a:buFont typeface="Arial" pitchFamily="34" charset="0"/>
              <a:buChar char="•"/>
            </a:pPr>
            <a:r>
              <a:rPr lang="en-US" dirty="0" smtClean="0"/>
              <a:t>In </a:t>
            </a:r>
            <a:r>
              <a:rPr lang="en-US" dirty="0"/>
              <a:t>a persona poem, the poet takes on a </a:t>
            </a:r>
            <a:r>
              <a:rPr lang="en-US" b="1" u="sng" dirty="0">
                <a:hlinkClick r:id="rId3" tooltip="character"/>
              </a:rPr>
              <a:t>character</a:t>
            </a:r>
            <a:r>
              <a:rPr lang="en-US" dirty="0"/>
              <a:t> and writes from his or her perspective using </a:t>
            </a:r>
            <a:r>
              <a:rPr lang="en-US" b="1" u="sng" dirty="0">
                <a:hlinkClick r:id="rId4" tooltip="first-person point-of-view"/>
              </a:rPr>
              <a:t>first-person point-of-view</a:t>
            </a:r>
            <a:r>
              <a:rPr lang="en-US" dirty="0"/>
              <a:t>. So the "I" in the poem isn't the poet; it's the character. It's a lot like acting</a:t>
            </a:r>
            <a:r>
              <a:rPr lang="en-US" dirty="0" smtClean="0"/>
              <a:t>.</a:t>
            </a:r>
          </a:p>
          <a:p>
            <a:endParaRPr lang="en-US" dirty="0"/>
          </a:p>
        </p:txBody>
      </p:sp>
      <p:sp>
        <p:nvSpPr>
          <p:cNvPr id="5" name="Rectangle 4"/>
          <p:cNvSpPr/>
          <p:nvPr/>
        </p:nvSpPr>
        <p:spPr>
          <a:xfrm>
            <a:off x="239486" y="2803429"/>
            <a:ext cx="8142514" cy="3139321"/>
          </a:xfrm>
          <a:prstGeom prst="rect">
            <a:avLst/>
          </a:prstGeom>
        </p:spPr>
        <p:txBody>
          <a:bodyPr wrap="square">
            <a:spAutoFit/>
          </a:bodyPr>
          <a:lstStyle/>
          <a:p>
            <a:pPr marL="285750" indent="-285750">
              <a:buFont typeface="Arial" pitchFamily="34" charset="0"/>
              <a:buChar char="•"/>
            </a:pPr>
            <a:r>
              <a:rPr lang="en-US" dirty="0"/>
              <a:t>Sometimes one of the most exciting and challenging things you can do as a writer is embody someone or something else in order to tell a story (take on a different persona). </a:t>
            </a:r>
            <a:endParaRPr lang="en-US" dirty="0" smtClean="0"/>
          </a:p>
          <a:p>
            <a:pPr marL="285750" indent="-285750">
              <a:buFont typeface="Arial" pitchFamily="34" charset="0"/>
              <a:buChar char="•"/>
            </a:pPr>
            <a:endParaRPr lang="en-US" dirty="0" smtClean="0"/>
          </a:p>
          <a:p>
            <a:pPr marL="285750" indent="-285750">
              <a:buFont typeface="Arial" pitchFamily="34" charset="0"/>
              <a:buChar char="•"/>
            </a:pPr>
            <a:r>
              <a:rPr lang="en-US" dirty="0" smtClean="0"/>
              <a:t>Persona </a:t>
            </a:r>
            <a:r>
              <a:rPr lang="en-US" dirty="0"/>
              <a:t>poetry is one of the most experimental genres of poetry and (like most poetry) is even more impactful when performed as spoken word. Whether you decide to write from the perspective of a cat, a mailbox, or the voice of your great-great-grandfather, we've got some awesome examples to help spark inspiration! Here are some slam and performance poets who embody their character through gesture, voice, and other forms of body language and delivery.</a:t>
            </a:r>
            <a:endParaRPr lang="en-US" dirty="0"/>
          </a:p>
        </p:txBody>
      </p:sp>
    </p:spTree>
    <p:extLst>
      <p:ext uri="{BB962C8B-B14F-4D97-AF65-F5344CB8AC3E}">
        <p14:creationId xmlns:p14="http://schemas.microsoft.com/office/powerpoint/2010/main" val="3266529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2" name="Content Placeholder 1"/>
          <p:cNvSpPr>
            <a:spLocks noGrp="1"/>
          </p:cNvSpPr>
          <p:nvPr>
            <p:ph idx="1"/>
          </p:nvPr>
        </p:nvSpPr>
        <p:spPr>
          <a:xfrm>
            <a:off x="762000" y="762000"/>
            <a:ext cx="8229600" cy="4525963"/>
          </a:xfrm>
        </p:spPr>
        <p:txBody>
          <a:bodyPr/>
          <a:lstStyle/>
          <a:p>
            <a:pPr marL="0" indent="0">
              <a:buNone/>
            </a:pPr>
            <a:r>
              <a:rPr lang="en-US" sz="2800" dirty="0"/>
              <a:t>Let us go then, you and I,</a:t>
            </a:r>
            <a:br>
              <a:rPr lang="en-US" sz="2800" dirty="0"/>
            </a:br>
            <a:r>
              <a:rPr lang="en-US" sz="2800" dirty="0"/>
              <a:t>When the evening is spread out against the sky</a:t>
            </a:r>
            <a:br>
              <a:rPr lang="en-US" sz="2800" dirty="0"/>
            </a:br>
            <a:r>
              <a:rPr lang="en-US" sz="2800" dirty="0"/>
              <a:t>Like a patient etherized upon a table;</a:t>
            </a:r>
            <a:br>
              <a:rPr lang="en-US" sz="2800" dirty="0"/>
            </a:br>
            <a:r>
              <a:rPr lang="en-US" sz="2800" dirty="0"/>
              <a:t>Let us go, through certain half-deserted streets,</a:t>
            </a:r>
            <a:br>
              <a:rPr lang="en-US" sz="2800" dirty="0"/>
            </a:br>
            <a:r>
              <a:rPr lang="en-US" sz="2800" dirty="0"/>
              <a:t>The muttering retreats</a:t>
            </a:r>
            <a:br>
              <a:rPr lang="en-US" sz="2800" dirty="0"/>
            </a:br>
            <a:r>
              <a:rPr lang="en-US" sz="2800" dirty="0"/>
              <a:t>Of restless nights in one-night cheap hotels</a:t>
            </a:r>
            <a:br>
              <a:rPr lang="en-US" sz="2800" dirty="0"/>
            </a:br>
            <a:r>
              <a:rPr lang="en-US" sz="2800" dirty="0"/>
              <a:t>And sawdust restaurants with oyster-shells:</a:t>
            </a:r>
            <a:br>
              <a:rPr lang="en-US" sz="2800" dirty="0"/>
            </a:br>
            <a:r>
              <a:rPr lang="en-US" sz="2800" dirty="0"/>
              <a:t>Streets that follow like a tedious </a:t>
            </a:r>
            <a:r>
              <a:rPr lang="en-US" sz="2800" dirty="0">
                <a:hlinkClick r:id="rId4"/>
              </a:rPr>
              <a:t>argument</a:t>
            </a:r>
            <a:r>
              <a:rPr lang="en-US" sz="2800" dirty="0"/>
              <a:t/>
            </a:r>
            <a:br>
              <a:rPr lang="en-US" sz="2800" dirty="0"/>
            </a:br>
            <a:r>
              <a:rPr lang="en-US" sz="2800" dirty="0"/>
              <a:t>Of insidious intent</a:t>
            </a:r>
            <a:br>
              <a:rPr lang="en-US" sz="2800" dirty="0"/>
            </a:br>
            <a:r>
              <a:rPr lang="en-US" sz="2800" dirty="0"/>
              <a:t>To lead you to an overwhelming question …</a:t>
            </a:r>
            <a:br>
              <a:rPr lang="en-US" sz="2800" dirty="0"/>
            </a:br>
            <a:r>
              <a:rPr lang="en-US" sz="2800" dirty="0"/>
              <a:t>Oh, do not ask, “What is it?”</a:t>
            </a:r>
            <a:br>
              <a:rPr lang="en-US" sz="2800" dirty="0"/>
            </a:br>
            <a:r>
              <a:rPr lang="en-US" sz="2800" dirty="0"/>
              <a:t>Let us go and make our visit.</a:t>
            </a:r>
          </a:p>
        </p:txBody>
      </p:sp>
      <p:sp>
        <p:nvSpPr>
          <p:cNvPr id="3" name="Rectangle 2"/>
          <p:cNvSpPr/>
          <p:nvPr/>
        </p:nvSpPr>
        <p:spPr>
          <a:xfrm>
            <a:off x="2950029" y="6095218"/>
            <a:ext cx="5638800" cy="369332"/>
          </a:xfrm>
          <a:prstGeom prst="rect">
            <a:avLst/>
          </a:prstGeom>
        </p:spPr>
        <p:txBody>
          <a:bodyPr wrap="square">
            <a:spAutoFit/>
          </a:bodyPr>
          <a:lstStyle/>
          <a:p>
            <a:r>
              <a:rPr lang="en-US" dirty="0"/>
              <a:t>“The Love Song of J. Alfred </a:t>
            </a:r>
            <a:r>
              <a:rPr lang="en-US" dirty="0" err="1"/>
              <a:t>Prufrock</a:t>
            </a:r>
            <a:r>
              <a:rPr lang="en-US" dirty="0"/>
              <a:t>” by T.S. Eliot)</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6" name="TextBox 5"/>
          <p:cNvSpPr txBox="1"/>
          <p:nvPr/>
        </p:nvSpPr>
        <p:spPr>
          <a:xfrm>
            <a:off x="2667000" y="723929"/>
            <a:ext cx="184731" cy="769441"/>
          </a:xfrm>
          <a:prstGeom prst="rect">
            <a:avLst/>
          </a:prstGeom>
          <a:noFill/>
        </p:spPr>
        <p:txBody>
          <a:bodyPr wrap="none" rtlCol="0">
            <a:spAutoFit/>
          </a:bodyPr>
          <a:lstStyle/>
          <a:p>
            <a:pPr marL="0" indent="0">
              <a:buNone/>
            </a:pPr>
            <a:endParaRPr lang="en-US" sz="4400" dirty="0">
              <a:effectLst>
                <a:outerShdw blurRad="38100" dist="38100" dir="2700000" algn="tl">
                  <a:srgbClr val="000000">
                    <a:alpha val="43137"/>
                  </a:srgbClr>
                </a:outerShdw>
              </a:effectLst>
            </a:endParaRPr>
          </a:p>
        </p:txBody>
      </p:sp>
      <p:sp>
        <p:nvSpPr>
          <p:cNvPr id="7" name="Content Placeholder 6"/>
          <p:cNvSpPr>
            <a:spLocks noGrp="1"/>
          </p:cNvSpPr>
          <p:nvPr>
            <p:ph idx="1"/>
          </p:nvPr>
        </p:nvSpPr>
        <p:spPr>
          <a:xfrm>
            <a:off x="471487" y="1166018"/>
            <a:ext cx="8229600" cy="4525963"/>
          </a:xfrm>
        </p:spPr>
        <p:txBody>
          <a:bodyPr/>
          <a:lstStyle/>
          <a:p>
            <a:r>
              <a:rPr lang="en-US" sz="2800" dirty="0"/>
              <a:t>This is an example of a dramatic monologue from a poem. The narrator of T.S. Eliot addresses someone who is not the reader, which is clear from the very first line when he says, “Let us go then, you and I</a:t>
            </a:r>
            <a:r>
              <a:rPr lang="en-US" sz="2800" dirty="0" smtClean="0"/>
              <a:t>.”</a:t>
            </a:r>
          </a:p>
          <a:p>
            <a:r>
              <a:rPr lang="en-US" sz="2800" dirty="0" smtClean="0"/>
              <a:t>T.S</a:t>
            </a:r>
            <a:r>
              <a:rPr lang="en-US" sz="2800" dirty="0"/>
              <a:t>. Eliot demonstrates the dramatic possibilities of monologue in poetry in “The Love Song of J. Alfred </a:t>
            </a:r>
            <a:r>
              <a:rPr lang="en-US" sz="2800" dirty="0" err="1"/>
              <a:t>Prufrock</a:t>
            </a:r>
            <a:r>
              <a:rPr lang="en-US" sz="2800" dirty="0"/>
              <a:t>” in that the narrator expresses his true feelings for his lover.</a:t>
            </a:r>
          </a:p>
        </p:txBody>
      </p:sp>
    </p:spTree>
    <p:extLst>
      <p:ext uri="{BB962C8B-B14F-4D97-AF65-F5344CB8AC3E}">
        <p14:creationId xmlns:p14="http://schemas.microsoft.com/office/powerpoint/2010/main" val="4052510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rsil\Desktop\Smartcreative2.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object 4"/>
          <p:cNvSpPr txBox="1">
            <a:spLocks noGrp="1"/>
          </p:cNvSpPr>
          <p:nvPr>
            <p:ph type="title"/>
          </p:nvPr>
        </p:nvSpPr>
        <p:spPr>
          <a:xfrm>
            <a:off x="838200" y="685800"/>
            <a:ext cx="7294016" cy="843821"/>
          </a:xfrm>
          <a:prstGeom prst="rect">
            <a:avLst/>
          </a:prstGeom>
        </p:spPr>
        <p:txBody>
          <a:bodyPr vert="horz" wrap="square" lIns="0" tIns="12700" rIns="0" bIns="0" rtlCol="0">
            <a:spAutoFit/>
          </a:bodyPr>
          <a:lstStyle/>
          <a:p>
            <a:pPr marL="12700">
              <a:lnSpc>
                <a:spcPct val="100000"/>
              </a:lnSpc>
              <a:spcBef>
                <a:spcPts val="100"/>
              </a:spcBef>
            </a:pPr>
            <a:r>
              <a:rPr lang="en-US" sz="5400" b="1" dirty="0" smtClean="0">
                <a:effectLst>
                  <a:outerShdw blurRad="38100" dist="38100" dir="2700000" algn="tl">
                    <a:srgbClr val="000000">
                      <a:alpha val="43137"/>
                    </a:srgbClr>
                  </a:outerShdw>
                </a:effectLst>
                <a:latin typeface="Times New Roman"/>
                <a:cs typeface="Times New Roman"/>
              </a:rPr>
              <a:t>Assignment</a:t>
            </a:r>
            <a:endParaRPr sz="5400" b="1" dirty="0">
              <a:effectLst>
                <a:outerShdw blurRad="38100" dist="38100" dir="2700000" algn="tl">
                  <a:srgbClr val="000000">
                    <a:alpha val="43137"/>
                  </a:srgbClr>
                </a:outerShdw>
              </a:effectLst>
              <a:latin typeface="Times New Roman"/>
              <a:cs typeface="Times New Roman"/>
            </a:endParaRPr>
          </a:p>
        </p:txBody>
      </p:sp>
      <p:sp>
        <p:nvSpPr>
          <p:cNvPr id="2" name="TextBox 1"/>
          <p:cNvSpPr txBox="1"/>
          <p:nvPr/>
        </p:nvSpPr>
        <p:spPr>
          <a:xfrm>
            <a:off x="914400" y="1828800"/>
            <a:ext cx="7696200" cy="2862322"/>
          </a:xfrm>
          <a:prstGeom prst="rect">
            <a:avLst/>
          </a:prstGeom>
          <a:noFill/>
        </p:spPr>
        <p:txBody>
          <a:bodyPr wrap="square" rtlCol="0">
            <a:spAutoFit/>
          </a:bodyPr>
          <a:lstStyle/>
          <a:p>
            <a:r>
              <a:rPr lang="en-US" sz="3600" dirty="0" smtClean="0"/>
              <a:t>Make your descriptive poems. Choose one subject/object, and then describe it into a one, short, simple poem </a:t>
            </a:r>
            <a:r>
              <a:rPr lang="en-US" sz="3600" dirty="0" smtClean="0">
                <a:sym typeface="Wingdings" pitchFamily="2" charset="2"/>
              </a:rPr>
              <a:t></a:t>
            </a:r>
            <a:endParaRPr lang="en-US" sz="3600" dirty="0" smtClean="0"/>
          </a:p>
          <a:p>
            <a:endParaRPr lang="en-US" sz="3600" dirty="0"/>
          </a:p>
        </p:txBody>
      </p:sp>
    </p:spTree>
    <p:extLst>
      <p:ext uri="{BB962C8B-B14F-4D97-AF65-F5344CB8AC3E}">
        <p14:creationId xmlns:p14="http://schemas.microsoft.com/office/powerpoint/2010/main" val="1514336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6" descr="SUB#LIST copy.jpg"/>
          <p:cNvPicPr>
            <a:picLocks noChangeAspect="1"/>
          </p:cNvPicPr>
          <p:nvPr/>
        </p:nvPicPr>
        <p:blipFill>
          <a:blip r:embed="rId3"/>
          <a:srcRect/>
          <a:stretch>
            <a:fillRect/>
          </a:stretch>
        </p:blipFill>
        <p:spPr bwMode="auto">
          <a:xfrm>
            <a:off x="-43543" y="0"/>
            <a:ext cx="9231086" cy="6858000"/>
          </a:xfrm>
          <a:prstGeom prst="rect">
            <a:avLst/>
          </a:prstGeom>
          <a:noFill/>
          <a:ln w="9525">
            <a:noFill/>
            <a:miter lim="800000"/>
            <a:headEnd/>
            <a:tailEnd/>
          </a:ln>
        </p:spPr>
      </p:pic>
      <p:sp>
        <p:nvSpPr>
          <p:cNvPr id="8" name="Rectangle 7"/>
          <p:cNvSpPr/>
          <p:nvPr/>
        </p:nvSpPr>
        <p:spPr>
          <a:xfrm>
            <a:off x="3581400" y="3276600"/>
            <a:ext cx="1524000" cy="430887"/>
          </a:xfrm>
          <a:prstGeom prst="rect">
            <a:avLst/>
          </a:prstGeom>
          <a:noFill/>
          <a:ln>
            <a:noFill/>
          </a:ln>
          <a:effectLst/>
        </p:spPr>
        <p:txBody>
          <a:bodyPr>
            <a:spAutoFit/>
          </a:bodyPr>
          <a:lstStyle/>
          <a:p>
            <a:pPr algn="ctr" fontAlgn="auto">
              <a:spcBef>
                <a:spcPts val="0"/>
              </a:spcBef>
              <a:spcAft>
                <a:spcPts val="0"/>
              </a:spcAft>
              <a:defRPr/>
            </a:pPr>
            <a:r>
              <a:rPr lang="en-US" sz="2200" dirty="0">
                <a:ln w="18415" cmpd="sng">
                  <a:solidFill>
                    <a:srgbClr val="FFFFFF"/>
                  </a:solidFill>
                  <a:prstDash val="solid"/>
                </a:ln>
                <a:solidFill>
                  <a:srgbClr val="FFFFFF"/>
                </a:solidFill>
                <a:latin typeface="+mn-lt"/>
              </a:rPr>
              <a:t> </a:t>
            </a:r>
            <a:endParaRPr lang="en-US" dirty="0">
              <a:ln w="18415" cmpd="sng">
                <a:solidFill>
                  <a:srgbClr val="FFFFFF"/>
                </a:solidFill>
                <a:prstDash val="solid"/>
              </a:ln>
              <a:solidFill>
                <a:srgbClr val="FFFFFF"/>
              </a:solidFill>
              <a:latin typeface="+mn-lt"/>
            </a:endParaRPr>
          </a:p>
        </p:txBody>
      </p:sp>
      <p:sp>
        <p:nvSpPr>
          <p:cNvPr id="10" name="Rectangle 9"/>
          <p:cNvSpPr/>
          <p:nvPr/>
        </p:nvSpPr>
        <p:spPr>
          <a:xfrm>
            <a:off x="3581401" y="685800"/>
            <a:ext cx="5308022" cy="707886"/>
          </a:xfrm>
          <a:prstGeom prst="rect">
            <a:avLst/>
          </a:prstGeom>
          <a:noFill/>
          <a:ln>
            <a:noFill/>
          </a:ln>
          <a:effectLst/>
        </p:spPr>
        <p:txBody>
          <a:bodyPr wrap="square">
            <a:spAutoFit/>
          </a:bodyPr>
          <a:lstStyle/>
          <a:p>
            <a:pPr fontAlgn="auto">
              <a:spcBef>
                <a:spcPts val="0"/>
              </a:spcBef>
              <a:spcAft>
                <a:spcPts val="0"/>
              </a:spcAft>
              <a:defRPr/>
            </a:pPr>
            <a:r>
              <a:rPr lang="en-US" sz="40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rPr>
              <a:t>Genre/Form</a:t>
            </a:r>
            <a:r>
              <a:rPr lang="en-US" sz="4000" dirty="0" smtClean="0">
                <a:ln w="18415" cmpd="sng">
                  <a:solidFill>
                    <a:srgbClr val="FFFFFF"/>
                  </a:solidFill>
                  <a:prstDash val="solid"/>
                </a:ln>
                <a:solidFill>
                  <a:srgbClr val="FFFFFF"/>
                </a:solidFill>
                <a:latin typeface="Arial" pitchFamily="34" charset="0"/>
                <a:cs typeface="Arial" pitchFamily="34" charset="0"/>
              </a:rPr>
              <a:t> </a:t>
            </a:r>
            <a:r>
              <a:rPr lang="en-US" sz="40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rPr>
              <a:t>of Poetry:</a:t>
            </a:r>
            <a:endParaRPr lang="en-US" sz="4000" dirty="0">
              <a:ln w="18415" cmpd="sng">
                <a:solidFill>
                  <a:srgbClr val="FFFFFF"/>
                </a:solidFill>
                <a:prstDash val="solid"/>
              </a:ln>
              <a:solidFill>
                <a:srgbClr val="FFFFFF"/>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41" name="Straight Connector 40"/>
          <p:cNvCxnSpPr/>
          <p:nvPr/>
        </p:nvCxnSpPr>
        <p:spPr>
          <a:xfrm>
            <a:off x="5410200" y="5410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674429" y="5442857"/>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981200" y="3291988"/>
            <a:ext cx="7034298" cy="830997"/>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Descriptive &amp; Monologue</a:t>
            </a:r>
            <a:endParaRPr lang="en-US" sz="480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b="1" dirty="0" smtClean="0">
                <a:effectLst>
                  <a:outerShdw blurRad="38100" dist="38100" dir="2700000" algn="tl">
                    <a:srgbClr val="000000">
                      <a:alpha val="43137"/>
                    </a:srgbClr>
                  </a:outerShdw>
                </a:effectLst>
                <a:latin typeface="Arial" charset="0"/>
                <a:cs typeface="Arial" charset="0"/>
              </a:rPr>
              <a:t>LEARNING OUTCOME</a:t>
            </a:r>
          </a:p>
        </p:txBody>
      </p:sp>
      <p:sp>
        <p:nvSpPr>
          <p:cNvPr id="7172" name="Content Placeholder 5"/>
          <p:cNvSpPr>
            <a:spLocks noGrp="1"/>
          </p:cNvSpPr>
          <p:nvPr>
            <p:ph idx="1"/>
          </p:nvPr>
        </p:nvSpPr>
        <p:spPr>
          <a:xfrm>
            <a:off x="457200" y="2057400"/>
            <a:ext cx="8229600" cy="4068763"/>
          </a:xfrm>
        </p:spPr>
        <p:txBody>
          <a:bodyPr/>
          <a:lstStyle/>
          <a:p>
            <a:pPr>
              <a:tabLst>
                <a:tab pos="4691063" algn="l"/>
              </a:tabLst>
            </a:pPr>
            <a:r>
              <a:rPr lang="en-US" sz="2800" dirty="0" smtClean="0">
                <a:latin typeface="Arial" pitchFamily="34" charset="0"/>
                <a:cs typeface="Arial" pitchFamily="34" charset="0"/>
              </a:rPr>
              <a:t>Students are able to explain what Descriptive Poetry is.</a:t>
            </a:r>
            <a:endParaRPr lang="en-US" sz="2800" dirty="0">
              <a:latin typeface="Arial" pitchFamily="34" charset="0"/>
              <a:cs typeface="Arial" pitchFamily="34" charset="0"/>
            </a:endParaRPr>
          </a:p>
          <a:p>
            <a:pPr>
              <a:tabLst>
                <a:tab pos="4691063" algn="l"/>
              </a:tabLst>
            </a:pPr>
            <a:endParaRPr lang="en-US" sz="2800" dirty="0">
              <a:latin typeface="Arial" pitchFamily="34" charset="0"/>
              <a:cs typeface="Arial" pitchFamily="34" charset="0"/>
            </a:endParaRPr>
          </a:p>
          <a:p>
            <a:pPr>
              <a:tabLst>
                <a:tab pos="4691063" algn="l"/>
              </a:tabLst>
            </a:pPr>
            <a:r>
              <a:rPr lang="en-US" sz="2800" dirty="0">
                <a:latin typeface="Arial" pitchFamily="34" charset="0"/>
                <a:cs typeface="Arial" pitchFamily="34" charset="0"/>
              </a:rPr>
              <a:t>Students are able to explain what </a:t>
            </a:r>
            <a:r>
              <a:rPr lang="en-US" sz="2800" dirty="0" smtClean="0">
                <a:latin typeface="Arial" pitchFamily="34" charset="0"/>
                <a:cs typeface="Arial" pitchFamily="34" charset="0"/>
              </a:rPr>
              <a:t>Monologue Poetry is.</a:t>
            </a:r>
            <a:endParaRPr lang="en-US" sz="2800"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39461" y="-32657"/>
            <a:ext cx="9172575" cy="6868886"/>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b="1" dirty="0" smtClean="0">
                <a:effectLst>
                  <a:outerShdw blurRad="38100" dist="38100" dir="2700000" algn="tl">
                    <a:srgbClr val="000000">
                      <a:alpha val="43137"/>
                    </a:srgbClr>
                  </a:outerShdw>
                </a:effectLst>
                <a:latin typeface="Arial" pitchFamily="34" charset="0"/>
                <a:cs typeface="Arial" pitchFamily="34" charset="0"/>
              </a:rPr>
              <a:t>DESCRIPTIVE</a:t>
            </a:r>
          </a:p>
        </p:txBody>
      </p:sp>
      <p:sp>
        <p:nvSpPr>
          <p:cNvPr id="2" name="Rectangle 1"/>
          <p:cNvSpPr/>
          <p:nvPr/>
        </p:nvSpPr>
        <p:spPr>
          <a:xfrm>
            <a:off x="475568" y="1905000"/>
            <a:ext cx="8516031" cy="3477875"/>
          </a:xfrm>
          <a:prstGeom prst="rect">
            <a:avLst/>
          </a:prstGeom>
        </p:spPr>
        <p:txBody>
          <a:bodyPr wrap="square">
            <a:spAutoFit/>
          </a:bodyPr>
          <a:lstStyle/>
          <a:p>
            <a:pPr marL="285750" indent="-285750">
              <a:buFont typeface="Arial" pitchFamily="34" charset="0"/>
              <a:buChar char="•"/>
            </a:pPr>
            <a:r>
              <a:rPr lang="en-US" sz="2000" b="1" dirty="0"/>
              <a:t>A descriptive poem is a poem that contains a large amount of descriptive detail.</a:t>
            </a:r>
            <a:r>
              <a:rPr lang="en-US" sz="2000" dirty="0"/>
              <a:t> They might take as their subject something visual, for instance, and describe its characteristics in depth</a:t>
            </a:r>
            <a:r>
              <a:rPr lang="en-US" sz="2000" dirty="0" smtClean="0"/>
              <a:t>.</a:t>
            </a:r>
          </a:p>
          <a:p>
            <a:endParaRPr lang="en-US" sz="2000" dirty="0"/>
          </a:p>
          <a:p>
            <a:pPr marL="285750" indent="-285750">
              <a:buFont typeface="Arial" pitchFamily="34" charset="0"/>
              <a:buChar char="•"/>
            </a:pPr>
            <a:r>
              <a:rPr lang="en-US" sz="2000" dirty="0"/>
              <a:t>Descriptive poetic styles might be incorporated into narrative or lyric types of poetry. Narrative poetry is a sequence of events as told from a specific perspective, whether on an epic scale </a:t>
            </a:r>
            <a:r>
              <a:rPr lang="en-US" sz="2000" dirty="0" smtClean="0"/>
              <a:t>or </a:t>
            </a:r>
            <a:r>
              <a:rPr lang="en-US" sz="2000" dirty="0"/>
              <a:t>more of a </a:t>
            </a:r>
            <a:r>
              <a:rPr lang="en-US" sz="2000" dirty="0" smtClean="0"/>
              <a:t>ballad</a:t>
            </a:r>
            <a:r>
              <a:rPr lang="en-US" sz="2000" dirty="0" smtClean="0"/>
              <a:t>.</a:t>
            </a:r>
          </a:p>
          <a:p>
            <a:pPr marL="285750" indent="-285750">
              <a:buFont typeface="Arial" pitchFamily="34" charset="0"/>
              <a:buChar char="•"/>
            </a:pPr>
            <a:endParaRPr lang="en-US" sz="2000" dirty="0"/>
          </a:p>
          <a:p>
            <a:pPr marL="285750" indent="-285750">
              <a:buFont typeface="Arial" pitchFamily="34" charset="0"/>
              <a:buChar char="•"/>
            </a:pPr>
            <a:r>
              <a:rPr lang="en-US" sz="2000" dirty="0"/>
              <a:t>Lyric poetry, meanwhile, tends to focus on emotions and thoughts. These might be mournful, as in the case of an elegy, or joyful and celebratory, as is often the case of sonnets.</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44905" y="0"/>
            <a:ext cx="9172575" cy="6858000"/>
          </a:xfrm>
          <a:prstGeom prst="rect">
            <a:avLst/>
          </a:prstGeom>
          <a:noFill/>
          <a:ln w="9525">
            <a:noFill/>
            <a:miter lim="800000"/>
            <a:headEnd/>
            <a:tailEnd/>
          </a:ln>
        </p:spPr>
      </p:pic>
      <p:sp>
        <p:nvSpPr>
          <p:cNvPr id="5" name="Content Placeholder 4"/>
          <p:cNvSpPr>
            <a:spLocks noGrp="1"/>
          </p:cNvSpPr>
          <p:nvPr>
            <p:ph idx="1"/>
          </p:nvPr>
        </p:nvSpPr>
        <p:spPr>
          <a:xfrm>
            <a:off x="426582" y="1752600"/>
            <a:ext cx="8229600" cy="4142673"/>
          </a:xfrm>
          <a:prstGeom prst="rect">
            <a:avLst/>
          </a:prstGeom>
        </p:spPr>
        <p:txBody>
          <a:bodyPr wrap="square">
            <a:spAutoFit/>
          </a:bodyPr>
          <a:lstStyle/>
          <a:p>
            <a:r>
              <a:rPr lang="en-US" sz="2800" dirty="0"/>
              <a:t>Descriptive poetry is the poetic equivalent of a portrait or a landscape painting. It is realistic and does not </a:t>
            </a:r>
            <a:r>
              <a:rPr lang="en-US" sz="2800" i="1" dirty="0"/>
              <a:t>delve </a:t>
            </a:r>
            <a:r>
              <a:rPr lang="en-US" sz="2800" dirty="0"/>
              <a:t>into emotions and </a:t>
            </a:r>
            <a:r>
              <a:rPr lang="en-US" sz="2800" dirty="0">
                <a:hlinkClick r:id="rId3"/>
              </a:rPr>
              <a:t>metaphor</a:t>
            </a:r>
            <a:r>
              <a:rPr lang="en-US" sz="2800" dirty="0"/>
              <a:t>. </a:t>
            </a:r>
            <a:endParaRPr lang="en-US" sz="2800" dirty="0" smtClean="0"/>
          </a:p>
          <a:p>
            <a:endParaRPr lang="en-US" sz="2800" dirty="0" smtClean="0"/>
          </a:p>
          <a:p>
            <a:r>
              <a:rPr lang="en-US" sz="2800" dirty="0" smtClean="0"/>
              <a:t>Description </a:t>
            </a:r>
            <a:r>
              <a:rPr lang="en-US" sz="2800" dirty="0"/>
              <a:t>in most poems is ornamentation, but in descriptive poetry, it becomes the center of attention. This does not mean that such poems are lacking in neither lyrical quality nor that lyrical and </a:t>
            </a:r>
            <a:r>
              <a:rPr lang="en-US" sz="2800" dirty="0">
                <a:hlinkClick r:id="rId4"/>
              </a:rPr>
              <a:t>narrative poetry</a:t>
            </a:r>
            <a:r>
              <a:rPr lang="en-US" sz="2800" dirty="0"/>
              <a:t> lack description.</a:t>
            </a:r>
          </a:p>
        </p:txBody>
      </p:sp>
      <p:sp>
        <p:nvSpPr>
          <p:cNvPr id="6" name="Title 5"/>
          <p:cNvSpPr txBox="1">
            <a:spLocks/>
          </p:cNvSpPr>
          <p:nvPr/>
        </p:nvSpPr>
        <p:spPr bwMode="auto">
          <a:xfrm>
            <a:off x="533400" y="6858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ct val="50000"/>
              </a:spcBef>
            </a:pPr>
            <a:r>
              <a:rPr lang="en-US" b="1" smtClean="0">
                <a:effectLst>
                  <a:outerShdw blurRad="38100" dist="38100" dir="2700000" algn="tl">
                    <a:srgbClr val="000000">
                      <a:alpha val="43137"/>
                    </a:srgbClr>
                  </a:outerShdw>
                </a:effectLst>
                <a:latin typeface="Arial" pitchFamily="34" charset="0"/>
                <a:cs typeface="Arial" pitchFamily="34" charset="0"/>
              </a:rPr>
              <a:t>DESCRIPTIVE</a:t>
            </a:r>
            <a:endParaRPr lang="en-US" b="1" dirty="0" smtClean="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91556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rsil\Desktop\Smartcreative2.jpg"/>
          <p:cNvPicPr>
            <a:picLocks noChangeAspect="1" noChangeArrowheads="1"/>
          </p:cNvPicPr>
          <p:nvPr/>
        </p:nvPicPr>
        <p:blipFill>
          <a:blip r:embed="rId2"/>
          <a:srcRect/>
          <a:stretch>
            <a:fillRect/>
          </a:stretch>
        </p:blipFill>
        <p:spPr bwMode="auto">
          <a:xfrm>
            <a:off x="-6804" y="0"/>
            <a:ext cx="9172575" cy="6858000"/>
          </a:xfrm>
          <a:prstGeom prst="rect">
            <a:avLst/>
          </a:prstGeom>
          <a:noFill/>
          <a:ln w="9525">
            <a:noFill/>
            <a:miter lim="800000"/>
            <a:headEnd/>
            <a:tailEnd/>
          </a:ln>
        </p:spPr>
      </p:pic>
      <p:sp>
        <p:nvSpPr>
          <p:cNvPr id="7" name="Rectangle 6"/>
          <p:cNvSpPr/>
          <p:nvPr/>
        </p:nvSpPr>
        <p:spPr>
          <a:xfrm>
            <a:off x="388483" y="1600200"/>
            <a:ext cx="8382000" cy="4154984"/>
          </a:xfrm>
          <a:prstGeom prst="rect">
            <a:avLst/>
          </a:prstGeom>
        </p:spPr>
        <p:txBody>
          <a:bodyPr wrap="square">
            <a:spAutoFit/>
          </a:bodyPr>
          <a:lstStyle/>
          <a:p>
            <a:pPr marL="342900" indent="-342900">
              <a:buFont typeface="Arial" pitchFamily="34" charset="0"/>
              <a:buChar char="•"/>
            </a:pPr>
            <a:r>
              <a:rPr lang="en-US" sz="2400" dirty="0"/>
              <a:t>Descriptive poetry covers many common subjects, both natural and human. Human topics include portraits in verse, the description of garments and a person’s actions. The poem does not have to be written in admiration, but for any subjective reason. </a:t>
            </a:r>
            <a:endParaRPr lang="en-US" sz="2400" dirty="0" smtClean="0"/>
          </a:p>
          <a:p>
            <a:pPr marL="342900" indent="-342900">
              <a:buFont typeface="Arial" pitchFamily="34" charset="0"/>
              <a:buChar char="•"/>
            </a:pPr>
            <a:endParaRPr lang="en-US" sz="2400" dirty="0"/>
          </a:p>
          <a:p>
            <a:pPr marL="342900" indent="-342900">
              <a:buFont typeface="Arial" pitchFamily="34" charset="0"/>
              <a:buChar char="•"/>
            </a:pPr>
            <a:r>
              <a:rPr lang="en-US" sz="2400" dirty="0"/>
              <a:t>Natural topics revolve around landscapes, architecture, objects and elements</a:t>
            </a:r>
            <a:r>
              <a:rPr lang="en-US" sz="2400" dirty="0" smtClean="0"/>
              <a:t>.”</a:t>
            </a:r>
            <a:endParaRPr lang="en-US" sz="2400" dirty="0" smtClean="0"/>
          </a:p>
          <a:p>
            <a:pPr marL="342900" indent="-342900">
              <a:buFont typeface="Arial" pitchFamily="34" charset="0"/>
              <a:buChar char="•"/>
            </a:pPr>
            <a:endParaRPr lang="en-US" sz="2400" dirty="0"/>
          </a:p>
          <a:p>
            <a:pPr marL="342900" indent="-342900">
              <a:buFont typeface="Arial" pitchFamily="34" charset="0"/>
              <a:buChar char="•"/>
            </a:pPr>
            <a:r>
              <a:rPr lang="en-US" sz="2400" dirty="0"/>
              <a:t>The main criticism of descriptive poetry is that it lacks intensity. </a:t>
            </a:r>
          </a:p>
        </p:txBody>
      </p:sp>
      <p:sp>
        <p:nvSpPr>
          <p:cNvPr id="4" name="Title 5"/>
          <p:cNvSpPr txBox="1">
            <a:spLocks/>
          </p:cNvSpPr>
          <p:nvPr/>
        </p:nvSpPr>
        <p:spPr>
          <a:xfrm>
            <a:off x="533400" y="685800"/>
            <a:ext cx="8229600" cy="6858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ct val="50000"/>
              </a:spcBef>
            </a:pPr>
            <a:r>
              <a:rPr lang="en-US" b="1" dirty="0" smtClean="0">
                <a:effectLst>
                  <a:outerShdw blurRad="38100" dist="38100" dir="2700000" algn="tl">
                    <a:srgbClr val="000000">
                      <a:alpha val="43137"/>
                    </a:srgbClr>
                  </a:outerShdw>
                </a:effectLst>
                <a:latin typeface="Arial" pitchFamily="34" charset="0"/>
                <a:cs typeface="Arial" pitchFamily="34" charset="0"/>
              </a:rPr>
              <a:t>DESCRIPTIVE</a:t>
            </a:r>
            <a:endParaRPr lang="en-US" b="1" dirty="0" smtClean="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232020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28578" y="0"/>
            <a:ext cx="9172575" cy="6858000"/>
          </a:xfrm>
          <a:prstGeom prst="rect">
            <a:avLst/>
          </a:prstGeom>
          <a:noFill/>
          <a:ln w="9525">
            <a:noFill/>
            <a:miter lim="800000"/>
            <a:headEnd/>
            <a:tailEnd/>
          </a:ln>
        </p:spPr>
      </p:pic>
      <p:sp>
        <p:nvSpPr>
          <p:cNvPr id="5" name="Rectangle 4"/>
          <p:cNvSpPr/>
          <p:nvPr/>
        </p:nvSpPr>
        <p:spPr>
          <a:xfrm>
            <a:off x="838200" y="1859340"/>
            <a:ext cx="7772400" cy="461665"/>
          </a:xfrm>
          <a:prstGeom prst="rect">
            <a:avLst/>
          </a:prstGeom>
        </p:spPr>
        <p:txBody>
          <a:bodyPr wrap="square">
            <a:spAutoFit/>
          </a:bodyPr>
          <a:lstStyle/>
          <a:p>
            <a:pPr marL="285750" indent="-285750">
              <a:buFont typeface="Arial" pitchFamily="34" charset="0"/>
              <a:buChar char="•"/>
            </a:pPr>
            <a:endParaRPr lang="en-US" sz="2400" dirty="0"/>
          </a:p>
        </p:txBody>
      </p:sp>
      <p:sp>
        <p:nvSpPr>
          <p:cNvPr id="2" name="Rectangle 1"/>
          <p:cNvSpPr/>
          <p:nvPr/>
        </p:nvSpPr>
        <p:spPr>
          <a:xfrm>
            <a:off x="157305" y="1566438"/>
            <a:ext cx="8229600" cy="2308324"/>
          </a:xfrm>
          <a:prstGeom prst="rect">
            <a:avLst/>
          </a:prstGeom>
        </p:spPr>
        <p:txBody>
          <a:bodyPr wrap="square">
            <a:spAutoFit/>
          </a:bodyPr>
          <a:lstStyle/>
          <a:p>
            <a:pPr marL="342900" indent="-342900">
              <a:buFont typeface="Arial" pitchFamily="34" charset="0"/>
              <a:buChar char="•"/>
            </a:pPr>
            <a:r>
              <a:rPr lang="en-US" sz="2400" dirty="0"/>
              <a:t>Descriptive poetry, unlike </a:t>
            </a:r>
            <a:r>
              <a:rPr lang="en-US" sz="2400" dirty="0">
                <a:hlinkClick r:id="rId4"/>
              </a:rPr>
              <a:t>narrative poetry</a:t>
            </a:r>
            <a:r>
              <a:rPr lang="en-US" sz="2400" dirty="0"/>
              <a:t>, is known not necessarily for telling a story but for its deep depiction of a person, animal or inanimate object. The feelings the poet has about this object are secondary to the description of the subject, so they don't get in the way of the visual imagery.</a:t>
            </a:r>
          </a:p>
        </p:txBody>
      </p:sp>
      <p:sp>
        <p:nvSpPr>
          <p:cNvPr id="4" name="Rectangle 1"/>
          <p:cNvSpPr>
            <a:spLocks noChangeArrowheads="1"/>
          </p:cNvSpPr>
          <p:nvPr/>
        </p:nvSpPr>
        <p:spPr bwMode="auto">
          <a:xfrm>
            <a:off x="157305" y="3886200"/>
            <a:ext cx="880080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222222"/>
                </a:solidFill>
                <a:effectLst/>
                <a:latin typeface="Arial" pitchFamily="34" charset="0"/>
                <a:cs typeface="Arial" pitchFamily="34" charset="0"/>
              </a:rPr>
              <a:t>Descriptive poetry is literary work that displays the talent of</a:t>
            </a:r>
          </a:p>
          <a:p>
            <a:pPr marR="0" lvl="0" algn="l" defTabSz="914400" rtl="0" eaLnBrk="1" fontAlgn="base" latinLnBrk="0" hangingPunct="1">
              <a:lnSpc>
                <a:spcPct val="100000"/>
              </a:lnSpc>
              <a:spcBef>
                <a:spcPct val="0"/>
              </a:spcBef>
              <a:spcAft>
                <a:spcPct val="0"/>
              </a:spcAft>
              <a:buClrTx/>
              <a:buSzTx/>
              <a:tabLst/>
            </a:pPr>
            <a:r>
              <a:rPr lang="en-US" sz="2400" dirty="0">
                <a:solidFill>
                  <a:srgbClr val="222222"/>
                </a:solidFill>
                <a:latin typeface="Arial" pitchFamily="34" charset="0"/>
                <a:cs typeface="Arial" pitchFamily="34" charset="0"/>
              </a:rPr>
              <a:t> </a:t>
            </a:r>
            <a:r>
              <a:rPr lang="en-US" sz="2400" dirty="0" smtClean="0">
                <a:solidFill>
                  <a:srgbClr val="222222"/>
                </a:solidFill>
                <a:latin typeface="Arial" pitchFamily="34" charset="0"/>
                <a:cs typeface="Arial" pitchFamily="34" charset="0"/>
              </a:rPr>
              <a:t>   </a:t>
            </a:r>
            <a:r>
              <a:rPr kumimoji="0" lang="en-US" sz="2400" b="0" i="0" u="none" strike="noStrike" cap="none" normalizeH="0" baseline="0" dirty="0" smtClean="0">
                <a:ln>
                  <a:noFill/>
                </a:ln>
                <a:solidFill>
                  <a:srgbClr val="222222"/>
                </a:solidFill>
                <a:effectLst/>
                <a:latin typeface="Arial" pitchFamily="34" charset="0"/>
                <a:cs typeface="Arial" pitchFamily="34" charset="0"/>
              </a:rPr>
              <a:t>those whose rich vocabularies, adept writing skills, and vivid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Arial" pitchFamily="34" charset="0"/>
                <a:cs typeface="Arial" pitchFamily="34" charset="0"/>
              </a:rPr>
              <a:t>    imaginations come together</a:t>
            </a:r>
            <a:r>
              <a:rPr kumimoji="0" lang="en-US" sz="2400" b="0" i="0" u="none" strike="noStrike" cap="none" normalizeH="0" dirty="0" smtClean="0">
                <a:ln>
                  <a:noFill/>
                </a:ln>
                <a:solidFill>
                  <a:srgbClr val="222222"/>
                </a:solidFill>
                <a:effectLst/>
                <a:latin typeface="Arial" pitchFamily="34" charset="0"/>
                <a:cs typeface="Arial" pitchFamily="34" charset="0"/>
              </a:rPr>
              <a:t> </a:t>
            </a:r>
            <a:r>
              <a:rPr kumimoji="0" lang="en-US" sz="2400" b="0" i="0" u="none" strike="noStrike" cap="none" normalizeH="0" baseline="0" dirty="0" smtClean="0">
                <a:ln>
                  <a:noFill/>
                </a:ln>
                <a:solidFill>
                  <a:srgbClr val="222222"/>
                </a:solidFill>
                <a:effectLst/>
                <a:latin typeface="Arial" pitchFamily="34" charset="0"/>
                <a:cs typeface="Arial" pitchFamily="34" charset="0"/>
              </a:rPr>
              <a:t>to create masterpieces such 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222222"/>
                </a:solidFill>
                <a:effectLst/>
                <a:latin typeface="Arial" pitchFamily="34" charset="0"/>
                <a:cs typeface="Arial" pitchFamily="34" charset="0"/>
              </a:rPr>
              <a:t>    the ones of Wordsworth, Dickinson, Thoreau, and others.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le 5"/>
          <p:cNvSpPr txBox="1">
            <a:spLocks/>
          </p:cNvSpPr>
          <p:nvPr/>
        </p:nvSpPr>
        <p:spPr>
          <a:xfrm>
            <a:off x="533400" y="685800"/>
            <a:ext cx="8229600" cy="6858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ct val="50000"/>
              </a:spcBef>
            </a:pPr>
            <a:r>
              <a:rPr lang="en-US" b="1" dirty="0" smtClean="0">
                <a:effectLst>
                  <a:outerShdw blurRad="38100" dist="38100" dir="2700000" algn="tl">
                    <a:srgbClr val="000000">
                      <a:alpha val="43137"/>
                    </a:srgbClr>
                  </a:outerShdw>
                </a:effectLst>
                <a:latin typeface="Arial" pitchFamily="34" charset="0"/>
                <a:cs typeface="Arial" pitchFamily="34" charset="0"/>
              </a:rPr>
              <a:t>DESCRIPTIVE</a:t>
            </a:r>
            <a:endParaRPr lang="en-US" b="1" dirty="0" smtClean="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40401867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28575" y="0"/>
            <a:ext cx="9172575" cy="6858000"/>
          </a:xfrm>
          <a:prstGeom prst="rect">
            <a:avLst/>
          </a:prstGeom>
          <a:noFill/>
          <a:ln w="9525">
            <a:noFill/>
            <a:miter lim="800000"/>
            <a:headEnd/>
            <a:tailEnd/>
          </a:ln>
        </p:spPr>
      </p:pic>
      <p:sp>
        <p:nvSpPr>
          <p:cNvPr id="6" name="Rectangle 5"/>
          <p:cNvSpPr/>
          <p:nvPr/>
        </p:nvSpPr>
        <p:spPr>
          <a:xfrm>
            <a:off x="270100" y="682577"/>
            <a:ext cx="8610600" cy="5909310"/>
          </a:xfrm>
          <a:prstGeom prst="rect">
            <a:avLst/>
          </a:prstGeom>
        </p:spPr>
        <p:txBody>
          <a:bodyPr wrap="square">
            <a:spAutoFit/>
          </a:bodyPr>
          <a:lstStyle/>
          <a:p>
            <a:endParaRPr lang="en-US" b="1" dirty="0"/>
          </a:p>
          <a:p>
            <a:pPr algn="ctr"/>
            <a:r>
              <a:rPr lang="en-US" b="1" dirty="0"/>
              <a:t>Summer </a:t>
            </a:r>
            <a:r>
              <a:rPr lang="en-US" b="1" dirty="0" smtClean="0"/>
              <a:t>Shower </a:t>
            </a:r>
            <a:r>
              <a:rPr lang="en-US" i="1" dirty="0" smtClean="0"/>
              <a:t>by Emily Dickinson</a:t>
            </a:r>
            <a:endParaRPr lang="en-US" i="1" dirty="0"/>
          </a:p>
          <a:p>
            <a:pPr algn="ctr"/>
            <a:endParaRPr lang="en-US" dirty="0"/>
          </a:p>
          <a:p>
            <a:pPr algn="ctr"/>
            <a:r>
              <a:rPr lang="en-US" dirty="0"/>
              <a:t>A drop fell on the apple tree</a:t>
            </a:r>
            <a:r>
              <a:rPr lang="en-US" dirty="0" smtClean="0"/>
              <a:t>,</a:t>
            </a:r>
            <a:endParaRPr lang="en-US" dirty="0"/>
          </a:p>
          <a:p>
            <a:pPr algn="ctr"/>
            <a:r>
              <a:rPr lang="en-US" dirty="0"/>
              <a:t>Another on the roof</a:t>
            </a:r>
            <a:r>
              <a:rPr lang="en-US" dirty="0" smtClean="0"/>
              <a:t>;</a:t>
            </a:r>
            <a:endParaRPr lang="en-US" dirty="0"/>
          </a:p>
          <a:p>
            <a:pPr algn="ctr"/>
            <a:r>
              <a:rPr lang="en-US" dirty="0"/>
              <a:t>A half a dozen kissed the eaves</a:t>
            </a:r>
            <a:r>
              <a:rPr lang="en-US" dirty="0" smtClean="0"/>
              <a:t>,</a:t>
            </a:r>
            <a:endParaRPr lang="en-US" dirty="0"/>
          </a:p>
          <a:p>
            <a:pPr algn="ctr"/>
            <a:r>
              <a:rPr lang="en-US" dirty="0"/>
              <a:t>And made the gables laugh</a:t>
            </a:r>
            <a:r>
              <a:rPr lang="en-US" dirty="0" smtClean="0"/>
              <a:t>.</a:t>
            </a:r>
            <a:endParaRPr lang="en-US" dirty="0"/>
          </a:p>
          <a:p>
            <a:pPr algn="ctr"/>
            <a:r>
              <a:rPr lang="en-US" dirty="0"/>
              <a:t>A few went out to help the brook</a:t>
            </a:r>
            <a:r>
              <a:rPr lang="en-US" dirty="0" smtClean="0"/>
              <a:t>,</a:t>
            </a:r>
            <a:endParaRPr lang="en-US" dirty="0"/>
          </a:p>
          <a:p>
            <a:pPr algn="ctr"/>
            <a:r>
              <a:rPr lang="en-US" dirty="0"/>
              <a:t>That went to help the sea</a:t>
            </a:r>
            <a:r>
              <a:rPr lang="en-US" dirty="0" smtClean="0"/>
              <a:t>.</a:t>
            </a:r>
            <a:endParaRPr lang="en-US" dirty="0"/>
          </a:p>
          <a:p>
            <a:pPr algn="ctr"/>
            <a:r>
              <a:rPr lang="en-US" dirty="0"/>
              <a:t>Myself conjectured, Were they pearls</a:t>
            </a:r>
            <a:r>
              <a:rPr lang="en-US" dirty="0" smtClean="0"/>
              <a:t>,</a:t>
            </a:r>
            <a:endParaRPr lang="en-US" dirty="0"/>
          </a:p>
          <a:p>
            <a:pPr algn="ctr"/>
            <a:r>
              <a:rPr lang="en-US" dirty="0"/>
              <a:t>What necklaces could be</a:t>
            </a:r>
            <a:r>
              <a:rPr lang="en-US" dirty="0" smtClean="0"/>
              <a:t>!</a:t>
            </a:r>
            <a:endParaRPr lang="en-US" dirty="0"/>
          </a:p>
          <a:p>
            <a:pPr algn="ctr"/>
            <a:r>
              <a:rPr lang="en-US" dirty="0"/>
              <a:t>The dust replaced in hoisted roads</a:t>
            </a:r>
            <a:r>
              <a:rPr lang="en-US" dirty="0" smtClean="0"/>
              <a:t>,</a:t>
            </a:r>
            <a:endParaRPr lang="en-US" dirty="0"/>
          </a:p>
          <a:p>
            <a:pPr algn="ctr"/>
            <a:r>
              <a:rPr lang="en-US" dirty="0"/>
              <a:t>The birds </a:t>
            </a:r>
            <a:r>
              <a:rPr lang="en-US" dirty="0" err="1"/>
              <a:t>jocoser</a:t>
            </a:r>
            <a:r>
              <a:rPr lang="en-US" dirty="0"/>
              <a:t> sung</a:t>
            </a:r>
            <a:r>
              <a:rPr lang="en-US" dirty="0" smtClean="0"/>
              <a:t>;</a:t>
            </a:r>
            <a:endParaRPr lang="en-US" dirty="0"/>
          </a:p>
          <a:p>
            <a:pPr algn="ctr"/>
            <a:r>
              <a:rPr lang="en-US" dirty="0"/>
              <a:t>The sunshine threw his hat away</a:t>
            </a:r>
            <a:r>
              <a:rPr lang="en-US" dirty="0" smtClean="0"/>
              <a:t>,</a:t>
            </a:r>
            <a:endParaRPr lang="en-US" dirty="0"/>
          </a:p>
          <a:p>
            <a:pPr algn="ctr"/>
            <a:r>
              <a:rPr lang="en-US" dirty="0"/>
              <a:t>The orchards spangles hung</a:t>
            </a:r>
            <a:r>
              <a:rPr lang="en-US" dirty="0" smtClean="0"/>
              <a:t>.</a:t>
            </a:r>
            <a:endParaRPr lang="en-US" dirty="0"/>
          </a:p>
          <a:p>
            <a:pPr algn="ctr"/>
            <a:r>
              <a:rPr lang="en-US" dirty="0"/>
              <a:t>The breezes brought dejected lutes</a:t>
            </a:r>
            <a:r>
              <a:rPr lang="en-US" dirty="0" smtClean="0"/>
              <a:t>,</a:t>
            </a:r>
            <a:endParaRPr lang="en-US" dirty="0"/>
          </a:p>
          <a:p>
            <a:pPr algn="ctr"/>
            <a:r>
              <a:rPr lang="en-US" dirty="0"/>
              <a:t>And bathed them in the glee</a:t>
            </a:r>
            <a:r>
              <a:rPr lang="en-US" dirty="0" smtClean="0"/>
              <a:t>;</a:t>
            </a:r>
            <a:endParaRPr lang="en-US" dirty="0"/>
          </a:p>
          <a:p>
            <a:pPr algn="ctr"/>
            <a:r>
              <a:rPr lang="en-US" dirty="0"/>
              <a:t>The East put out a single flag</a:t>
            </a:r>
            <a:r>
              <a:rPr lang="en-US" dirty="0" smtClean="0"/>
              <a:t>,</a:t>
            </a:r>
            <a:endParaRPr lang="en-US" dirty="0"/>
          </a:p>
          <a:p>
            <a:pPr algn="ctr"/>
            <a:r>
              <a:rPr lang="en-US" dirty="0"/>
              <a:t>And signed the fete away.</a:t>
            </a:r>
          </a:p>
          <a:p>
            <a:endParaRPr lang="en-US" dirty="0"/>
          </a:p>
          <a:p>
            <a:endParaRPr lang="en-US" dirty="0"/>
          </a:p>
        </p:txBody>
      </p:sp>
    </p:spTree>
    <p:extLst>
      <p:ext uri="{BB962C8B-B14F-4D97-AF65-F5344CB8AC3E}">
        <p14:creationId xmlns:p14="http://schemas.microsoft.com/office/powerpoint/2010/main" val="311704916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srcRect/>
          <a:stretch>
            <a:fillRect/>
          </a:stretch>
        </p:blipFill>
        <p:spPr bwMode="auto">
          <a:xfrm>
            <a:off x="-17689" y="0"/>
            <a:ext cx="9172575" cy="6858000"/>
          </a:xfrm>
          <a:prstGeom prst="rect">
            <a:avLst/>
          </a:prstGeom>
          <a:noFill/>
          <a:ln w="9525">
            <a:noFill/>
            <a:miter lim="800000"/>
            <a:headEnd/>
            <a:tailEnd/>
          </a:ln>
        </p:spPr>
      </p:pic>
      <p:sp>
        <p:nvSpPr>
          <p:cNvPr id="7" name="Rectangle 6"/>
          <p:cNvSpPr/>
          <p:nvPr/>
        </p:nvSpPr>
        <p:spPr>
          <a:xfrm>
            <a:off x="457200" y="1295400"/>
            <a:ext cx="8153400" cy="1754326"/>
          </a:xfrm>
          <a:prstGeom prst="rect">
            <a:avLst/>
          </a:prstGeom>
        </p:spPr>
        <p:txBody>
          <a:bodyPr wrap="square">
            <a:spAutoFit/>
          </a:bodyPr>
          <a:lstStyle/>
          <a:p>
            <a:r>
              <a:rPr lang="en-US" dirty="0"/>
              <a:t>In this poem, Dickinson describes a rainstorm during the summer with such greatness that readers can imagine the storm in their minds as it starts slowly in the first stanza, "kiss[</a:t>
            </a:r>
            <a:r>
              <a:rPr lang="en-US" dirty="0" err="1"/>
              <a:t>ing</a:t>
            </a:r>
            <a:r>
              <a:rPr lang="en-US" dirty="0"/>
              <a:t>] the eaves…" and gains momentum as the dust is "replaced in hoisted roads" and the sunshine throws "his hat away." The metaphors and vivid adjectives that Dickinson uses appeal to readers' senses and create a lasting picture.</a:t>
            </a:r>
          </a:p>
        </p:txBody>
      </p:sp>
    </p:spTree>
    <p:extLst>
      <p:ext uri="{BB962C8B-B14F-4D97-AF65-F5344CB8AC3E}">
        <p14:creationId xmlns:p14="http://schemas.microsoft.com/office/powerpoint/2010/main" val="3322481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3852</TotalTime>
  <Words>700</Words>
  <Application>Microsoft Office PowerPoint</Application>
  <PresentationFormat>On-screen Show (4:3)</PresentationFormat>
  <Paragraphs>77</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LEARNING OUTCOME</vt:lpstr>
      <vt:lpstr>DESCRIPTIVE</vt:lpstr>
      <vt:lpstr>PowerPoint Presentation</vt:lpstr>
      <vt:lpstr>PowerPoint Presentation</vt:lpstr>
      <vt:lpstr>PowerPoint Presentation</vt:lpstr>
      <vt:lpstr>PowerPoint Presentation</vt:lpstr>
      <vt:lpstr>PowerPoint Presentation</vt:lpstr>
      <vt:lpstr>PowerPoint Presentation</vt:lpstr>
      <vt:lpstr>MONOLUGUE</vt:lpstr>
      <vt:lpstr> Persona Poem </vt:lpstr>
      <vt:lpstr>PowerPoint Presentation</vt:lpstr>
      <vt:lpstr>PowerPoint Presentation</vt:lpstr>
      <vt:lpstr>Assignment</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367</cp:revision>
  <dcterms:created xsi:type="dcterms:W3CDTF">2010-08-24T06:47:44Z</dcterms:created>
  <dcterms:modified xsi:type="dcterms:W3CDTF">2019-04-05T01:20:32Z</dcterms:modified>
</cp:coreProperties>
</file>