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6" r:id="rId2"/>
    <p:sldId id="257" r:id="rId3"/>
    <p:sldId id="384" r:id="rId4"/>
    <p:sldId id="401" r:id="rId5"/>
    <p:sldId id="400" r:id="rId6"/>
    <p:sldId id="367" r:id="rId7"/>
    <p:sldId id="402" r:id="rId8"/>
    <p:sldId id="395" r:id="rId9"/>
    <p:sldId id="387" r:id="rId10"/>
    <p:sldId id="388" r:id="rId11"/>
    <p:sldId id="398" r:id="rId12"/>
    <p:sldId id="393" r:id="rId13"/>
    <p:sldId id="396" r:id="rId14"/>
    <p:sldId id="39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p:scale>
          <a:sx n="87" d="100"/>
          <a:sy n="87" d="100"/>
        </p:scale>
        <p:origin x="-2310"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A7411F-5962-43D2-8BDF-DBE29F4535E2}" type="datetimeFigureOut">
              <a:rPr lang="id-ID"/>
              <a:pPr>
                <a:defRPr/>
              </a:pPr>
              <a:t>18/04/2019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3707B7-A839-446A-9626-7F48954E6744}" type="slidenum">
              <a:rPr lang="id-ID"/>
              <a:pPr>
                <a:defRPr/>
              </a:pPr>
              <a:t>‹#›</a:t>
            </a:fld>
            <a:endParaRPr lang="id-ID"/>
          </a:p>
        </p:txBody>
      </p:sp>
    </p:spTree>
    <p:extLst>
      <p:ext uri="{BB962C8B-B14F-4D97-AF65-F5344CB8AC3E}">
        <p14:creationId xmlns:p14="http://schemas.microsoft.com/office/powerpoint/2010/main" val="1479622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8058AF-B767-4EAA-A63B-C79171D26B66}" type="slidenum">
              <a:rPr lang="id-ID" smtClean="0"/>
              <a:pPr fontAlgn="base">
                <a:spcBef>
                  <a:spcPct val="0"/>
                </a:spcBef>
                <a:spcAft>
                  <a:spcPct val="0"/>
                </a:spcAft>
                <a:defRPr/>
              </a:pPr>
              <a:t>2</a:t>
            </a:fld>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83CE223-8EA8-4B88-8B34-4E4C22DA1FFF}" type="slidenum">
              <a:rPr lang="id-ID" smtClean="0"/>
              <a:pPr>
                <a:defRPr/>
              </a:pPr>
              <a:t>6</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p>
            <a:pPr>
              <a:defRPr/>
            </a:pPr>
            <a:fld id="{D83CE223-8EA8-4B88-8B34-4E4C22DA1FFF}" type="slidenum">
              <a:rPr lang="id-ID" smtClean="0"/>
              <a:pPr>
                <a:defRPr/>
              </a:pPr>
              <a:t>9</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E5D95F-5A60-4647-90B4-4AFF87F539DD}" type="datetime1">
              <a:rPr lang="en-US"/>
              <a:pPr>
                <a:defRPr/>
              </a:pPr>
              <a:t>4/18/2019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7FAC3-0F19-412E-969C-BD194A5748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312288-0F77-4C6A-BF8B-D755D3F4BACF}" type="datetime1">
              <a:rPr lang="en-US"/>
              <a:pPr>
                <a:defRPr/>
              </a:pPr>
              <a:t>4/18/2019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AF6AB-0AFC-410A-A00E-37016E6409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3A2D8B-6010-4AA9-8A3F-28DD6CC616FA}" type="datetime1">
              <a:rPr lang="en-US"/>
              <a:pPr>
                <a:defRPr/>
              </a:pPr>
              <a:t>4/18/2019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9E929-AF45-43C0-BB8E-CD8E9B14EA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0F78FA-53DA-4C19-8544-485CE105EB33}" type="datetime1">
              <a:rPr lang="en-US"/>
              <a:pPr>
                <a:defRPr/>
              </a:pPr>
              <a:t>4/18/2019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A1A0B-BFAE-4606-BBE7-7740C78141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9862A3-2013-438F-9049-7E56A3DD6830}" type="datetime1">
              <a:rPr lang="en-US"/>
              <a:pPr>
                <a:defRPr/>
              </a:pPr>
              <a:t>4/18/2019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7FF70C-E240-41E1-AEB9-8C22D945C7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AC3A71-D019-4897-914A-43B3D80389AA}" type="datetime1">
              <a:rPr lang="en-US"/>
              <a:pPr>
                <a:defRPr/>
              </a:pPr>
              <a:t>4/18/2019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1EC88-8680-43F0-93AA-6D7E5E1652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C494FC-3B95-4709-98B0-68F0CBCA4BC1}" type="datetime1">
              <a:rPr lang="en-US"/>
              <a:pPr>
                <a:defRPr/>
              </a:pPr>
              <a:t>4/18/2019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9ED7F9-53C1-4998-A51B-F181F0D6F5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D20611-488E-4775-99CA-66F08B3CD9F2}" type="datetime1">
              <a:rPr lang="en-US"/>
              <a:pPr>
                <a:defRPr/>
              </a:pPr>
              <a:t>4/18/2019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BD8136-5618-47C1-BB6B-1A11DCB11D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2F9DD1-48A0-45EA-BB4C-ADBA667B1D3A}" type="datetime1">
              <a:rPr lang="en-US"/>
              <a:pPr>
                <a:defRPr/>
              </a:pPr>
              <a:t>4/18/2019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FB13AB-4301-4195-B635-009CBFB1F5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4FB05B-3B90-4014-AE71-08619DCDC0D6}" type="datetime1">
              <a:rPr lang="en-US"/>
              <a:pPr>
                <a:defRPr/>
              </a:pPr>
              <a:t>4/18/2019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E24B19-98E3-4287-8921-7C43E1AFF0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4A1A67-7B74-4A67-97CE-7B00FC7E03EE}" type="datetime1">
              <a:rPr lang="en-US"/>
              <a:pPr>
                <a:defRPr/>
              </a:pPr>
              <a:t>4/18/2019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2A012-C078-44F7-AC23-A0E89DC6CB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BE28D7-1570-419B-AB9A-79F9EDBE69CA}" type="datetime1">
              <a:rPr lang="en-US"/>
              <a:pPr>
                <a:defRPr/>
              </a:pPr>
              <a:t>4/18/2019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1F2C22BE-CED9-405A-917A-3BB819EFD2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oetryfoundation.org/bio/kabir"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ssaypro.com/blog/literary-analysis-essay/"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ssaypro.com/essay-writer-service.html"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0"/>
            <a:ext cx="9144000" cy="7145338"/>
          </a:xfrm>
          <a:prstGeom prst="rect">
            <a:avLst/>
          </a:prstGeom>
          <a:noFill/>
          <a:ln w="9525">
            <a:noFill/>
            <a:miter lim="800000"/>
            <a:headEnd/>
            <a:tailEnd/>
          </a:ln>
        </p:spPr>
      </p:pic>
      <p:sp>
        <p:nvSpPr>
          <p:cNvPr id="2051" name="TextBox 1"/>
          <p:cNvSpPr txBox="1">
            <a:spLocks noChangeArrowheads="1"/>
          </p:cNvSpPr>
          <p:nvPr/>
        </p:nvSpPr>
        <p:spPr bwMode="auto">
          <a:xfrm>
            <a:off x="2819400" y="3725863"/>
            <a:ext cx="6324600" cy="1200329"/>
          </a:xfrm>
          <a:prstGeom prst="rect">
            <a:avLst/>
          </a:prstGeom>
          <a:noFill/>
          <a:ln w="9525">
            <a:noFill/>
            <a:miter lim="800000"/>
            <a:headEnd/>
            <a:tailEnd/>
          </a:ln>
        </p:spPr>
        <p:txBody>
          <a:bodyPr wrap="square">
            <a:spAutoFit/>
          </a:bodyPr>
          <a:lstStyle/>
          <a:p>
            <a:pPr algn="ctr"/>
            <a:r>
              <a:rPr lang="en-US" b="1" dirty="0" smtClean="0">
                <a:solidFill>
                  <a:schemeClr val="bg1"/>
                </a:solidFill>
              </a:rPr>
              <a:t>POETIC STUDY</a:t>
            </a:r>
            <a:endParaRPr lang="en-US" b="1" dirty="0">
              <a:solidFill>
                <a:schemeClr val="bg1"/>
              </a:solidFill>
            </a:endParaRPr>
          </a:p>
          <a:p>
            <a:pPr algn="ctr"/>
            <a:r>
              <a:rPr lang="en-US" b="1" dirty="0">
                <a:solidFill>
                  <a:schemeClr val="bg1"/>
                </a:solidFill>
              </a:rPr>
              <a:t>SESSION </a:t>
            </a:r>
            <a:r>
              <a:rPr lang="en-US" b="1" dirty="0" smtClean="0">
                <a:solidFill>
                  <a:schemeClr val="bg1"/>
                </a:solidFill>
              </a:rPr>
              <a:t>7</a:t>
            </a:r>
            <a:endParaRPr lang="en-US" b="1" dirty="0">
              <a:solidFill>
                <a:schemeClr val="bg1"/>
              </a:solidFill>
            </a:endParaRPr>
          </a:p>
          <a:p>
            <a:pPr algn="ctr"/>
            <a:r>
              <a:rPr lang="en-US" b="1" dirty="0" smtClean="0">
                <a:solidFill>
                  <a:schemeClr val="bg1"/>
                </a:solidFill>
              </a:rPr>
              <a:t>ROSALINA NUGRAHENI WULAN PURNAMI., </a:t>
            </a:r>
            <a:r>
              <a:rPr lang="en-US" b="1" dirty="0" err="1" smtClean="0">
                <a:solidFill>
                  <a:schemeClr val="bg1"/>
                </a:solidFill>
              </a:rPr>
              <a:t>M.Pd</a:t>
            </a:r>
            <a:r>
              <a:rPr lang="en-US" b="1" dirty="0" smtClean="0">
                <a:solidFill>
                  <a:schemeClr val="bg1"/>
                </a:solidFill>
              </a:rPr>
              <a:t>.</a:t>
            </a:r>
            <a:endParaRPr lang="en-US" b="1" dirty="0">
              <a:solidFill>
                <a:schemeClr val="bg1"/>
              </a:solidFill>
            </a:endParaRPr>
          </a:p>
          <a:p>
            <a:pPr algn="ctr"/>
            <a:r>
              <a:rPr lang="en-US" b="1" dirty="0">
                <a:solidFill>
                  <a:schemeClr val="bg1"/>
                </a:solidFill>
              </a:rPr>
              <a:t>PENDIDIKAN </a:t>
            </a:r>
            <a:r>
              <a:rPr lang="en-US" b="1" dirty="0" smtClean="0">
                <a:solidFill>
                  <a:schemeClr val="bg1"/>
                </a:solidFill>
              </a:rPr>
              <a:t>BAHASA INGGRIS, </a:t>
            </a:r>
            <a:r>
              <a:rPr lang="en-US" b="1" dirty="0">
                <a:solidFill>
                  <a:schemeClr val="bg1"/>
                </a:solidFill>
              </a:rPr>
              <a:t>FKIP</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28575" y="0"/>
            <a:ext cx="9172575" cy="6858000"/>
          </a:xfrm>
          <a:prstGeom prst="rect">
            <a:avLst/>
          </a:prstGeom>
          <a:noFill/>
          <a:ln w="9525">
            <a:noFill/>
            <a:miter lim="800000"/>
            <a:headEnd/>
            <a:tailEnd/>
          </a:ln>
        </p:spPr>
      </p:pic>
      <p:sp>
        <p:nvSpPr>
          <p:cNvPr id="6" name="Rectangle 5"/>
          <p:cNvSpPr/>
          <p:nvPr/>
        </p:nvSpPr>
        <p:spPr>
          <a:xfrm>
            <a:off x="435430" y="990600"/>
            <a:ext cx="7924800" cy="4616648"/>
          </a:xfrm>
          <a:prstGeom prst="rect">
            <a:avLst/>
          </a:prstGeom>
        </p:spPr>
        <p:txBody>
          <a:bodyPr wrap="square">
            <a:spAutoFit/>
          </a:bodyPr>
          <a:lstStyle/>
          <a:p>
            <a:pPr marL="285750" indent="-285750">
              <a:buFont typeface="Arial" pitchFamily="34" charset="0"/>
              <a:buChar char="•"/>
            </a:pPr>
            <a:r>
              <a:rPr lang="en-US" sz="2400" i="1" dirty="0">
                <a:solidFill>
                  <a:srgbClr val="FF0000"/>
                </a:solidFill>
              </a:rPr>
              <a:t>Personal reflections</a:t>
            </a:r>
            <a:r>
              <a:rPr lang="en-US" sz="2400" i="1" dirty="0"/>
              <a:t>: </a:t>
            </a:r>
            <a:endParaRPr lang="en-US" sz="2400" i="1" dirty="0" smtClean="0"/>
          </a:p>
          <a:p>
            <a:endParaRPr lang="en-US" sz="1000" i="1" dirty="0"/>
          </a:p>
          <a:p>
            <a:pPr>
              <a:spcAft>
                <a:spcPts val="600"/>
              </a:spcAft>
            </a:pPr>
            <a:r>
              <a:rPr lang="en-US" sz="2000" i="1" dirty="0" smtClean="0"/>
              <a:t>I </a:t>
            </a:r>
            <a:r>
              <a:rPr lang="en-US" sz="2000" i="1" dirty="0"/>
              <a:t>selected this poem because of the realistic images and how a reader can vividly picture the accident as if he/she was there to see it. It’s a morbid poem, but the theme is relevant since everyone will die someday and no one knows if it will be sudden, like a car crash, or come on slowly like cancer. My favorite line is, “One with a bucket douches ponds of blood.” It refers to the policeman washing away the artificial ponds of blood from the accident. I know this line is unpleasant, but I like it because it so powerfully displays the shock of the onlooker. 12. “Auto Wreck” reminds me of John Donne’s poem, “Death Be Not Proud” because of they both deal with the themes of mortality. They are different poems since Donne’s poetry denies death’s power and mock’s death, while Shapiro seems perplexed by the </a:t>
            </a:r>
            <a:r>
              <a:rPr lang="en-US" sz="2000" i="1" dirty="0" err="1"/>
              <a:t>unpredictableness</a:t>
            </a:r>
            <a:r>
              <a:rPr lang="en-US" sz="2000" i="1" dirty="0"/>
              <a:t> of death by car crashes.</a:t>
            </a:r>
            <a:endParaRPr lang="en-US" sz="2000" dirty="0"/>
          </a:p>
        </p:txBody>
      </p:sp>
    </p:spTree>
    <p:extLst>
      <p:ext uri="{BB962C8B-B14F-4D97-AF65-F5344CB8AC3E}">
        <p14:creationId xmlns:p14="http://schemas.microsoft.com/office/powerpoint/2010/main" val="311704916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3" name="Rectangle 2"/>
          <p:cNvSpPr/>
          <p:nvPr/>
        </p:nvSpPr>
        <p:spPr>
          <a:xfrm>
            <a:off x="667430" y="1213008"/>
            <a:ext cx="7772400" cy="1107996"/>
          </a:xfrm>
          <a:prstGeom prst="rect">
            <a:avLst/>
          </a:prstGeom>
        </p:spPr>
        <p:txBody>
          <a:bodyPr wrap="square">
            <a:spAutoFit/>
          </a:bodyPr>
          <a:lstStyle/>
          <a:p>
            <a:endParaRPr lang="en-US" dirty="0"/>
          </a:p>
          <a:p>
            <a:r>
              <a:rPr lang="en-US" dirty="0"/>
              <a:t> </a:t>
            </a:r>
            <a:endParaRPr lang="en-US" sz="2400" dirty="0"/>
          </a:p>
          <a:p>
            <a:r>
              <a:rPr lang="en-US" sz="2400" b="1" i="1" dirty="0" smtClean="0"/>
              <a:t> </a:t>
            </a:r>
            <a:endParaRPr lang="en-US" sz="2400" dirty="0">
              <a:solidFill>
                <a:srgbClr val="FF0000"/>
              </a:solidFill>
            </a:endParaRPr>
          </a:p>
        </p:txBody>
      </p:sp>
      <p:sp>
        <p:nvSpPr>
          <p:cNvPr id="2" name="Rectangle 1"/>
          <p:cNvSpPr/>
          <p:nvPr/>
        </p:nvSpPr>
        <p:spPr>
          <a:xfrm>
            <a:off x="206829" y="685800"/>
            <a:ext cx="8708571" cy="5724644"/>
          </a:xfrm>
          <a:prstGeom prst="rect">
            <a:avLst/>
          </a:prstGeom>
        </p:spPr>
        <p:txBody>
          <a:bodyPr wrap="square">
            <a:spAutoFit/>
          </a:bodyPr>
          <a:lstStyle/>
          <a:p>
            <a:r>
              <a:rPr lang="en-US" b="1" u="sng" dirty="0" err="1">
                <a:hlinkClick r:id="rId3"/>
              </a:rPr>
              <a:t>Kabir</a:t>
            </a:r>
            <a:r>
              <a:rPr lang="en-US" b="1" dirty="0"/>
              <a:t>, a 15th century saint and poet from India</a:t>
            </a:r>
            <a:r>
              <a:rPr lang="en-US" dirty="0"/>
              <a:t>, wrote poems that rallied against organized religion and called for divine experience rather than dogma. His poems are usually simple but profound, having metaphors that are easy even for lay people to understand, with some exceptions. In a land full of religions and spiritual practices, </a:t>
            </a:r>
            <a:r>
              <a:rPr lang="en-US" dirty="0" err="1"/>
              <a:t>Kabir</a:t>
            </a:r>
            <a:r>
              <a:rPr lang="en-US" dirty="0"/>
              <a:t> exposed the hypocrisy of rituals practiced by those where he lived. </a:t>
            </a:r>
            <a:r>
              <a:rPr lang="en-US" b="1" dirty="0"/>
              <a:t>His poems are still potent today, and we can still learn from his poetry in our time of jihad, Christian-democratic wars, and battles between religious sects.</a:t>
            </a:r>
            <a:endParaRPr lang="en-US" dirty="0"/>
          </a:p>
          <a:p>
            <a:r>
              <a:rPr lang="en-US" dirty="0"/>
              <a:t>I will present the poem first in its entirety and then I will analyze it. The </a:t>
            </a:r>
            <a:r>
              <a:rPr lang="en-US" b="1" dirty="0"/>
              <a:t>English </a:t>
            </a:r>
            <a:r>
              <a:rPr lang="en-US" b="1" dirty="0" err="1"/>
              <a:t>version</a:t>
            </a:r>
            <a:r>
              <a:rPr lang="en-US" dirty="0" err="1"/>
              <a:t>was</a:t>
            </a:r>
            <a:r>
              <a:rPr lang="en-US" dirty="0"/>
              <a:t> translated from original Hindi by renowned poet </a:t>
            </a:r>
            <a:r>
              <a:rPr lang="en-US" b="1" dirty="0"/>
              <a:t>Rabindranath Tagore</a:t>
            </a:r>
            <a:r>
              <a:rPr lang="en-US" dirty="0" smtClean="0"/>
              <a:t>.</a:t>
            </a:r>
          </a:p>
          <a:p>
            <a:endParaRPr lang="en-US" dirty="0"/>
          </a:p>
          <a:p>
            <a:pPr lvl="1"/>
            <a:r>
              <a:rPr lang="en-US" sz="1400" dirty="0"/>
              <a:t>There is nothing but water in the holy bathing places</a:t>
            </a:r>
            <a:br>
              <a:rPr lang="en-US" sz="1400" dirty="0"/>
            </a:br>
            <a:r>
              <a:rPr lang="en-US" sz="1400" dirty="0"/>
              <a:t>and I know that they are useless, for I have bathed in them</a:t>
            </a:r>
            <a:r>
              <a:rPr lang="en-US" sz="1400" dirty="0" smtClean="0"/>
              <a:t>.</a:t>
            </a:r>
          </a:p>
          <a:p>
            <a:pPr lvl="1"/>
            <a:endParaRPr lang="en-US" sz="1400" dirty="0"/>
          </a:p>
          <a:p>
            <a:pPr lvl="1"/>
            <a:r>
              <a:rPr lang="en-US" sz="1400" dirty="0"/>
              <a:t>The images are all lifeless, they cannot speak–</a:t>
            </a:r>
            <a:br>
              <a:rPr lang="en-US" sz="1400" dirty="0"/>
            </a:br>
            <a:r>
              <a:rPr lang="en-US" sz="1400" dirty="0"/>
              <a:t>I know, for I have cried aloud to them</a:t>
            </a:r>
            <a:r>
              <a:rPr lang="en-US" sz="1400" dirty="0" smtClean="0"/>
              <a:t>.</a:t>
            </a:r>
          </a:p>
          <a:p>
            <a:pPr lvl="1"/>
            <a:endParaRPr lang="en-US" sz="1400" dirty="0"/>
          </a:p>
          <a:p>
            <a:pPr lvl="1"/>
            <a:r>
              <a:rPr lang="en-US" sz="1400" dirty="0"/>
              <a:t>The </a:t>
            </a:r>
            <a:r>
              <a:rPr lang="en-US" sz="1400" dirty="0" err="1"/>
              <a:t>Purana</a:t>
            </a:r>
            <a:r>
              <a:rPr lang="en-US" sz="1400" dirty="0"/>
              <a:t> and the Koran are mere words–</a:t>
            </a:r>
            <a:br>
              <a:rPr lang="en-US" sz="1400" dirty="0"/>
            </a:br>
            <a:r>
              <a:rPr lang="en-US" sz="1400" dirty="0"/>
              <a:t>lifting up the curtain, I have seen</a:t>
            </a:r>
            <a:r>
              <a:rPr lang="en-US" sz="1400" dirty="0" smtClean="0"/>
              <a:t>.</a:t>
            </a:r>
          </a:p>
          <a:p>
            <a:pPr lvl="1"/>
            <a:endParaRPr lang="en-US" sz="1400" dirty="0"/>
          </a:p>
          <a:p>
            <a:pPr lvl="1"/>
            <a:r>
              <a:rPr lang="en-US" sz="1400" dirty="0" err="1"/>
              <a:t>Kabir</a:t>
            </a:r>
            <a:r>
              <a:rPr lang="en-US" sz="1400" dirty="0"/>
              <a:t> gives utterance to the words of experience</a:t>
            </a:r>
            <a:br>
              <a:rPr lang="en-US" sz="1400" dirty="0"/>
            </a:br>
            <a:r>
              <a:rPr lang="en-US" sz="1400" dirty="0"/>
              <a:t>and he knows very well that all other things are untrue.</a:t>
            </a:r>
          </a:p>
          <a:p>
            <a:r>
              <a:rPr lang="en-US" sz="1400" dirty="0" smtClean="0"/>
              <a:t>——————————————————–</a:t>
            </a:r>
            <a:endParaRPr lang="en-US" sz="1400" dirty="0"/>
          </a:p>
        </p:txBody>
      </p:sp>
    </p:spTree>
    <p:extLst>
      <p:ext uri="{BB962C8B-B14F-4D97-AF65-F5344CB8AC3E}">
        <p14:creationId xmlns:p14="http://schemas.microsoft.com/office/powerpoint/2010/main" val="2401288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Grp="1" noChangeAspect="1" noChangeArrowheads="1"/>
          </p:cNvPicPr>
          <p:nvPr>
            <p:ph idx="1"/>
          </p:nvPr>
        </p:nvPicPr>
        <p:blipFill>
          <a:blip r:embed="rId2"/>
          <a:srcRect/>
          <a:stretch>
            <a:fillRect/>
          </a:stretch>
        </p:blipFill>
        <p:spPr bwMode="auto">
          <a:xfrm>
            <a:off x="-43543" y="0"/>
            <a:ext cx="9144000" cy="6858000"/>
          </a:xfrm>
          <a:prstGeom prst="rect">
            <a:avLst/>
          </a:prstGeom>
          <a:noFill/>
          <a:ln w="9525">
            <a:noFill/>
            <a:miter lim="800000"/>
            <a:headEnd/>
            <a:tailEnd/>
          </a:ln>
        </p:spPr>
      </p:pic>
      <p:sp>
        <p:nvSpPr>
          <p:cNvPr id="2" name="Title 1"/>
          <p:cNvSpPr>
            <a:spLocks noGrp="1"/>
          </p:cNvSpPr>
          <p:nvPr>
            <p:ph type="title"/>
          </p:nvPr>
        </p:nvSpPr>
        <p:spPr>
          <a:xfrm>
            <a:off x="495300" y="731838"/>
            <a:ext cx="8229600" cy="639762"/>
          </a:xfrm>
        </p:spPr>
        <p:txBody>
          <a:bodyPr/>
          <a:lstStyle/>
          <a:p>
            <a:r>
              <a:rPr lang="en-US" sz="3600" b="1" dirty="0" smtClean="0"/>
              <a:t/>
            </a:r>
            <a:br>
              <a:rPr lang="en-US" sz="3600" b="1" dirty="0" smtClean="0"/>
            </a:br>
            <a:endParaRPr lang="en-US" sz="3600" dirty="0">
              <a:effectLst>
                <a:outerShdw blurRad="38100" dist="38100" dir="2700000" algn="tl">
                  <a:srgbClr val="000000">
                    <a:alpha val="43137"/>
                  </a:srgbClr>
                </a:outerShdw>
              </a:effectLst>
            </a:endParaRPr>
          </a:p>
        </p:txBody>
      </p:sp>
      <p:sp>
        <p:nvSpPr>
          <p:cNvPr id="3" name="Rectangle 2"/>
          <p:cNvSpPr/>
          <p:nvPr/>
        </p:nvSpPr>
        <p:spPr>
          <a:xfrm>
            <a:off x="130629" y="609600"/>
            <a:ext cx="8610600" cy="5755422"/>
          </a:xfrm>
          <a:prstGeom prst="rect">
            <a:avLst/>
          </a:prstGeom>
        </p:spPr>
        <p:txBody>
          <a:bodyPr wrap="square">
            <a:spAutoFit/>
          </a:bodyPr>
          <a:lstStyle/>
          <a:p>
            <a:r>
              <a:rPr lang="en-US" sz="1600" dirty="0"/>
              <a:t>We can look at each stanza, deciphering its meaning</a:t>
            </a:r>
            <a:r>
              <a:rPr lang="en-US" sz="1600" dirty="0" smtClean="0"/>
              <a:t>.</a:t>
            </a:r>
          </a:p>
          <a:p>
            <a:endParaRPr lang="en-US" sz="1600" dirty="0"/>
          </a:p>
          <a:p>
            <a:r>
              <a:rPr lang="en-US" sz="1400" b="1" dirty="0"/>
              <a:t>Stanza one:</a:t>
            </a:r>
          </a:p>
          <a:p>
            <a:r>
              <a:rPr lang="en-US" sz="1400" dirty="0"/>
              <a:t>There is a tradition in India to bathe in waters deemed holy. It is believed these waters will cleanse people’s spiritual state and even rectify individuals for their past mistakes. </a:t>
            </a:r>
            <a:r>
              <a:rPr lang="en-US" sz="1400" dirty="0" err="1"/>
              <a:t>Kabir</a:t>
            </a:r>
            <a:r>
              <a:rPr lang="en-US" sz="1400" dirty="0"/>
              <a:t> is saying this belief is mere superstition rather than fact. </a:t>
            </a:r>
            <a:r>
              <a:rPr lang="en-US" sz="1400" b="1" dirty="0"/>
              <a:t>This is an important message, as people in India generally believe this to be so true, that they bathe in a holy river one time and think they have been released from of all of their karma</a:t>
            </a:r>
            <a:r>
              <a:rPr lang="en-US" sz="1400" b="1" dirty="0" smtClean="0"/>
              <a:t>.</a:t>
            </a:r>
          </a:p>
          <a:p>
            <a:endParaRPr lang="en-US" sz="1400" dirty="0"/>
          </a:p>
          <a:p>
            <a:r>
              <a:rPr lang="en-US" sz="1400" b="1" dirty="0"/>
              <a:t>Stanza two:</a:t>
            </a:r>
          </a:p>
          <a:p>
            <a:r>
              <a:rPr lang="en-US" sz="1400" b="1" dirty="0"/>
              <a:t>The images he is talking about are the idols people worship, usually in the form of the gods Vishnu, Shiva, Brahma, or </a:t>
            </a:r>
            <a:r>
              <a:rPr lang="en-US" sz="1400" b="1" dirty="0" err="1"/>
              <a:t>Ganesha</a:t>
            </a:r>
            <a:r>
              <a:rPr lang="en-US" sz="1400" b="1" dirty="0"/>
              <a:t>.</a:t>
            </a:r>
            <a:r>
              <a:rPr lang="en-US" sz="1400" dirty="0"/>
              <a:t> </a:t>
            </a:r>
            <a:r>
              <a:rPr lang="en-US" sz="1400" dirty="0" err="1"/>
              <a:t>Kabir</a:t>
            </a:r>
            <a:r>
              <a:rPr lang="en-US" sz="1400" dirty="0"/>
              <a:t> is essentially saying God is formless, and cannot be placed in idols, which are human made. In Hinduism, it is a common practice to place idols in temples, in the home, or in the workplace and worship them as God itself.</a:t>
            </a:r>
          </a:p>
          <a:p>
            <a:r>
              <a:rPr lang="en-US" sz="1400" b="1" dirty="0"/>
              <a:t>Stanza three</a:t>
            </a:r>
            <a:r>
              <a:rPr lang="en-US" sz="1400" b="1" dirty="0" smtClean="0"/>
              <a:t>:</a:t>
            </a:r>
          </a:p>
          <a:p>
            <a:endParaRPr lang="en-US" sz="1400" b="1" dirty="0"/>
          </a:p>
          <a:p>
            <a:r>
              <a:rPr lang="en-US" sz="1400" dirty="0"/>
              <a:t>This is a controversial stanza, as Muslims regard the Koran as the absolute word of God, untarnished. This is also true for most religious people and the holy books they use. </a:t>
            </a:r>
            <a:r>
              <a:rPr lang="en-US" sz="1400" b="1" dirty="0"/>
              <a:t>But </a:t>
            </a:r>
            <a:r>
              <a:rPr lang="en-US" sz="1400" b="1" dirty="0" err="1"/>
              <a:t>Kabir</a:t>
            </a:r>
            <a:r>
              <a:rPr lang="en-US" sz="1400" b="1" dirty="0"/>
              <a:t> believes these holy books are not experiential, and therefore merely words.</a:t>
            </a:r>
            <a:r>
              <a:rPr lang="en-US" sz="1400" dirty="0"/>
              <a:t> When he says “lifting up the curtain” he means to say he saw the holy books in person, which were usually only read by high people in society at the time, and not a weaver like </a:t>
            </a:r>
            <a:r>
              <a:rPr lang="en-US" sz="1400" dirty="0" err="1"/>
              <a:t>Kabir</a:t>
            </a:r>
            <a:r>
              <a:rPr lang="en-US" sz="1400" dirty="0" smtClean="0"/>
              <a:t>.</a:t>
            </a:r>
          </a:p>
          <a:p>
            <a:endParaRPr lang="en-US" sz="1400" dirty="0"/>
          </a:p>
          <a:p>
            <a:r>
              <a:rPr lang="en-US" sz="1400" b="1" dirty="0"/>
              <a:t>Stanza four:</a:t>
            </a:r>
          </a:p>
          <a:p>
            <a:r>
              <a:rPr lang="en-US" sz="1400" dirty="0"/>
              <a:t>This stanza explains why </a:t>
            </a:r>
            <a:r>
              <a:rPr lang="en-US" sz="1400" dirty="0" err="1"/>
              <a:t>Kabir</a:t>
            </a:r>
            <a:r>
              <a:rPr lang="en-US" sz="1400" dirty="0"/>
              <a:t> displayed his animosity towards the holy bathing places, idols, and holy books. He says only experience is the true spirituality and not completing rituals. </a:t>
            </a:r>
            <a:r>
              <a:rPr lang="en-US" sz="1400" b="1" dirty="0"/>
              <a:t>The mundane activities we do in life cannot connect us to God, but only the experience of God itself can give us salvation.</a:t>
            </a:r>
            <a:endParaRPr lang="en-US" sz="1400" dirty="0"/>
          </a:p>
        </p:txBody>
      </p:sp>
    </p:spTree>
    <p:extLst>
      <p:ext uri="{BB962C8B-B14F-4D97-AF65-F5344CB8AC3E}">
        <p14:creationId xmlns:p14="http://schemas.microsoft.com/office/powerpoint/2010/main" val="3266529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srcRect/>
          <a:stretch>
            <a:fillRect/>
          </a:stretch>
        </p:blipFill>
        <p:spPr bwMode="auto">
          <a:xfrm>
            <a:off x="-17689" y="0"/>
            <a:ext cx="9172575" cy="68580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0"/>
            <a:ext cx="7391400" cy="545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48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3" name="Rectangle 2"/>
          <p:cNvSpPr/>
          <p:nvPr/>
        </p:nvSpPr>
        <p:spPr>
          <a:xfrm>
            <a:off x="990600" y="1582341"/>
            <a:ext cx="7086600" cy="369332"/>
          </a:xfrm>
          <a:prstGeom prst="rect">
            <a:avLst/>
          </a:prstGeom>
        </p:spPr>
        <p:txBody>
          <a:bodyPr wrap="square">
            <a:spAutoFit/>
          </a:bodyPr>
          <a:lstStyle/>
          <a:p>
            <a:endParaRPr lang="en-US" dirty="0"/>
          </a:p>
        </p:txBody>
      </p:sp>
      <p:sp>
        <p:nvSpPr>
          <p:cNvPr id="2" name="TextBox 1"/>
          <p:cNvSpPr txBox="1"/>
          <p:nvPr/>
        </p:nvSpPr>
        <p:spPr>
          <a:xfrm>
            <a:off x="762000" y="1295400"/>
            <a:ext cx="7162800" cy="1846659"/>
          </a:xfrm>
          <a:prstGeom prst="rect">
            <a:avLst/>
          </a:prstGeom>
          <a:noFill/>
        </p:spPr>
        <p:txBody>
          <a:bodyPr wrap="square" rtlCol="0">
            <a:spAutoFit/>
          </a:bodyPr>
          <a:lstStyle/>
          <a:p>
            <a:r>
              <a:rPr lang="en-US" sz="2400" dirty="0" smtClean="0"/>
              <a:t>Your analysis should be typed:</a:t>
            </a:r>
          </a:p>
          <a:p>
            <a:pPr marL="342900" indent="-342900">
              <a:buAutoNum type="arabicPeriod"/>
            </a:pPr>
            <a:r>
              <a:rPr lang="en-US" sz="2400" dirty="0" smtClean="0"/>
              <a:t>Font: Times New Roman 12</a:t>
            </a:r>
          </a:p>
          <a:p>
            <a:pPr marL="342900" indent="-342900">
              <a:buAutoNum type="arabicPeriod"/>
            </a:pPr>
            <a:r>
              <a:rPr lang="en-US" sz="2400" dirty="0" smtClean="0"/>
              <a:t>Spaces: 2</a:t>
            </a:r>
          </a:p>
          <a:p>
            <a:pPr marL="342900" indent="-342900">
              <a:buAutoNum type="arabicPeriod"/>
            </a:pPr>
            <a:r>
              <a:rPr lang="en-US" sz="2400" dirty="0" smtClean="0"/>
              <a:t>Margin: </a:t>
            </a:r>
          </a:p>
          <a:p>
            <a:pPr marL="342900" indent="-342900">
              <a:buAutoNum type="arabicPeriod"/>
            </a:pPr>
            <a:endParaRPr lang="en-US" dirty="0"/>
          </a:p>
        </p:txBody>
      </p:sp>
    </p:spTree>
    <p:extLst>
      <p:ext uri="{BB962C8B-B14F-4D97-AF65-F5344CB8AC3E}">
        <p14:creationId xmlns:p14="http://schemas.microsoft.com/office/powerpoint/2010/main" val="3612830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srcRect/>
          <a:stretch>
            <a:fillRect/>
          </a:stretch>
        </p:blipFill>
        <p:spPr bwMode="auto">
          <a:xfrm>
            <a:off x="-10886" y="0"/>
            <a:ext cx="9231086" cy="6858000"/>
          </a:xfrm>
          <a:prstGeom prst="rect">
            <a:avLst/>
          </a:prstGeom>
          <a:noFill/>
          <a:ln w="9525">
            <a:noFill/>
            <a:miter lim="800000"/>
            <a:headEnd/>
            <a:tailEnd/>
          </a:ln>
        </p:spPr>
      </p:pic>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581401" y="685800"/>
            <a:ext cx="5308022" cy="707886"/>
          </a:xfrm>
          <a:prstGeom prst="rect">
            <a:avLst/>
          </a:prstGeom>
          <a:noFill/>
          <a:ln>
            <a:noFill/>
          </a:ln>
          <a:effectLst/>
        </p:spPr>
        <p:txBody>
          <a:bodyPr wrap="square">
            <a:spAutoFit/>
          </a:bodyPr>
          <a:lstStyle/>
          <a:p>
            <a:pPr fontAlgn="auto">
              <a:spcBef>
                <a:spcPts val="0"/>
              </a:spcBef>
              <a:spcAft>
                <a:spcPts val="0"/>
              </a:spcAft>
              <a:defRPr/>
            </a:pPr>
            <a:r>
              <a:rPr lang="en-US" sz="4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Genre/Form</a:t>
            </a:r>
            <a:r>
              <a:rPr lang="en-US" sz="4000" dirty="0" smtClean="0">
                <a:ln w="18415" cmpd="sng">
                  <a:solidFill>
                    <a:srgbClr val="FFFFFF"/>
                  </a:solidFill>
                  <a:prstDash val="solid"/>
                </a:ln>
                <a:solidFill>
                  <a:srgbClr val="FFFFFF"/>
                </a:solidFill>
                <a:latin typeface="Arial" pitchFamily="34" charset="0"/>
                <a:cs typeface="Arial" pitchFamily="34" charset="0"/>
              </a:rPr>
              <a:t> </a:t>
            </a:r>
            <a:r>
              <a:rPr lang="en-US" sz="4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of Poetry:</a:t>
            </a:r>
            <a:endParaRPr lang="en-US" sz="4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74429" y="5442857"/>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124199" y="2368659"/>
            <a:ext cx="6096001" cy="1323439"/>
          </a:xfrm>
          <a:prstGeom prst="rect">
            <a:avLst/>
          </a:prstGeom>
        </p:spPr>
        <p:txBody>
          <a:bodyPr wrap="square">
            <a:spAutoFit/>
          </a:bodyPr>
          <a:lstStyle/>
          <a:p>
            <a:r>
              <a:rPr lang="en-US" sz="4000" b="1" dirty="0" smtClean="0">
                <a:effectLst>
                  <a:outerShdw blurRad="38100" dist="38100" dir="2700000" algn="tl">
                    <a:srgbClr val="000000">
                      <a:alpha val="43137"/>
                    </a:srgbClr>
                  </a:outerShdw>
                </a:effectLst>
              </a:rPr>
              <a:t>Analyzing Poem</a:t>
            </a:r>
          </a:p>
          <a:p>
            <a:endParaRPr lang="en-US" sz="4000" b="1"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en-US" b="1" dirty="0" smtClean="0">
                <a:effectLst>
                  <a:outerShdw blurRad="38100" dist="38100" dir="2700000" algn="tl">
                    <a:srgbClr val="000000">
                      <a:alpha val="43137"/>
                    </a:srgbClr>
                  </a:outerShdw>
                </a:effectLst>
                <a:latin typeface="Arial" charset="0"/>
                <a:cs typeface="Arial" charset="0"/>
              </a:rPr>
              <a:t>LEARNING OUTCOME</a:t>
            </a:r>
          </a:p>
        </p:txBody>
      </p:sp>
      <p:sp>
        <p:nvSpPr>
          <p:cNvPr id="7172" name="Content Placeholder 5"/>
          <p:cNvSpPr>
            <a:spLocks noGrp="1"/>
          </p:cNvSpPr>
          <p:nvPr>
            <p:ph idx="1"/>
          </p:nvPr>
        </p:nvSpPr>
        <p:spPr>
          <a:xfrm>
            <a:off x="457200" y="2057400"/>
            <a:ext cx="8229600" cy="4068763"/>
          </a:xfrm>
        </p:spPr>
        <p:txBody>
          <a:bodyPr/>
          <a:lstStyle/>
          <a:p>
            <a:pPr>
              <a:tabLst>
                <a:tab pos="4691063" algn="l"/>
              </a:tabLst>
            </a:pPr>
            <a:r>
              <a:rPr lang="en-US" sz="3600" dirty="0"/>
              <a:t>Students are able to analyze a sample of poem based on its elements, genre, and stanza types of poetry they have learnt previously.</a:t>
            </a:r>
            <a:endParaRPr lang="en-US" sz="36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11" name="object 11"/>
          <p:cNvSpPr/>
          <p:nvPr/>
        </p:nvSpPr>
        <p:spPr>
          <a:xfrm>
            <a:off x="3060192" y="6380988"/>
            <a:ext cx="1512570" cy="0"/>
          </a:xfrm>
          <a:custGeom>
            <a:avLst/>
            <a:gdLst/>
            <a:ahLst/>
            <a:cxnLst/>
            <a:rect l="l" t="t" r="r" b="b"/>
            <a:pathLst>
              <a:path w="1512570">
                <a:moveTo>
                  <a:pt x="0" y="0"/>
                </a:moveTo>
                <a:lnTo>
                  <a:pt x="1512188" y="0"/>
                </a:lnTo>
              </a:path>
            </a:pathLst>
          </a:custGeom>
          <a:ln w="57912">
            <a:solidFill>
              <a:srgbClr val="FF0000"/>
            </a:solidFill>
          </a:ln>
        </p:spPr>
        <p:txBody>
          <a:bodyPr wrap="square" lIns="0" tIns="0" rIns="0" bIns="0" rtlCol="0"/>
          <a:lstStyle/>
          <a:p>
            <a:endParaRPr/>
          </a:p>
        </p:txBody>
      </p:sp>
      <p:sp>
        <p:nvSpPr>
          <p:cNvPr id="14" name="object 14"/>
          <p:cNvSpPr txBox="1"/>
          <p:nvPr/>
        </p:nvSpPr>
        <p:spPr>
          <a:xfrm>
            <a:off x="4795520" y="1487500"/>
            <a:ext cx="721360" cy="514350"/>
          </a:xfrm>
          <a:prstGeom prst="rect">
            <a:avLst/>
          </a:prstGeom>
        </p:spPr>
        <p:txBody>
          <a:bodyPr vert="horz" wrap="square" lIns="0" tIns="13335" rIns="0" bIns="0" rtlCol="0">
            <a:spAutoFit/>
          </a:bodyPr>
          <a:lstStyle/>
          <a:p>
            <a:pPr marL="12700">
              <a:lnSpc>
                <a:spcPct val="100000"/>
              </a:lnSpc>
              <a:spcBef>
                <a:spcPts val="105"/>
              </a:spcBef>
            </a:pPr>
            <a:endParaRPr sz="3200" dirty="0">
              <a:latin typeface="Trebuchet MS"/>
              <a:cs typeface="Trebuchet MS"/>
            </a:endParaRPr>
          </a:p>
        </p:txBody>
      </p:sp>
      <p:pic>
        <p:nvPicPr>
          <p:cNvPr id="17" name="Picture 16" descr="C:\Users\Colin\SkyDrive\Learn\poetry.png"/>
          <p:cNvPicPr/>
          <p:nvPr/>
        </p:nvPicPr>
        <p:blipFill>
          <a:blip r:embed="rId3">
            <a:extLst>
              <a:ext uri="{28A0092B-C50C-407E-A947-70E740481C1C}">
                <a14:useLocalDpi xmlns:a14="http://schemas.microsoft.com/office/drawing/2010/main" val="0"/>
              </a:ext>
            </a:extLst>
          </a:blip>
          <a:srcRect/>
          <a:stretch>
            <a:fillRect/>
          </a:stretch>
        </p:blipFill>
        <p:spPr bwMode="auto">
          <a:xfrm>
            <a:off x="-1" y="609600"/>
            <a:ext cx="9172575" cy="5771387"/>
          </a:xfrm>
          <a:prstGeom prst="rect">
            <a:avLst/>
          </a:prstGeom>
          <a:noFill/>
          <a:ln>
            <a:noFill/>
          </a:ln>
        </p:spPr>
      </p:pic>
    </p:spTree>
    <p:extLst>
      <p:ext uri="{BB962C8B-B14F-4D97-AF65-F5344CB8AC3E}">
        <p14:creationId xmlns:p14="http://schemas.microsoft.com/office/powerpoint/2010/main" val="385760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arsil\Desktop\Smartcreative2.jpg"/>
          <p:cNvPicPr>
            <a:picLocks noChangeAspect="1" noChangeArrowheads="1"/>
          </p:cNvPicPr>
          <p:nvPr/>
        </p:nvPicPr>
        <p:blipFill>
          <a:blip r:embed="rId2"/>
          <a:srcRect/>
          <a:stretch>
            <a:fillRect/>
          </a:stretch>
        </p:blipFill>
        <p:spPr bwMode="auto">
          <a:xfrm>
            <a:off x="-44905" y="0"/>
            <a:ext cx="9172575" cy="6858000"/>
          </a:xfrm>
          <a:prstGeom prst="rect">
            <a:avLst/>
          </a:prstGeom>
          <a:noFill/>
          <a:ln w="9525">
            <a:noFill/>
            <a:miter lim="800000"/>
            <a:headEnd/>
            <a:tailEnd/>
          </a:ln>
        </p:spPr>
      </p:pic>
      <p:sp>
        <p:nvSpPr>
          <p:cNvPr id="5" name="Content Placeholder 4"/>
          <p:cNvSpPr>
            <a:spLocks noGrp="1"/>
          </p:cNvSpPr>
          <p:nvPr>
            <p:ph idx="1"/>
          </p:nvPr>
        </p:nvSpPr>
        <p:spPr>
          <a:xfrm>
            <a:off x="426582" y="1524000"/>
            <a:ext cx="8229600" cy="886397"/>
          </a:xfrm>
          <a:prstGeom prst="rect">
            <a:avLst/>
          </a:prstGeom>
        </p:spPr>
        <p:txBody>
          <a:bodyPr wrap="square">
            <a:spAutoFit/>
          </a:bodyPr>
          <a:lstStyle/>
          <a:p>
            <a:pPr>
              <a:lnSpc>
                <a:spcPct val="100000"/>
              </a:lnSpc>
            </a:pPr>
            <a:endParaRPr lang="en-US" sz="1800" dirty="0">
              <a:latin typeface="Times New Roman"/>
              <a:cs typeface="Times New Roman"/>
            </a:endParaRPr>
          </a:p>
          <a:p>
            <a:pPr marL="0" indent="0">
              <a:buNone/>
            </a:pPr>
            <a:endParaRPr lang="en-US" sz="2800" dirty="0"/>
          </a:p>
        </p:txBody>
      </p:sp>
      <p:sp>
        <p:nvSpPr>
          <p:cNvPr id="6" name="Title 5"/>
          <p:cNvSpPr txBox="1">
            <a:spLocks/>
          </p:cNvSpPr>
          <p:nvPr/>
        </p:nvSpPr>
        <p:spPr bwMode="auto">
          <a:xfrm>
            <a:off x="685800" y="658586"/>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effectLst>
                  <a:outerShdw blurRad="38100" dist="38100" dir="2700000" algn="tl">
                    <a:srgbClr val="000000">
                      <a:alpha val="43137"/>
                    </a:srgbClr>
                  </a:outerShdw>
                </a:effectLst>
              </a:rPr>
              <a:t>What is a Poetry Analysis?</a:t>
            </a:r>
          </a:p>
        </p:txBody>
      </p:sp>
      <p:sp>
        <p:nvSpPr>
          <p:cNvPr id="3" name="Rectangle 2"/>
          <p:cNvSpPr/>
          <p:nvPr/>
        </p:nvSpPr>
        <p:spPr>
          <a:xfrm>
            <a:off x="685800" y="1582341"/>
            <a:ext cx="7696200" cy="4154984"/>
          </a:xfrm>
          <a:prstGeom prst="rect">
            <a:avLst/>
          </a:prstGeom>
        </p:spPr>
        <p:txBody>
          <a:bodyPr wrap="square">
            <a:spAutoFit/>
          </a:bodyPr>
          <a:lstStyle/>
          <a:p>
            <a:pPr marL="457200" indent="-457200">
              <a:buFont typeface="Arial" pitchFamily="34" charset="0"/>
              <a:buChar char="•"/>
            </a:pPr>
            <a:r>
              <a:rPr lang="en-US" sz="2400" dirty="0" smtClean="0"/>
              <a:t>Poetry </a:t>
            </a:r>
            <a:r>
              <a:rPr lang="en-US" sz="2400" dirty="0"/>
              <a:t>analysis is the process of reviewing the multiple artistic, functional, and structural pieces that make up a poem. </a:t>
            </a:r>
            <a:endParaRPr lang="en-US" sz="2400" dirty="0" smtClean="0"/>
          </a:p>
          <a:p>
            <a:pPr marL="457200" indent="-457200">
              <a:buFont typeface="Arial" pitchFamily="34" charset="0"/>
              <a:buChar char="•"/>
            </a:pPr>
            <a:endParaRPr lang="en-US" sz="1200" dirty="0" smtClean="0"/>
          </a:p>
          <a:p>
            <a:pPr marL="457200" indent="-457200">
              <a:buFont typeface="Arial" pitchFamily="34" charset="0"/>
              <a:buChar char="•"/>
            </a:pPr>
            <a:r>
              <a:rPr lang="en-US" sz="2400" dirty="0" smtClean="0"/>
              <a:t>Typically</a:t>
            </a:r>
            <a:r>
              <a:rPr lang="en-US" sz="2400" dirty="0"/>
              <a:t>, this review is conducted and recorded within the structure of a </a:t>
            </a:r>
            <a:r>
              <a:rPr lang="en-US" sz="2400" dirty="0">
                <a:hlinkClick r:id="rId3"/>
              </a:rPr>
              <a:t>literary analysis essay</a:t>
            </a:r>
            <a:r>
              <a:rPr lang="en-US" sz="2400" dirty="0"/>
              <a:t>. </a:t>
            </a:r>
            <a:endParaRPr lang="en-US" sz="2400" dirty="0" smtClean="0"/>
          </a:p>
          <a:p>
            <a:pPr marL="457200" indent="-457200">
              <a:buFont typeface="Arial" pitchFamily="34" charset="0"/>
              <a:buChar char="•"/>
            </a:pPr>
            <a:endParaRPr lang="en-US" sz="1200" dirty="0" smtClean="0"/>
          </a:p>
          <a:p>
            <a:pPr marL="457200" indent="-457200">
              <a:buFont typeface="Arial" pitchFamily="34" charset="0"/>
              <a:buChar char="•"/>
            </a:pPr>
            <a:r>
              <a:rPr lang="en-US" sz="2400" dirty="0" smtClean="0"/>
              <a:t>This </a:t>
            </a:r>
            <a:r>
              <a:rPr lang="en-US" sz="2400" dirty="0"/>
              <a:t>type of essay writing requires one to take a more in-depth look at both the choices that a poet made and the overall effects of those choices. </a:t>
            </a:r>
            <a:r>
              <a:rPr lang="en-US" sz="2400" dirty="0">
                <a:solidFill>
                  <a:srgbClr val="FF0000"/>
                </a:solidFill>
              </a:rPr>
              <a:t>These papers need an </a:t>
            </a:r>
            <a:r>
              <a:rPr lang="en-US" sz="2400" i="1" dirty="0">
                <a:solidFill>
                  <a:srgbClr val="FF0000"/>
                </a:solidFill>
              </a:rPr>
              <a:t>detailed </a:t>
            </a:r>
            <a:r>
              <a:rPr lang="en-US" sz="2400" i="1" dirty="0" smtClean="0">
                <a:solidFill>
                  <a:srgbClr val="FF0000"/>
                </a:solidFill>
              </a:rPr>
              <a:t>analysis </a:t>
            </a:r>
            <a:r>
              <a:rPr lang="en-US" sz="2400" dirty="0" smtClean="0">
                <a:solidFill>
                  <a:srgbClr val="FF0000"/>
                </a:solidFill>
              </a:rPr>
              <a:t>of </a:t>
            </a:r>
            <a:r>
              <a:rPr lang="en-US" sz="2400" dirty="0">
                <a:solidFill>
                  <a:srgbClr val="FF0000"/>
                </a:solidFill>
              </a:rPr>
              <a:t>all of the parts that were used to form a work of poetry.</a:t>
            </a:r>
          </a:p>
        </p:txBody>
      </p:sp>
    </p:spTree>
    <p:extLst>
      <p:ext uri="{BB962C8B-B14F-4D97-AF65-F5344CB8AC3E}">
        <p14:creationId xmlns:p14="http://schemas.microsoft.com/office/powerpoint/2010/main" val="191556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srcRect/>
          <a:stretch>
            <a:fillRect/>
          </a:stretch>
        </p:blipFill>
        <p:spPr bwMode="auto">
          <a:xfrm>
            <a:off x="-39461" y="-32657"/>
            <a:ext cx="9172575" cy="6868886"/>
          </a:xfrm>
          <a:prstGeom prst="rect">
            <a:avLst/>
          </a:prstGeom>
          <a:noFill/>
          <a:ln w="9525">
            <a:noFill/>
            <a:miter lim="800000"/>
            <a:headEnd/>
            <a:tailEnd/>
          </a:ln>
        </p:spPr>
      </p:pic>
      <p:sp>
        <p:nvSpPr>
          <p:cNvPr id="8195" name="Title 5"/>
          <p:cNvSpPr>
            <a:spLocks noGrp="1"/>
          </p:cNvSpPr>
          <p:nvPr>
            <p:ph type="title"/>
          </p:nvPr>
        </p:nvSpPr>
        <p:spPr>
          <a:xfrm>
            <a:off x="524391" y="838200"/>
            <a:ext cx="8229600" cy="685800"/>
          </a:xfrm>
        </p:spPr>
        <p:txBody>
          <a:bodyPr/>
          <a:lstStyle/>
          <a:p>
            <a:pPr>
              <a:spcBef>
                <a:spcPct val="50000"/>
              </a:spcBef>
            </a:pPr>
            <a:r>
              <a:rPr lang="en-US" b="1" dirty="0">
                <a:effectLst>
                  <a:outerShdw blurRad="38100" dist="38100" dir="2700000" algn="tl">
                    <a:srgbClr val="000000">
                      <a:alpha val="43137"/>
                    </a:srgbClr>
                  </a:outerShdw>
                </a:effectLst>
              </a:rPr>
              <a:t>Pre-Writing Steps to </a:t>
            </a:r>
            <a:r>
              <a:rPr lang="en-US" b="1" dirty="0" smtClean="0">
                <a:effectLst>
                  <a:outerShdw blurRad="38100" dist="38100" dir="2700000" algn="tl">
                    <a:srgbClr val="000000">
                      <a:alpha val="43137"/>
                    </a:srgbClr>
                  </a:outerShdw>
                </a:effectLst>
              </a:rPr>
              <a:t>Take</a:t>
            </a:r>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1"/>
          <p:cNvSpPr>
            <a:spLocks noChangeArrowheads="1"/>
          </p:cNvSpPr>
          <p:nvPr/>
        </p:nvSpPr>
        <p:spPr bwMode="auto">
          <a:xfrm>
            <a:off x="4454460" y="3306127"/>
            <a:ext cx="184731"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609600" y="1600200"/>
            <a:ext cx="8077200" cy="4893647"/>
          </a:xfrm>
          <a:prstGeom prst="rect">
            <a:avLst/>
          </a:prstGeom>
        </p:spPr>
        <p:txBody>
          <a:bodyPr wrap="square">
            <a:spAutoFit/>
          </a:bodyPr>
          <a:lstStyle/>
          <a:p>
            <a:pPr marL="342900" indent="-342900">
              <a:buFont typeface="Arial" pitchFamily="34" charset="0"/>
              <a:buChar char="•"/>
            </a:pPr>
            <a:r>
              <a:rPr lang="en-US" sz="2400" dirty="0" smtClean="0"/>
              <a:t>To </a:t>
            </a:r>
            <a:r>
              <a:rPr lang="en-US" sz="2400" dirty="0"/>
              <a:t>compose a poetry analysis essay, one must first read the poem carefully. It is essential to </a:t>
            </a:r>
            <a:r>
              <a:rPr lang="en-US" sz="2400" b="1" dirty="0"/>
              <a:t>reread the literary piece several times</a:t>
            </a:r>
            <a:r>
              <a:rPr lang="en-US" sz="2400" dirty="0"/>
              <a:t> to get a full grasp of the numerous ideas and concepts. This also gives you an opportunity to make note of the </a:t>
            </a:r>
            <a:r>
              <a:rPr lang="en-US" sz="2400" i="1" dirty="0"/>
              <a:t>rhyme scheme (if there is one), the type of poem (Limerick, ode, sonnet, lyric, haiku, free verse, etc.)</a:t>
            </a:r>
            <a:r>
              <a:rPr lang="en-US" sz="2400" dirty="0"/>
              <a:t> and other poetic </a:t>
            </a:r>
            <a:r>
              <a:rPr lang="en-US" sz="2400" dirty="0" smtClean="0"/>
              <a:t>elements (Extrinsic and Intrinsic)</a:t>
            </a:r>
          </a:p>
          <a:p>
            <a:endParaRPr lang="en-US" sz="1200" dirty="0" smtClean="0"/>
          </a:p>
          <a:p>
            <a:pPr marL="342900" indent="-342900">
              <a:buFont typeface="Arial" pitchFamily="34" charset="0"/>
              <a:buChar char="•"/>
            </a:pPr>
            <a:r>
              <a:rPr lang="en-US" sz="2400" dirty="0"/>
              <a:t>All of those elements of the poem are essential to know when one is writing a poetry analysis essay because they are a part of the poem’s structure and can affect the content.</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17689" y="0"/>
            <a:ext cx="9172575" cy="6858000"/>
          </a:xfrm>
          <a:prstGeom prst="rect">
            <a:avLst/>
          </a:prstGeom>
          <a:noFill/>
          <a:ln w="9525">
            <a:noFill/>
            <a:miter lim="800000"/>
            <a:headEnd/>
            <a:tailEnd/>
          </a:ln>
        </p:spPr>
      </p:pic>
      <p:sp>
        <p:nvSpPr>
          <p:cNvPr id="3" name="Content Placeholder 2"/>
          <p:cNvSpPr>
            <a:spLocks noGrp="1"/>
          </p:cNvSpPr>
          <p:nvPr>
            <p:ph idx="1"/>
          </p:nvPr>
        </p:nvSpPr>
        <p:spPr>
          <a:xfrm>
            <a:off x="453798" y="914400"/>
            <a:ext cx="8385402" cy="4525963"/>
          </a:xfrm>
        </p:spPr>
        <p:txBody>
          <a:bodyPr/>
          <a:lstStyle/>
          <a:p>
            <a:r>
              <a:rPr lang="en-US" dirty="0"/>
              <a:t>After covering the technical aspects of a poem, it is best to learn </a:t>
            </a:r>
            <a:r>
              <a:rPr lang="en-US" dirty="0" smtClean="0"/>
              <a:t>about the</a:t>
            </a:r>
            <a:r>
              <a:rPr lang="en-US" dirty="0"/>
              <a:t> </a:t>
            </a:r>
            <a:r>
              <a:rPr lang="en-US" b="1" dirty="0"/>
              <a:t>background</a:t>
            </a:r>
            <a:r>
              <a:rPr lang="en-US" dirty="0"/>
              <a:t> of the poem. This means that one may find it beneficial to </a:t>
            </a:r>
            <a:r>
              <a:rPr lang="en-US" dirty="0">
                <a:solidFill>
                  <a:srgbClr val="FF0000"/>
                </a:solidFill>
              </a:rPr>
              <a:t>look up the poet</a:t>
            </a:r>
            <a:r>
              <a:rPr lang="en-US" dirty="0"/>
              <a:t>, </a:t>
            </a:r>
            <a:r>
              <a:rPr lang="en-US" dirty="0">
                <a:solidFill>
                  <a:srgbClr val="FF0000"/>
                </a:solidFill>
              </a:rPr>
              <a:t>the date that the poem was written</a:t>
            </a:r>
            <a:r>
              <a:rPr lang="en-US" dirty="0"/>
              <a:t>, and </a:t>
            </a:r>
            <a:r>
              <a:rPr lang="en-US" dirty="0">
                <a:solidFill>
                  <a:srgbClr val="FF0000"/>
                </a:solidFill>
              </a:rPr>
              <a:t>the cultural context of the work</a:t>
            </a:r>
            <a:r>
              <a:rPr lang="en-US" dirty="0"/>
              <a:t>. </a:t>
            </a:r>
            <a:endParaRPr lang="en-US" dirty="0" smtClean="0"/>
          </a:p>
          <a:p>
            <a:r>
              <a:rPr lang="en-US" dirty="0" smtClean="0"/>
              <a:t>All </a:t>
            </a:r>
            <a:r>
              <a:rPr lang="en-US" dirty="0"/>
              <a:t>of that information typically gives the reader a more in-depth understanding of the poem, and it seems self-explanatory that one who has an enhanced comprehension of the poem would have an easier time analyzing that poem.</a:t>
            </a:r>
          </a:p>
        </p:txBody>
      </p:sp>
    </p:spTree>
    <p:extLst>
      <p:ext uri="{BB962C8B-B14F-4D97-AF65-F5344CB8AC3E}">
        <p14:creationId xmlns:p14="http://schemas.microsoft.com/office/powerpoint/2010/main" val="3787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srcRect/>
          <a:stretch>
            <a:fillRect/>
          </a:stretch>
        </p:blipFill>
        <p:spPr bwMode="auto">
          <a:xfrm>
            <a:off x="-6804" y="0"/>
            <a:ext cx="9172575" cy="6858000"/>
          </a:xfrm>
          <a:prstGeom prst="rect">
            <a:avLst/>
          </a:prstGeom>
          <a:noFill/>
          <a:ln w="9525">
            <a:noFill/>
            <a:miter lim="800000"/>
            <a:headEnd/>
            <a:tailEnd/>
          </a:ln>
        </p:spPr>
      </p:pic>
      <p:sp>
        <p:nvSpPr>
          <p:cNvPr id="4" name="Title 5"/>
          <p:cNvSpPr txBox="1">
            <a:spLocks/>
          </p:cNvSpPr>
          <p:nvPr/>
        </p:nvSpPr>
        <p:spPr>
          <a:xfrm>
            <a:off x="533400" y="685800"/>
            <a:ext cx="8229600" cy="685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ct val="50000"/>
              </a:spcBef>
            </a:pPr>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2" name="Rectangle 1"/>
          <p:cNvSpPr/>
          <p:nvPr/>
        </p:nvSpPr>
        <p:spPr>
          <a:xfrm>
            <a:off x="807583" y="1219200"/>
            <a:ext cx="7543800" cy="5016758"/>
          </a:xfrm>
          <a:prstGeom prst="rect">
            <a:avLst/>
          </a:prstGeom>
        </p:spPr>
        <p:txBody>
          <a:bodyPr wrap="square">
            <a:spAutoFit/>
          </a:bodyPr>
          <a:lstStyle/>
          <a:p>
            <a:pPr marL="285750" indent="-285750">
              <a:buFont typeface="Arial" pitchFamily="34" charset="0"/>
              <a:buChar char="•"/>
            </a:pPr>
            <a:r>
              <a:rPr lang="en-US" sz="2000" dirty="0"/>
              <a:t>The final element of writing a poetry analysis essay is a part of the composition dedicated to the subject matter of the poem. This can be analyzed during the reader’s quest to determine </a:t>
            </a:r>
            <a:r>
              <a:rPr lang="en-US" sz="2000" dirty="0">
                <a:solidFill>
                  <a:srgbClr val="FF0000"/>
                </a:solidFill>
              </a:rPr>
              <a:t>the theme, tone, mood, and meaning of the poem.</a:t>
            </a:r>
            <a:r>
              <a:rPr lang="en-US" sz="2000" dirty="0"/>
              <a:t> </a:t>
            </a:r>
            <a:endParaRPr lang="en-US" sz="2000" dirty="0" smtClean="0"/>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The </a:t>
            </a:r>
            <a:r>
              <a:rPr lang="en-US" sz="2000" dirty="0"/>
              <a:t>subject matter – and the thematic elements that support the intended message behind the subject – is often an interpretive minefield</a:t>
            </a:r>
            <a:r>
              <a:rPr lang="en-US" sz="2000" dirty="0" smtClean="0"/>
              <a:t>.</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an</a:t>
            </a:r>
            <a:r>
              <a:rPr lang="en-US" sz="2000" dirty="0"/>
              <a:t> </a:t>
            </a:r>
            <a:r>
              <a:rPr lang="en-US" sz="2000" dirty="0">
                <a:hlinkClick r:id="rId3"/>
              </a:rPr>
              <a:t>excellent essay writer</a:t>
            </a:r>
            <a:r>
              <a:rPr lang="en-US" sz="2000" dirty="0"/>
              <a:t> always contributes their ideas and observations, making the work unique... The writer should be careful to not mistake this with choosing a popular opinion or biased one. They should be defending the one that carries the most weight or offers the most validation! </a:t>
            </a:r>
            <a:r>
              <a:rPr lang="en-US" sz="2000" b="1" dirty="0"/>
              <a:t>As the essay is to be an analysis, opinions are to be avoided in favor of facts and conjectures that are backed by evidence from work.</a:t>
            </a:r>
            <a:endParaRPr lang="en-US" sz="2000" dirty="0"/>
          </a:p>
        </p:txBody>
      </p:sp>
    </p:spTree>
    <p:extLst>
      <p:ext uri="{BB962C8B-B14F-4D97-AF65-F5344CB8AC3E}">
        <p14:creationId xmlns:p14="http://schemas.microsoft.com/office/powerpoint/2010/main" val="3232020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srcRect/>
          <a:stretch>
            <a:fillRect/>
          </a:stretch>
        </p:blipFill>
        <p:spPr bwMode="auto">
          <a:xfrm>
            <a:off x="-28578" y="0"/>
            <a:ext cx="9172575" cy="6858000"/>
          </a:xfrm>
          <a:prstGeom prst="rect">
            <a:avLst/>
          </a:prstGeom>
          <a:noFill/>
          <a:ln w="9525">
            <a:noFill/>
            <a:miter lim="800000"/>
            <a:headEnd/>
            <a:tailEnd/>
          </a:ln>
        </p:spPr>
      </p:pic>
      <p:sp>
        <p:nvSpPr>
          <p:cNvPr id="5" name="Rectangle 4"/>
          <p:cNvSpPr/>
          <p:nvPr/>
        </p:nvSpPr>
        <p:spPr>
          <a:xfrm>
            <a:off x="838200" y="1859340"/>
            <a:ext cx="7772400" cy="461665"/>
          </a:xfrm>
          <a:prstGeom prst="rect">
            <a:avLst/>
          </a:prstGeom>
        </p:spPr>
        <p:txBody>
          <a:bodyPr wrap="square">
            <a:spAutoFit/>
          </a:bodyPr>
          <a:lstStyle/>
          <a:p>
            <a:pPr marL="285750" indent="-285750">
              <a:buFont typeface="Arial" pitchFamily="34" charset="0"/>
              <a:buChar char="•"/>
            </a:pPr>
            <a:endParaRPr lang="en-US" sz="2400" dirty="0"/>
          </a:p>
        </p:txBody>
      </p:sp>
      <p:sp>
        <p:nvSpPr>
          <p:cNvPr id="7" name="Title 5"/>
          <p:cNvSpPr txBox="1">
            <a:spLocks/>
          </p:cNvSpPr>
          <p:nvPr/>
        </p:nvSpPr>
        <p:spPr>
          <a:xfrm>
            <a:off x="533400" y="685800"/>
            <a:ext cx="8229600" cy="685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ct val="50000"/>
              </a:spcBef>
            </a:pPr>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2" name="Rectangle 1"/>
          <p:cNvSpPr/>
          <p:nvPr/>
        </p:nvSpPr>
        <p:spPr>
          <a:xfrm>
            <a:off x="354804" y="762000"/>
            <a:ext cx="8586791" cy="5447645"/>
          </a:xfrm>
          <a:prstGeom prst="rect">
            <a:avLst/>
          </a:prstGeom>
        </p:spPr>
        <p:txBody>
          <a:bodyPr wrap="square">
            <a:spAutoFit/>
          </a:bodyPr>
          <a:lstStyle/>
          <a:p>
            <a:r>
              <a:rPr lang="en-US" sz="2000" b="1" dirty="0"/>
              <a:t>“Auto Wreck” by Karl Shapiro - From Oregon Arts </a:t>
            </a:r>
            <a:r>
              <a:rPr lang="en-US" sz="2000" b="1" dirty="0" smtClean="0"/>
              <a:t>Commission</a:t>
            </a:r>
          </a:p>
          <a:p>
            <a:endParaRPr lang="en-US" b="1" dirty="0"/>
          </a:p>
          <a:p>
            <a:pPr marL="285750" indent="-285750">
              <a:buFont typeface="Arial" pitchFamily="34" charset="0"/>
              <a:buChar char="•"/>
            </a:pPr>
            <a:r>
              <a:rPr lang="en-US" sz="2400" i="1" dirty="0">
                <a:solidFill>
                  <a:srgbClr val="FF0000"/>
                </a:solidFill>
              </a:rPr>
              <a:t>Summary:</a:t>
            </a:r>
            <a:r>
              <a:rPr lang="en-US" sz="2400" i="1" dirty="0"/>
              <a:t> The poem starts with a description of an ambulance rushing to the scene of a crash, and hurriedly gathering up the victims and rushing them away. The 2nd and 3rd stanzas explore the emotions felt after the car crash from the perspective of a witness. 8. </a:t>
            </a:r>
            <a:endParaRPr lang="en-US" sz="2400" i="1" dirty="0" smtClean="0"/>
          </a:p>
          <a:p>
            <a:pPr marL="285750" indent="-285750">
              <a:buFont typeface="Arial" pitchFamily="34" charset="0"/>
              <a:buChar char="•"/>
            </a:pPr>
            <a:r>
              <a:rPr lang="en-US" sz="2400" i="1" dirty="0" smtClean="0">
                <a:solidFill>
                  <a:srgbClr val="FF0000"/>
                </a:solidFill>
              </a:rPr>
              <a:t>Theme</a:t>
            </a:r>
            <a:r>
              <a:rPr lang="en-US" sz="2400" i="1" dirty="0"/>
              <a:t>: A significant issue from “Auto Wreck” is death. The author is exploring the random and illogical nature of mortality by contrasting the car crash with other forms of death (war, suicide, stillbirth, cancer) that are more understandable. 9. </a:t>
            </a:r>
            <a:endParaRPr lang="en-US" sz="2400" i="1" dirty="0" smtClean="0"/>
          </a:p>
          <a:p>
            <a:pPr marL="285750" indent="-285750">
              <a:buFont typeface="Arial" pitchFamily="34" charset="0"/>
              <a:buChar char="•"/>
            </a:pPr>
            <a:r>
              <a:rPr lang="en-US" sz="2400" i="1" dirty="0" smtClean="0">
                <a:solidFill>
                  <a:srgbClr val="FF0000"/>
                </a:solidFill>
              </a:rPr>
              <a:t>Mood</a:t>
            </a:r>
            <a:r>
              <a:rPr lang="en-US" sz="2400" i="1" dirty="0"/>
              <a:t>: gloomy, reflective 10. “Auto Wreck” is a lyric poem because it gives a description of an event and reflections on it, but does not tell a story. 11. </a:t>
            </a:r>
            <a:endParaRPr lang="en-US" sz="2400" i="1" dirty="0" smtClean="0"/>
          </a:p>
        </p:txBody>
      </p:sp>
    </p:spTree>
    <p:extLst>
      <p:ext uri="{BB962C8B-B14F-4D97-AF65-F5344CB8AC3E}">
        <p14:creationId xmlns:p14="http://schemas.microsoft.com/office/powerpoint/2010/main" val="140401867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4615</TotalTime>
  <Words>654</Words>
  <Application>Microsoft Office PowerPoint</Application>
  <PresentationFormat>On-screen Show (4:3)</PresentationFormat>
  <Paragraphs>71</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LEARNING OUTCOME</vt:lpstr>
      <vt:lpstr>PowerPoint Presentation</vt:lpstr>
      <vt:lpstr>PowerPoint Presentation</vt:lpstr>
      <vt:lpstr>Pre-Writing Steps to Take</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BPISTI2008</cp:lastModifiedBy>
  <cp:revision>413</cp:revision>
  <dcterms:created xsi:type="dcterms:W3CDTF">2010-08-24T06:47:44Z</dcterms:created>
  <dcterms:modified xsi:type="dcterms:W3CDTF">2019-04-18T00:43:39Z</dcterms:modified>
</cp:coreProperties>
</file>