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257" r:id="rId3"/>
    <p:sldId id="384" r:id="rId4"/>
    <p:sldId id="403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04" r:id="rId13"/>
    <p:sldId id="40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22/05/2019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9622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8058AF-B767-4EAA-A63B-C79171D26B66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819400" y="3725863"/>
            <a:ext cx="6324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POETIC STUDY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10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ROSALINA </a:t>
            </a:r>
            <a:r>
              <a:rPr lang="en-US" b="1" dirty="0" smtClean="0">
                <a:solidFill>
                  <a:schemeClr val="bg1"/>
                </a:solidFill>
              </a:rPr>
              <a:t>NUGRAHENI WULAN PURNAMI., </a:t>
            </a:r>
            <a:r>
              <a:rPr lang="en-US" b="1" dirty="0" err="1" smtClean="0">
                <a:solidFill>
                  <a:schemeClr val="bg1"/>
                </a:solidFill>
              </a:rPr>
              <a:t>M.Pd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object 63"/>
          <p:cNvSpPr/>
          <p:nvPr/>
        </p:nvSpPr>
        <p:spPr>
          <a:xfrm>
            <a:off x="309562" y="680466"/>
            <a:ext cx="45720" cy="365760"/>
          </a:xfrm>
          <a:custGeom>
            <a:avLst/>
            <a:gdLst/>
            <a:ahLst/>
            <a:cxnLst/>
            <a:rect l="l" t="t" r="r" b="b"/>
            <a:pathLst>
              <a:path w="45720" h="365760">
                <a:moveTo>
                  <a:pt x="0" y="365760"/>
                </a:moveTo>
                <a:lnTo>
                  <a:pt x="0" y="0"/>
                </a:lnTo>
                <a:lnTo>
                  <a:pt x="45720" y="0"/>
                </a:lnTo>
                <a:lnTo>
                  <a:pt x="457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9074" y="680466"/>
            <a:ext cx="27432" cy="365760"/>
          </a:xfrm>
          <a:custGeom>
            <a:avLst/>
            <a:gdLst/>
            <a:ahLst/>
            <a:cxnLst/>
            <a:rect l="l" t="t" r="r" b="b"/>
            <a:pathLst>
              <a:path w="27432" h="365760">
                <a:moveTo>
                  <a:pt x="0" y="365760"/>
                </a:moveTo>
                <a:lnTo>
                  <a:pt x="0" y="0"/>
                </a:lnTo>
                <a:lnTo>
                  <a:pt x="27432" y="0"/>
                </a:lnTo>
                <a:lnTo>
                  <a:pt x="27432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50024" y="680466"/>
            <a:ext cx="9143" cy="365760"/>
          </a:xfrm>
          <a:custGeom>
            <a:avLst/>
            <a:gdLst/>
            <a:ahLst/>
            <a:cxnLst/>
            <a:rect l="l" t="t" r="r" b="b"/>
            <a:pathLst>
              <a:path w="9143" h="365760">
                <a:moveTo>
                  <a:pt x="0" y="365760"/>
                </a:moveTo>
                <a:lnTo>
                  <a:pt x="0" y="0"/>
                </a:lnTo>
                <a:lnTo>
                  <a:pt x="9144" y="0"/>
                </a:lnTo>
                <a:lnTo>
                  <a:pt x="914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1767" y="680466"/>
            <a:ext cx="9143" cy="365760"/>
          </a:xfrm>
          <a:custGeom>
            <a:avLst/>
            <a:gdLst/>
            <a:ahLst/>
            <a:cxnLst/>
            <a:rect l="l" t="t" r="r" b="b"/>
            <a:pathLst>
              <a:path w="9143" h="365760">
                <a:moveTo>
                  <a:pt x="0" y="365760"/>
                </a:moveTo>
                <a:lnTo>
                  <a:pt x="0" y="0"/>
                </a:lnTo>
                <a:lnTo>
                  <a:pt x="9144" y="0"/>
                </a:lnTo>
                <a:lnTo>
                  <a:pt x="914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06144" y="660296"/>
            <a:ext cx="3900427" cy="6063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940" spc="10" dirty="0">
                <a:latin typeface="Consolas"/>
                <a:cs typeface="Consolas"/>
              </a:rPr>
              <a:t>Internal Rhyme</a:t>
            </a:r>
            <a:endParaRPr sz="3900" dirty="0">
              <a:latin typeface="Consolas"/>
              <a:cs typeface="Consolas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4724" y="1860589"/>
            <a:ext cx="528834" cy="4000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60" spc="10" dirty="0">
                <a:solidFill>
                  <a:srgbClr val="D6ECFF"/>
                </a:solidFill>
                <a:latin typeface="Wingdings"/>
                <a:cs typeface="Wingdings"/>
              </a:rPr>
              <a:t></a:t>
            </a:r>
            <a:endParaRPr sz="2700">
              <a:latin typeface="Wingdings"/>
              <a:cs typeface="Wingding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417574" y="1903602"/>
            <a:ext cx="6340197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spc="10" dirty="0">
                <a:latin typeface="Corbel"/>
                <a:cs typeface="Corbel"/>
              </a:rPr>
              <a:t>Rhyme inside a line of a poem or a word</a:t>
            </a:r>
            <a:endParaRPr sz="3000" dirty="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417574" y="2360802"/>
            <a:ext cx="6848350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spc="10" dirty="0">
                <a:latin typeface="Corbel"/>
                <a:cs typeface="Corbel"/>
              </a:rPr>
              <a:t>inside a line that rhymes with a word at the</a:t>
            </a:r>
            <a:endParaRPr sz="3000" dirty="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417574" y="2818157"/>
            <a:ext cx="2383345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spc="10" dirty="0">
                <a:latin typeface="Corbel"/>
                <a:cs typeface="Corbel"/>
              </a:rPr>
              <a:t>end of the line.</a:t>
            </a:r>
            <a:endParaRPr sz="3000" dirty="0">
              <a:latin typeface="Corbel"/>
              <a:cs typeface="Corbe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074724" y="3868078"/>
            <a:ext cx="528834" cy="4000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60" spc="10" dirty="0">
                <a:solidFill>
                  <a:srgbClr val="D6ECFF"/>
                </a:solidFill>
                <a:latin typeface="Wingdings"/>
                <a:cs typeface="Wingdings"/>
              </a:rPr>
              <a:t></a:t>
            </a:r>
            <a:endParaRPr sz="2700">
              <a:latin typeface="Wingdings"/>
              <a:cs typeface="Wingdings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417574" y="3910711"/>
            <a:ext cx="6292107" cy="4524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940" spc="10" dirty="0">
                <a:latin typeface="Corbel"/>
                <a:cs typeface="Corbel"/>
              </a:rPr>
              <a:t>As she </a:t>
            </a:r>
            <a:r>
              <a:rPr sz="2940" i="1" spc="10" dirty="0">
                <a:latin typeface="Arial"/>
                <a:cs typeface="Arial"/>
              </a:rPr>
              <a:t>spoke</a:t>
            </a:r>
            <a:r>
              <a:rPr sz="2940" spc="10" dirty="0">
                <a:latin typeface="Corbel"/>
                <a:cs typeface="Corbel"/>
              </a:rPr>
              <a:t>, the child began to </a:t>
            </a:r>
            <a:r>
              <a:rPr sz="2940" i="1" spc="10" dirty="0">
                <a:latin typeface="Arial"/>
                <a:cs typeface="Arial"/>
              </a:rPr>
              <a:t>choke</a:t>
            </a:r>
            <a:r>
              <a:rPr sz="2940" spc="10" dirty="0">
                <a:latin typeface="Corbel"/>
                <a:cs typeface="Corbel"/>
              </a:rPr>
              <a:t>.</a:t>
            </a:r>
            <a:endParaRPr sz="29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97989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object 71"/>
          <p:cNvSpPr/>
          <p:nvPr/>
        </p:nvSpPr>
        <p:spPr>
          <a:xfrm>
            <a:off x="309562" y="680466"/>
            <a:ext cx="45720" cy="365760"/>
          </a:xfrm>
          <a:custGeom>
            <a:avLst/>
            <a:gdLst/>
            <a:ahLst/>
            <a:cxnLst/>
            <a:rect l="l" t="t" r="r" b="b"/>
            <a:pathLst>
              <a:path w="45720" h="365760">
                <a:moveTo>
                  <a:pt x="0" y="365760"/>
                </a:moveTo>
                <a:lnTo>
                  <a:pt x="0" y="0"/>
                </a:lnTo>
                <a:lnTo>
                  <a:pt x="45720" y="0"/>
                </a:lnTo>
                <a:lnTo>
                  <a:pt x="457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9074" y="680466"/>
            <a:ext cx="27432" cy="365760"/>
          </a:xfrm>
          <a:custGeom>
            <a:avLst/>
            <a:gdLst/>
            <a:ahLst/>
            <a:cxnLst/>
            <a:rect l="l" t="t" r="r" b="b"/>
            <a:pathLst>
              <a:path w="27432" h="365760">
                <a:moveTo>
                  <a:pt x="0" y="365760"/>
                </a:moveTo>
                <a:lnTo>
                  <a:pt x="0" y="0"/>
                </a:lnTo>
                <a:lnTo>
                  <a:pt x="27432" y="0"/>
                </a:lnTo>
                <a:lnTo>
                  <a:pt x="27432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0024" y="680466"/>
            <a:ext cx="9143" cy="365760"/>
          </a:xfrm>
          <a:custGeom>
            <a:avLst/>
            <a:gdLst/>
            <a:ahLst/>
            <a:cxnLst/>
            <a:rect l="l" t="t" r="r" b="b"/>
            <a:pathLst>
              <a:path w="9143" h="365760">
                <a:moveTo>
                  <a:pt x="0" y="365760"/>
                </a:moveTo>
                <a:lnTo>
                  <a:pt x="0" y="0"/>
                </a:lnTo>
                <a:lnTo>
                  <a:pt x="9144" y="0"/>
                </a:lnTo>
                <a:lnTo>
                  <a:pt x="914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21767" y="680466"/>
            <a:ext cx="9143" cy="365760"/>
          </a:xfrm>
          <a:custGeom>
            <a:avLst/>
            <a:gdLst/>
            <a:ahLst/>
            <a:cxnLst/>
            <a:rect l="l" t="t" r="r" b="b"/>
            <a:pathLst>
              <a:path w="9143" h="365760">
                <a:moveTo>
                  <a:pt x="0" y="365760"/>
                </a:moveTo>
                <a:lnTo>
                  <a:pt x="0" y="0"/>
                </a:lnTo>
                <a:lnTo>
                  <a:pt x="9144" y="0"/>
                </a:lnTo>
                <a:lnTo>
                  <a:pt x="914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06144" y="660296"/>
            <a:ext cx="2550698" cy="6155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latin typeface="Consolas"/>
                <a:cs typeface="Consolas"/>
              </a:rPr>
              <a:t>End Rhyme</a:t>
            </a:r>
            <a:endParaRPr sz="4000" dirty="0">
              <a:latin typeface="Consolas"/>
              <a:cs typeface="Consolas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4724" y="1903602"/>
            <a:ext cx="5884816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spc="10" dirty="0">
                <a:latin typeface="Corbel"/>
                <a:cs typeface="Corbel"/>
              </a:rPr>
              <a:t>(What we are most familiarized with)</a:t>
            </a:r>
            <a:endParaRPr sz="3000" dirty="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074724" y="2953405"/>
            <a:ext cx="6243248" cy="4524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90" spc="10" dirty="0">
                <a:solidFill>
                  <a:srgbClr val="D6ECFF"/>
                </a:solidFill>
                <a:latin typeface="Wingdings"/>
                <a:cs typeface="Wingdings"/>
              </a:rPr>
              <a:t> </a:t>
            </a:r>
            <a:r>
              <a:rPr sz="2940" spc="10" dirty="0">
                <a:latin typeface="Corbel"/>
                <a:cs typeface="Corbel"/>
              </a:rPr>
              <a:t>Rhyme at the ends of lines of poetry.</a:t>
            </a:r>
            <a:endParaRPr sz="2900" dirty="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074724" y="4087495"/>
            <a:ext cx="4971233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spc="10" dirty="0">
                <a:latin typeface="Corbel"/>
                <a:cs typeface="Corbel"/>
              </a:rPr>
              <a:t>Time frozen on saddened </a:t>
            </a:r>
            <a:r>
              <a:rPr sz="3000" i="1" spc="10" dirty="0">
                <a:latin typeface="Arial"/>
                <a:cs typeface="Arial"/>
              </a:rPr>
              <a:t>face,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074724" y="4634638"/>
            <a:ext cx="4907754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spc="10" dirty="0">
                <a:latin typeface="Corbel"/>
                <a:cs typeface="Corbel"/>
              </a:rPr>
              <a:t>Dreams drift to a far-off </a:t>
            </a:r>
            <a:r>
              <a:rPr sz="3000" i="1" spc="10" dirty="0">
                <a:latin typeface="Arial"/>
                <a:cs typeface="Arial"/>
              </a:rPr>
              <a:t>place</a:t>
            </a:r>
            <a:r>
              <a:rPr sz="3000" spc="10" dirty="0">
                <a:latin typeface="Corbel"/>
                <a:cs typeface="Corbel"/>
              </a:rPr>
              <a:t>.</a:t>
            </a:r>
            <a:endParaRPr sz="30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67806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0" y="546963"/>
            <a:ext cx="1104900" cy="1104900"/>
          </a:xfrm>
          <a:prstGeom prst="rect">
            <a:avLst/>
          </a:prstGeom>
        </p:spPr>
      </p:pic>
      <p:pic>
        <p:nvPicPr>
          <p:cNvPr id="4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335" y="598670"/>
            <a:ext cx="1103630" cy="1104900"/>
          </a:xfrm>
          <a:prstGeom prst="rect">
            <a:avLst/>
          </a:prstGeom>
        </p:spPr>
      </p:pic>
      <p:pic>
        <p:nvPicPr>
          <p:cNvPr id="4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423" y="419100"/>
            <a:ext cx="1102360" cy="1104900"/>
          </a:xfrm>
          <a:prstGeom prst="rect">
            <a:avLst/>
          </a:prstGeom>
        </p:spPr>
      </p:pic>
      <p:pic>
        <p:nvPicPr>
          <p:cNvPr id="48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660" y="546963"/>
            <a:ext cx="1130753" cy="1133294"/>
          </a:xfrm>
          <a:prstGeom prst="rect">
            <a:avLst/>
          </a:prstGeom>
        </p:spPr>
      </p:pic>
      <p:pic>
        <p:nvPicPr>
          <p:cNvPr id="49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193" y="290603"/>
            <a:ext cx="1132023" cy="1133294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447800" y="674827"/>
            <a:ext cx="4974946" cy="8491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800" spc="10" dirty="0">
                <a:latin typeface="Comic Sans MS"/>
                <a:cs typeface="Comic Sans MS"/>
              </a:rPr>
              <a:t>Writing Couplets</a:t>
            </a:r>
            <a:endParaRPr sz="4800" dirty="0">
              <a:latin typeface="Comic Sans MS"/>
              <a:cs typeface="Comic Sans MS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548640" y="1596898"/>
            <a:ext cx="316484" cy="2814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20" spc="10" dirty="0">
                <a:solidFill>
                  <a:srgbClr val="CCCCFF"/>
                </a:solidFill>
                <a:latin typeface="Arial"/>
                <a:cs typeface="Arial"/>
              </a:rPr>
              <a:t>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48640" y="1609090"/>
            <a:ext cx="4757167" cy="86639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28599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Select a topic:</a:t>
            </a:r>
            <a:endParaRPr sz="2000">
              <a:latin typeface="Arial"/>
              <a:cs typeface="Arial"/>
            </a:endParaRPr>
          </a:p>
          <a:p>
            <a:pPr marL="342899">
              <a:lnSpc>
                <a:spcPct val="100000"/>
              </a:lnSpc>
            </a:pPr>
            <a:r>
              <a:rPr sz="1800" spc="10" dirty="0">
                <a:solidFill>
                  <a:srgbClr val="CCCCFF"/>
                </a:solidFill>
                <a:latin typeface="Arial"/>
                <a:cs typeface="Arial"/>
              </a:rPr>
              <a:t>  </a:t>
            </a:r>
            <a:r>
              <a:rPr sz="1800" spc="10" dirty="0">
                <a:latin typeface="Arial"/>
                <a:cs typeface="Arial"/>
              </a:rPr>
              <a:t>Cats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CCCCFF"/>
                </a:solidFill>
                <a:latin typeface="Arial"/>
                <a:cs typeface="Arial"/>
              </a:rPr>
              <a:t>  </a:t>
            </a:r>
            <a:r>
              <a:rPr sz="1970" spc="10" dirty="0">
                <a:latin typeface="Arial"/>
                <a:cs typeface="Arial"/>
              </a:rPr>
              <a:t>Create a list of words about your topic: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8640" y="2485847"/>
            <a:ext cx="4613656" cy="57256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57199">
              <a:lnSpc>
                <a:spcPct val="100000"/>
              </a:lnSpc>
            </a:pPr>
            <a:r>
              <a:rPr sz="1800" spc="10" dirty="0">
                <a:solidFill>
                  <a:srgbClr val="CCCCFF"/>
                </a:solidFill>
                <a:latin typeface="Arial"/>
                <a:cs typeface="Arial"/>
              </a:rPr>
              <a:t>  </a:t>
            </a:r>
            <a:r>
              <a:rPr sz="1800" spc="10" dirty="0">
                <a:latin typeface="Arial"/>
                <a:cs typeface="Arial"/>
              </a:rPr>
              <a:t>Cats, fat, furry, sleeping, meow, hiss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CCCCFF"/>
                </a:solidFill>
                <a:latin typeface="Arial"/>
                <a:cs typeface="Arial"/>
              </a:rPr>
              <a:t>  </a:t>
            </a:r>
            <a:r>
              <a:rPr sz="1970" spc="10" dirty="0">
                <a:latin typeface="Arial"/>
                <a:cs typeface="Arial"/>
              </a:rPr>
              <a:t>Brainstorm a list of words that rhyme: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48640" y="3068777"/>
            <a:ext cx="3709417" cy="11250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57199">
              <a:lnSpc>
                <a:spcPct val="100000"/>
              </a:lnSpc>
            </a:pPr>
            <a:r>
              <a:rPr sz="1800" spc="10" dirty="0">
                <a:solidFill>
                  <a:srgbClr val="CCCCFF"/>
                </a:solidFill>
                <a:latin typeface="Arial"/>
                <a:cs typeface="Arial"/>
              </a:rPr>
              <a:t>  </a:t>
            </a:r>
            <a:r>
              <a:rPr sz="1800" spc="10" dirty="0">
                <a:latin typeface="Arial"/>
                <a:cs typeface="Arial"/>
              </a:rPr>
              <a:t>Cat-fat-mat-bat</a:t>
            </a:r>
            <a:endParaRPr sz="1800" dirty="0">
              <a:latin typeface="Arial"/>
              <a:cs typeface="Arial"/>
            </a:endParaRPr>
          </a:p>
          <a:p>
            <a:pPr marL="457199">
              <a:lnSpc>
                <a:spcPct val="100000"/>
              </a:lnSpc>
            </a:pPr>
            <a:r>
              <a:rPr sz="1800" spc="10" dirty="0">
                <a:solidFill>
                  <a:srgbClr val="CCCCFF"/>
                </a:solidFill>
                <a:latin typeface="Arial"/>
                <a:cs typeface="Arial"/>
              </a:rPr>
              <a:t>  </a:t>
            </a:r>
            <a:r>
              <a:rPr sz="1800" spc="10" dirty="0">
                <a:latin typeface="Arial"/>
                <a:cs typeface="Arial"/>
              </a:rPr>
              <a:t>Furry-scurry-hurry</a:t>
            </a:r>
            <a:endParaRPr sz="1800" dirty="0">
              <a:latin typeface="Arial"/>
              <a:cs typeface="Arial"/>
            </a:endParaRPr>
          </a:p>
          <a:p>
            <a:pPr marL="457199">
              <a:lnSpc>
                <a:spcPct val="100000"/>
              </a:lnSpc>
            </a:pPr>
            <a:r>
              <a:rPr sz="1800" spc="10" dirty="0">
                <a:solidFill>
                  <a:srgbClr val="CCCCFF"/>
                </a:solidFill>
                <a:latin typeface="Arial"/>
                <a:cs typeface="Arial"/>
              </a:rPr>
              <a:t>  </a:t>
            </a:r>
            <a:r>
              <a:rPr sz="1800" spc="10" dirty="0">
                <a:latin typeface="Arial"/>
                <a:cs typeface="Arial"/>
              </a:rPr>
              <a:t>Meow-wow-ow-cow</a:t>
            </a:r>
            <a:endParaRPr sz="18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CCCCFF"/>
                </a:solidFill>
                <a:latin typeface="Arial"/>
                <a:cs typeface="Arial"/>
              </a:rPr>
              <a:t>  </a:t>
            </a:r>
            <a:r>
              <a:rPr sz="1970" spc="10" dirty="0">
                <a:latin typeface="Arial"/>
                <a:cs typeface="Arial"/>
              </a:rPr>
              <a:t>Write line one of your couplet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48640" y="4204157"/>
            <a:ext cx="5463032" cy="5738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57199">
              <a:lnSpc>
                <a:spcPct val="100000"/>
              </a:lnSpc>
            </a:pPr>
            <a:r>
              <a:rPr sz="1800" spc="10" dirty="0">
                <a:solidFill>
                  <a:srgbClr val="CCCCFF"/>
                </a:solidFill>
                <a:latin typeface="Arial"/>
                <a:cs typeface="Arial"/>
              </a:rPr>
              <a:t>  </a:t>
            </a:r>
            <a:r>
              <a:rPr sz="1800" spc="10" dirty="0">
                <a:latin typeface="Arial"/>
                <a:cs typeface="Arial"/>
              </a:rPr>
              <a:t>My fat cat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CCCCFF"/>
                </a:solidFill>
                <a:latin typeface="Arial"/>
                <a:cs typeface="Arial"/>
              </a:rPr>
              <a:t>  </a:t>
            </a:r>
            <a:r>
              <a:rPr sz="1970" spc="10" dirty="0">
                <a:latin typeface="Arial"/>
                <a:cs typeface="Arial"/>
              </a:rPr>
              <a:t>Select a rhyming word and complete line two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48640" y="4787087"/>
            <a:ext cx="3567938" cy="115676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57199">
              <a:lnSpc>
                <a:spcPct val="100000"/>
              </a:lnSpc>
            </a:pPr>
            <a:r>
              <a:rPr sz="1800" spc="10" dirty="0">
                <a:solidFill>
                  <a:srgbClr val="CCCCFF"/>
                </a:solidFill>
                <a:latin typeface="Arial"/>
                <a:cs typeface="Arial"/>
              </a:rPr>
              <a:t>  </a:t>
            </a:r>
            <a:r>
              <a:rPr sz="1800" spc="10" dirty="0">
                <a:latin typeface="Arial"/>
                <a:cs typeface="Arial"/>
              </a:rPr>
              <a:t>My fat cat</a:t>
            </a:r>
            <a:endParaRPr sz="1800">
              <a:latin typeface="Arial"/>
              <a:cs typeface="Arial"/>
            </a:endParaRPr>
          </a:p>
          <a:p>
            <a:pPr marL="457199">
              <a:lnSpc>
                <a:spcPct val="100000"/>
              </a:lnSpc>
            </a:pPr>
            <a:r>
              <a:rPr sz="1800" spc="10" dirty="0">
                <a:solidFill>
                  <a:srgbClr val="CCCCFF"/>
                </a:solidFill>
                <a:latin typeface="Arial"/>
                <a:cs typeface="Arial"/>
              </a:rPr>
              <a:t>  </a:t>
            </a:r>
            <a:r>
              <a:rPr sz="1800" spc="10" dirty="0">
                <a:latin typeface="Arial"/>
                <a:cs typeface="Arial"/>
              </a:rPr>
              <a:t>Fell asleep on the mat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970" spc="10" dirty="0">
                <a:solidFill>
                  <a:srgbClr val="CCCCFF"/>
                </a:solidFill>
                <a:latin typeface="Arial"/>
                <a:cs typeface="Arial"/>
              </a:rPr>
              <a:t>  </a:t>
            </a:r>
            <a:r>
              <a:rPr sz="1970" spc="10" dirty="0">
                <a:latin typeface="Arial"/>
                <a:cs typeface="Arial"/>
              </a:rPr>
              <a:t>Write three more couplets &amp;</a:t>
            </a:r>
            <a:endParaRPr sz="1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      complete your poem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109970" y="2963037"/>
            <a:ext cx="1116255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767FF"/>
                </a:solidFill>
                <a:latin typeface="Arial"/>
                <a:cs typeface="Arial"/>
              </a:rPr>
              <a:t>My fat cat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6109970" y="3379596"/>
            <a:ext cx="2517115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767FF"/>
                </a:solidFill>
                <a:latin typeface="Arial"/>
                <a:cs typeface="Arial"/>
              </a:rPr>
              <a:t>Fell asleep on the mat.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109970" y="3796157"/>
            <a:ext cx="1788110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767FF"/>
                </a:solidFill>
                <a:latin typeface="Arial"/>
                <a:cs typeface="Arial"/>
              </a:rPr>
              <a:t>He is very furry,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109970" y="4213987"/>
            <a:ext cx="2464995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767FF"/>
                </a:solidFill>
                <a:latin typeface="Arial"/>
                <a:cs typeface="Arial"/>
              </a:rPr>
              <a:t>But too lazy to scurry.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6109970" y="4630547"/>
            <a:ext cx="1858061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767FF"/>
                </a:solidFill>
                <a:latin typeface="Arial"/>
                <a:cs typeface="Arial"/>
              </a:rPr>
              <a:t>I would say wow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109970" y="5047107"/>
            <a:ext cx="2058316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767FF"/>
                </a:solidFill>
                <a:latin typeface="Arial"/>
                <a:cs typeface="Arial"/>
              </a:rPr>
              <a:t>If he’d ever meow!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109970" y="5463667"/>
            <a:ext cx="1575056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767FF"/>
                </a:solidFill>
                <a:latin typeface="Arial"/>
                <a:cs typeface="Arial"/>
              </a:rPr>
              <a:t>Oh, my fat cat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6109970" y="5881497"/>
            <a:ext cx="2516886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6767FF"/>
                </a:solidFill>
                <a:latin typeface="Arial"/>
                <a:cs typeface="Arial"/>
              </a:rPr>
              <a:t>Can you imagine that?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50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000" y="1732043"/>
            <a:ext cx="1371600" cy="1371600"/>
          </a:xfrm>
          <a:prstGeom prst="rect">
            <a:avLst/>
          </a:prstGeom>
        </p:spPr>
      </p:pic>
      <p:pic>
        <p:nvPicPr>
          <p:cNvPr id="51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128" y="3043327"/>
            <a:ext cx="390344" cy="237944"/>
          </a:xfrm>
          <a:prstGeom prst="rect">
            <a:avLst/>
          </a:prstGeom>
        </p:spPr>
      </p:pic>
      <p:pic>
        <p:nvPicPr>
          <p:cNvPr id="52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128" y="3271927"/>
            <a:ext cx="390344" cy="237944"/>
          </a:xfrm>
          <a:prstGeom prst="rect">
            <a:avLst/>
          </a:prstGeom>
        </p:spPr>
      </p:pic>
      <p:pic>
        <p:nvPicPr>
          <p:cNvPr id="53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128" y="3881527"/>
            <a:ext cx="390344" cy="237945"/>
          </a:xfrm>
          <a:prstGeom prst="rect">
            <a:avLst/>
          </a:prstGeom>
        </p:spPr>
      </p:pic>
      <p:pic>
        <p:nvPicPr>
          <p:cNvPr id="54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128" y="4110127"/>
            <a:ext cx="390344" cy="237945"/>
          </a:xfrm>
          <a:prstGeom prst="rect">
            <a:avLst/>
          </a:prstGeom>
        </p:spPr>
      </p:pic>
      <p:pic>
        <p:nvPicPr>
          <p:cNvPr id="55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27" y="4719727"/>
            <a:ext cx="390345" cy="161745"/>
          </a:xfrm>
          <a:prstGeom prst="rect">
            <a:avLst/>
          </a:prstGeom>
        </p:spPr>
      </p:pic>
      <p:pic>
        <p:nvPicPr>
          <p:cNvPr id="56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727" y="4872127"/>
            <a:ext cx="237945" cy="314145"/>
          </a:xfrm>
          <a:prstGeom prst="rect">
            <a:avLst/>
          </a:prstGeom>
        </p:spPr>
      </p:pic>
      <p:pic>
        <p:nvPicPr>
          <p:cNvPr id="57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128" y="5557928"/>
            <a:ext cx="390344" cy="237944"/>
          </a:xfrm>
          <a:prstGeom prst="rect">
            <a:avLst/>
          </a:prstGeom>
        </p:spPr>
      </p:pic>
      <p:pic>
        <p:nvPicPr>
          <p:cNvPr id="58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128" y="5786528"/>
            <a:ext cx="390344" cy="2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562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0" y="304800"/>
            <a:ext cx="1104900" cy="1104900"/>
          </a:xfrm>
          <a:prstGeom prst="rect">
            <a:avLst/>
          </a:prstGeom>
        </p:spPr>
      </p:pic>
      <p:pic>
        <p:nvPicPr>
          <p:cNvPr id="6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169" y="304800"/>
            <a:ext cx="1103630" cy="1104900"/>
          </a:xfrm>
          <a:prstGeom prst="rect">
            <a:avLst/>
          </a:prstGeom>
        </p:spPr>
      </p:pic>
      <p:pic>
        <p:nvPicPr>
          <p:cNvPr id="6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80" y="306069"/>
            <a:ext cx="1102360" cy="1104900"/>
          </a:xfrm>
          <a:prstGeom prst="rect">
            <a:avLst/>
          </a:prstGeom>
        </p:spPr>
      </p:pic>
      <p:pic>
        <p:nvPicPr>
          <p:cNvPr id="63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403" y="290603"/>
            <a:ext cx="1130753" cy="1133294"/>
          </a:xfrm>
          <a:prstGeom prst="rect">
            <a:avLst/>
          </a:prstGeom>
        </p:spPr>
      </p:pic>
      <p:pic>
        <p:nvPicPr>
          <p:cNvPr id="64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193" y="290603"/>
            <a:ext cx="1132023" cy="1133294"/>
          </a:xfrm>
          <a:prstGeom prst="rect">
            <a:avLst/>
          </a:prstGeom>
        </p:spPr>
      </p:pic>
      <p:pic>
        <p:nvPicPr>
          <p:cNvPr id="11" name="Picture 2" descr="C:\Users\arsil\Desktop\Smartcreative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1"/>
          <p:cNvSpPr txBox="1"/>
          <p:nvPr/>
        </p:nvSpPr>
        <p:spPr>
          <a:xfrm>
            <a:off x="973182" y="5562600"/>
            <a:ext cx="7603899" cy="7575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10" spc="10" dirty="0">
                <a:solidFill>
                  <a:srgbClr val="CCCCFF"/>
                </a:solidFill>
                <a:latin typeface="Arial"/>
                <a:cs typeface="Arial"/>
              </a:rPr>
              <a:t></a:t>
            </a:r>
            <a:r>
              <a:rPr sz="2710" spc="10" dirty="0">
                <a:latin typeface="Arial"/>
                <a:cs typeface="Arial"/>
              </a:rPr>
              <a:t>Your finished poem will have four couplets for</a:t>
            </a:r>
            <a:endParaRPr sz="2700" dirty="0">
              <a:latin typeface="Arial"/>
              <a:cs typeface="Arial"/>
            </a:endParaRPr>
          </a:p>
          <a:p>
            <a:pPr marL="28575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a total of 8 lines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548640" y="1566723"/>
            <a:ext cx="7790587" cy="37107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CCCCFF"/>
                </a:solidFill>
                <a:latin typeface="Arial"/>
                <a:cs typeface="Arial"/>
              </a:rPr>
              <a:t> </a:t>
            </a:r>
            <a:r>
              <a:rPr sz="3200" spc="10" dirty="0">
                <a:latin typeface="Arial"/>
                <a:cs typeface="Arial"/>
              </a:rPr>
              <a:t>Select a topic</a:t>
            </a:r>
            <a:endParaRPr sz="32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CCCCFF"/>
                </a:solidFill>
                <a:latin typeface="Arial"/>
                <a:cs typeface="Arial"/>
              </a:rPr>
              <a:t> </a:t>
            </a:r>
            <a:r>
              <a:rPr sz="3200" spc="10" dirty="0">
                <a:latin typeface="Arial"/>
                <a:cs typeface="Arial"/>
              </a:rPr>
              <a:t>Create a list of words about your topic</a:t>
            </a:r>
            <a:endParaRPr sz="32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CCCCFF"/>
                </a:solidFill>
                <a:latin typeface="Arial"/>
                <a:cs typeface="Arial"/>
              </a:rPr>
              <a:t> </a:t>
            </a:r>
            <a:r>
              <a:rPr sz="3200" spc="10" dirty="0">
                <a:latin typeface="Arial"/>
                <a:cs typeface="Arial"/>
              </a:rPr>
              <a:t>Brainstorm a list of words that rhyme</a:t>
            </a:r>
            <a:endParaRPr sz="32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CCCCFF"/>
                </a:solidFill>
                <a:latin typeface="Arial"/>
                <a:cs typeface="Arial"/>
              </a:rPr>
              <a:t> </a:t>
            </a:r>
            <a:r>
              <a:rPr sz="3200" spc="10" dirty="0">
                <a:latin typeface="Arial"/>
                <a:cs typeface="Arial"/>
              </a:rPr>
              <a:t>Write line one of your couplet</a:t>
            </a:r>
            <a:endParaRPr sz="32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020" spc="10" dirty="0">
                <a:solidFill>
                  <a:srgbClr val="CCCCFF"/>
                </a:solidFill>
                <a:latin typeface="Arial"/>
                <a:cs typeface="Arial"/>
              </a:rPr>
              <a:t> </a:t>
            </a:r>
            <a:r>
              <a:rPr sz="3020" spc="10" dirty="0">
                <a:latin typeface="Arial"/>
                <a:cs typeface="Arial"/>
              </a:rPr>
              <a:t>Select a rhyming word and complete line</a:t>
            </a:r>
            <a:endParaRPr sz="3000" dirty="0">
              <a:latin typeface="Arial"/>
              <a:cs typeface="Arial"/>
            </a:endParaRPr>
          </a:p>
          <a:p>
            <a:pPr marL="342899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two</a:t>
            </a:r>
            <a:endParaRPr sz="32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CCCCFF"/>
                </a:solidFill>
                <a:latin typeface="Arial"/>
                <a:cs typeface="Arial"/>
              </a:rPr>
              <a:t> </a:t>
            </a:r>
            <a:r>
              <a:rPr sz="3200" spc="10" dirty="0">
                <a:latin typeface="Arial"/>
                <a:cs typeface="Arial"/>
              </a:rPr>
              <a:t>Write three more couplets &amp;</a:t>
            </a:r>
            <a:endParaRPr sz="3200" dirty="0">
              <a:latin typeface="Arial"/>
              <a:cs typeface="Arial"/>
            </a:endParaRPr>
          </a:p>
          <a:p>
            <a:pPr marL="342899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complete your poem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2" name="text 1"/>
          <p:cNvSpPr txBox="1"/>
          <p:nvPr/>
        </p:nvSpPr>
        <p:spPr>
          <a:xfrm>
            <a:off x="570411" y="574724"/>
            <a:ext cx="7643164" cy="8491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800" spc="10" dirty="0">
                <a:latin typeface="Comic Sans MS"/>
                <a:cs typeface="Comic Sans MS"/>
              </a:rPr>
              <a:t>Writing your own Couplets</a:t>
            </a:r>
            <a:endParaRPr sz="4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4196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886" y="0"/>
            <a:ext cx="92310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1401" y="685800"/>
            <a:ext cx="5308022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Genre/Form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Poetry: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674429" y="5442857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124199" y="2368659"/>
            <a:ext cx="60960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DEVICES </a:t>
            </a: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471487" y="914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LEARNING OUTCOME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tabLst>
                <a:tab pos="4691063" algn="l"/>
              </a:tabLst>
            </a:pPr>
            <a:r>
              <a:rPr lang="en-US" sz="3600" dirty="0"/>
              <a:t>Students are able to classify the sound devices of </a:t>
            </a:r>
            <a:r>
              <a:rPr lang="en-US" sz="3600" dirty="0" smtClean="0"/>
              <a:t>poetry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1"/>
          <p:cNvSpPr txBox="1"/>
          <p:nvPr/>
        </p:nvSpPr>
        <p:spPr>
          <a:xfrm>
            <a:off x="1612900" y="6312281"/>
            <a:ext cx="148107" cy="1984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336666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057390" y="1909013"/>
            <a:ext cx="84639" cy="3600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40" spc="10" dirty="0" smtClean="0">
                <a:latin typeface="Arial"/>
                <a:cs typeface="Arial"/>
              </a:rPr>
              <a:t> </a:t>
            </a:r>
            <a:endParaRPr sz="2300" dirty="0">
              <a:latin typeface="Arial"/>
              <a:cs typeface="Arial"/>
            </a:endParaRPr>
          </a:p>
        </p:txBody>
      </p:sp>
      <p:pic>
        <p:nvPicPr>
          <p:cNvPr id="1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2886075"/>
            <a:ext cx="19048" cy="19048"/>
          </a:xfrm>
          <a:prstGeom prst="rect">
            <a:avLst/>
          </a:prstGeom>
        </p:spPr>
      </p:pic>
      <p:pic>
        <p:nvPicPr>
          <p:cNvPr id="19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876" y="6274435"/>
            <a:ext cx="19048" cy="19049"/>
          </a:xfrm>
          <a:prstGeom prst="rect">
            <a:avLst/>
          </a:prstGeom>
        </p:spPr>
      </p:pic>
      <p:pic>
        <p:nvPicPr>
          <p:cNvPr id="20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720" y="5152390"/>
            <a:ext cx="605790" cy="127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" y="1443841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cap="all" dirty="0"/>
              <a:t>THE SOUND OF WORDS</a:t>
            </a:r>
          </a:p>
          <a:p>
            <a:r>
              <a:rPr lang="en-US" dirty="0"/>
              <a:t>You may not realize how much the way words sound affect the feelings we associate with them. In a famous poem called "Jabberwocky," Lewis Carroll uses all sorts of made up words and nonsensical phrases to describe a beast called the </a:t>
            </a:r>
            <a:r>
              <a:rPr lang="en-US" dirty="0" err="1"/>
              <a:t>Jabberwock</a:t>
            </a:r>
            <a:r>
              <a:rPr lang="en-US" dirty="0"/>
              <a:t> and other scary creatures. Words like "</a:t>
            </a:r>
            <a:r>
              <a:rPr lang="en-US" dirty="0" err="1"/>
              <a:t>slithy</a:t>
            </a:r>
            <a:r>
              <a:rPr lang="en-US" dirty="0"/>
              <a:t>," "</a:t>
            </a:r>
            <a:r>
              <a:rPr lang="en-US" dirty="0" err="1"/>
              <a:t>frumious</a:t>
            </a:r>
            <a:r>
              <a:rPr lang="en-US" dirty="0"/>
              <a:t>" and "</a:t>
            </a:r>
            <a:r>
              <a:rPr lang="en-US" dirty="0" err="1"/>
              <a:t>Bandersnatch</a:t>
            </a:r>
            <a:r>
              <a:rPr lang="en-US" dirty="0"/>
              <a:t>," though made up, sound angry and scary when we say them. As a result, the poem is mostly nonsense, but it gets the point across -- steer clear of the </a:t>
            </a:r>
            <a:r>
              <a:rPr lang="en-US" dirty="0" err="1"/>
              <a:t>Jabberwock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3338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" y="-32657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bject 23"/>
          <p:cNvSpPr/>
          <p:nvPr/>
        </p:nvSpPr>
        <p:spPr>
          <a:xfrm>
            <a:off x="309562" y="680466"/>
            <a:ext cx="45720" cy="365760"/>
          </a:xfrm>
          <a:custGeom>
            <a:avLst/>
            <a:gdLst/>
            <a:ahLst/>
            <a:cxnLst/>
            <a:rect l="l" t="t" r="r" b="b"/>
            <a:pathLst>
              <a:path w="45720" h="365760">
                <a:moveTo>
                  <a:pt x="0" y="365760"/>
                </a:moveTo>
                <a:lnTo>
                  <a:pt x="0" y="0"/>
                </a:lnTo>
                <a:lnTo>
                  <a:pt x="45720" y="0"/>
                </a:lnTo>
                <a:lnTo>
                  <a:pt x="457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9074" y="680466"/>
            <a:ext cx="27432" cy="365760"/>
          </a:xfrm>
          <a:custGeom>
            <a:avLst/>
            <a:gdLst/>
            <a:ahLst/>
            <a:cxnLst/>
            <a:rect l="l" t="t" r="r" b="b"/>
            <a:pathLst>
              <a:path w="27432" h="365760">
                <a:moveTo>
                  <a:pt x="0" y="365760"/>
                </a:moveTo>
                <a:lnTo>
                  <a:pt x="0" y="0"/>
                </a:lnTo>
                <a:lnTo>
                  <a:pt x="27432" y="0"/>
                </a:lnTo>
                <a:lnTo>
                  <a:pt x="27432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0024" y="680466"/>
            <a:ext cx="9143" cy="365760"/>
          </a:xfrm>
          <a:custGeom>
            <a:avLst/>
            <a:gdLst/>
            <a:ahLst/>
            <a:cxnLst/>
            <a:rect l="l" t="t" r="r" b="b"/>
            <a:pathLst>
              <a:path w="9143" h="365760">
                <a:moveTo>
                  <a:pt x="0" y="365760"/>
                </a:moveTo>
                <a:lnTo>
                  <a:pt x="0" y="0"/>
                </a:lnTo>
                <a:lnTo>
                  <a:pt x="9144" y="0"/>
                </a:lnTo>
                <a:lnTo>
                  <a:pt x="914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767" y="680466"/>
            <a:ext cx="9143" cy="365760"/>
          </a:xfrm>
          <a:custGeom>
            <a:avLst/>
            <a:gdLst/>
            <a:ahLst/>
            <a:cxnLst/>
            <a:rect l="l" t="t" r="r" b="b"/>
            <a:pathLst>
              <a:path w="9143" h="365760">
                <a:moveTo>
                  <a:pt x="0" y="365760"/>
                </a:moveTo>
                <a:lnTo>
                  <a:pt x="0" y="0"/>
                </a:lnTo>
                <a:lnTo>
                  <a:pt x="9144" y="0"/>
                </a:lnTo>
                <a:lnTo>
                  <a:pt x="914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06144" y="659789"/>
            <a:ext cx="5783314" cy="5970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880" spc="10" dirty="0">
                <a:latin typeface="Consolas"/>
                <a:cs typeface="Consolas"/>
              </a:rPr>
              <a:t>Definition of “Rhyme”</a:t>
            </a:r>
            <a:endParaRPr sz="3800" dirty="0">
              <a:latin typeface="Consolas"/>
              <a:cs typeface="Consolas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4724" y="1903222"/>
            <a:ext cx="6643165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spc="10" dirty="0">
                <a:latin typeface="Corbel"/>
                <a:cs typeface="Corbel"/>
              </a:rPr>
              <a:t>Rhyme—identical sounds at the ending of</a:t>
            </a:r>
            <a:endParaRPr sz="3000" dirty="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417574" y="2360802"/>
            <a:ext cx="1136904" cy="3802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spc="10" dirty="0">
                <a:solidFill>
                  <a:srgbClr val="FFFFFF"/>
                </a:solidFill>
                <a:latin typeface="Corbel"/>
                <a:cs typeface="Corbel"/>
              </a:rPr>
              <a:t>words.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074724" y="3453511"/>
            <a:ext cx="3471463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spc="10" dirty="0">
                <a:latin typeface="Corbel"/>
                <a:cs typeface="Corbel"/>
              </a:rPr>
              <a:t>i.e. </a:t>
            </a:r>
            <a:r>
              <a:rPr sz="3000" i="1" spc="10" dirty="0">
                <a:latin typeface="Arial"/>
                <a:cs typeface="Arial"/>
              </a:rPr>
              <a:t>docks </a:t>
            </a:r>
            <a:r>
              <a:rPr sz="3000" spc="10" dirty="0">
                <a:latin typeface="Corbel"/>
                <a:cs typeface="Corbel"/>
              </a:rPr>
              <a:t>and </a:t>
            </a:r>
            <a:r>
              <a:rPr sz="3000" i="1" spc="10" dirty="0">
                <a:latin typeface="Arial"/>
                <a:cs typeface="Arial"/>
              </a:rPr>
              <a:t>rocks</a:t>
            </a:r>
            <a:r>
              <a:rPr sz="3000" spc="10" dirty="0">
                <a:latin typeface="Corbel"/>
                <a:cs typeface="Corbel"/>
              </a:rPr>
              <a:t>. </a:t>
            </a:r>
            <a:endParaRPr sz="30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050452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object 31"/>
          <p:cNvSpPr/>
          <p:nvPr/>
        </p:nvSpPr>
        <p:spPr>
          <a:xfrm>
            <a:off x="309562" y="680466"/>
            <a:ext cx="45720" cy="365760"/>
          </a:xfrm>
          <a:custGeom>
            <a:avLst/>
            <a:gdLst/>
            <a:ahLst/>
            <a:cxnLst/>
            <a:rect l="l" t="t" r="r" b="b"/>
            <a:pathLst>
              <a:path w="45720" h="365760">
                <a:moveTo>
                  <a:pt x="0" y="365760"/>
                </a:moveTo>
                <a:lnTo>
                  <a:pt x="0" y="0"/>
                </a:lnTo>
                <a:lnTo>
                  <a:pt x="45720" y="0"/>
                </a:lnTo>
                <a:lnTo>
                  <a:pt x="457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9074" y="680466"/>
            <a:ext cx="27432" cy="365760"/>
          </a:xfrm>
          <a:custGeom>
            <a:avLst/>
            <a:gdLst/>
            <a:ahLst/>
            <a:cxnLst/>
            <a:rect l="l" t="t" r="r" b="b"/>
            <a:pathLst>
              <a:path w="27432" h="365760">
                <a:moveTo>
                  <a:pt x="0" y="365760"/>
                </a:moveTo>
                <a:lnTo>
                  <a:pt x="0" y="0"/>
                </a:lnTo>
                <a:lnTo>
                  <a:pt x="27432" y="0"/>
                </a:lnTo>
                <a:lnTo>
                  <a:pt x="27432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0024" y="680466"/>
            <a:ext cx="9143" cy="365760"/>
          </a:xfrm>
          <a:custGeom>
            <a:avLst/>
            <a:gdLst/>
            <a:ahLst/>
            <a:cxnLst/>
            <a:rect l="l" t="t" r="r" b="b"/>
            <a:pathLst>
              <a:path w="9143" h="365760">
                <a:moveTo>
                  <a:pt x="0" y="365760"/>
                </a:moveTo>
                <a:lnTo>
                  <a:pt x="0" y="0"/>
                </a:lnTo>
                <a:lnTo>
                  <a:pt x="9144" y="0"/>
                </a:lnTo>
                <a:lnTo>
                  <a:pt x="914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1767" y="680466"/>
            <a:ext cx="9143" cy="365760"/>
          </a:xfrm>
          <a:custGeom>
            <a:avLst/>
            <a:gdLst/>
            <a:ahLst/>
            <a:cxnLst/>
            <a:rect l="l" t="t" r="r" b="b"/>
            <a:pathLst>
              <a:path w="9143" h="365760">
                <a:moveTo>
                  <a:pt x="0" y="365760"/>
                </a:moveTo>
                <a:lnTo>
                  <a:pt x="0" y="0"/>
                </a:lnTo>
                <a:lnTo>
                  <a:pt x="9144" y="0"/>
                </a:lnTo>
                <a:lnTo>
                  <a:pt x="914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06144" y="660296"/>
            <a:ext cx="6532558" cy="5924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850" spc="10" dirty="0">
                <a:latin typeface="Consolas"/>
                <a:cs typeface="Consolas"/>
              </a:rPr>
              <a:t>Near Rhyme (Slant Rhyme)</a:t>
            </a:r>
            <a:endParaRPr sz="3800" dirty="0">
              <a:latin typeface="Consolas"/>
              <a:cs typeface="Consolas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4724" y="1860589"/>
            <a:ext cx="3486211" cy="4431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30" spc="10" dirty="0">
                <a:latin typeface="Wingdings"/>
                <a:cs typeface="Wingdings"/>
              </a:rPr>
              <a:t> </a:t>
            </a:r>
            <a:r>
              <a:rPr sz="2880" spc="10" dirty="0">
                <a:latin typeface="Corbel"/>
                <a:cs typeface="Corbel"/>
              </a:rPr>
              <a:t>Rhyme that is close</a:t>
            </a:r>
            <a:endParaRPr sz="2800" dirty="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074724" y="2996084"/>
            <a:ext cx="2403222" cy="4154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00" i="1" spc="10" dirty="0">
                <a:latin typeface="Arial"/>
                <a:cs typeface="Arial"/>
              </a:rPr>
              <a:t>Place and daze</a:t>
            </a:r>
            <a:endParaRPr sz="2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5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object 39"/>
          <p:cNvSpPr/>
          <p:nvPr/>
        </p:nvSpPr>
        <p:spPr>
          <a:xfrm>
            <a:off x="309562" y="680466"/>
            <a:ext cx="45720" cy="365760"/>
          </a:xfrm>
          <a:custGeom>
            <a:avLst/>
            <a:gdLst/>
            <a:ahLst/>
            <a:cxnLst/>
            <a:rect l="l" t="t" r="r" b="b"/>
            <a:pathLst>
              <a:path w="45720" h="365760">
                <a:moveTo>
                  <a:pt x="0" y="365760"/>
                </a:moveTo>
                <a:lnTo>
                  <a:pt x="0" y="0"/>
                </a:lnTo>
                <a:lnTo>
                  <a:pt x="45720" y="0"/>
                </a:lnTo>
                <a:lnTo>
                  <a:pt x="457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9074" y="680466"/>
            <a:ext cx="27432" cy="365760"/>
          </a:xfrm>
          <a:custGeom>
            <a:avLst/>
            <a:gdLst/>
            <a:ahLst/>
            <a:cxnLst/>
            <a:rect l="l" t="t" r="r" b="b"/>
            <a:pathLst>
              <a:path w="27432" h="365760">
                <a:moveTo>
                  <a:pt x="0" y="365760"/>
                </a:moveTo>
                <a:lnTo>
                  <a:pt x="0" y="0"/>
                </a:lnTo>
                <a:lnTo>
                  <a:pt x="27432" y="0"/>
                </a:lnTo>
                <a:lnTo>
                  <a:pt x="27432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0024" y="680466"/>
            <a:ext cx="9143" cy="365760"/>
          </a:xfrm>
          <a:custGeom>
            <a:avLst/>
            <a:gdLst/>
            <a:ahLst/>
            <a:cxnLst/>
            <a:rect l="l" t="t" r="r" b="b"/>
            <a:pathLst>
              <a:path w="9143" h="365760">
                <a:moveTo>
                  <a:pt x="0" y="365760"/>
                </a:moveTo>
                <a:lnTo>
                  <a:pt x="0" y="0"/>
                </a:lnTo>
                <a:lnTo>
                  <a:pt x="9144" y="0"/>
                </a:lnTo>
                <a:lnTo>
                  <a:pt x="914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1767" y="680466"/>
            <a:ext cx="9143" cy="365760"/>
          </a:xfrm>
          <a:custGeom>
            <a:avLst/>
            <a:gdLst/>
            <a:ahLst/>
            <a:cxnLst/>
            <a:rect l="l" t="t" r="r" b="b"/>
            <a:pathLst>
              <a:path w="9143" h="365760">
                <a:moveTo>
                  <a:pt x="0" y="365760"/>
                </a:moveTo>
                <a:lnTo>
                  <a:pt x="0" y="0"/>
                </a:lnTo>
                <a:lnTo>
                  <a:pt x="9144" y="0"/>
                </a:lnTo>
                <a:lnTo>
                  <a:pt x="914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06144" y="660296"/>
            <a:ext cx="6334106" cy="5970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880" spc="10" dirty="0">
                <a:latin typeface="Consolas"/>
                <a:cs typeface="Consolas"/>
              </a:rPr>
              <a:t>Eye-Rhyme (Sight Rhyme)</a:t>
            </a:r>
            <a:endParaRPr sz="3800" dirty="0">
              <a:latin typeface="Consolas"/>
              <a:cs typeface="Consolas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4724" y="1903602"/>
            <a:ext cx="6897273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spc="10" dirty="0">
                <a:latin typeface="Corbel"/>
                <a:cs typeface="Corbel"/>
              </a:rPr>
              <a:t>These are rhymes that look alike but do not</a:t>
            </a:r>
            <a:endParaRPr sz="3000" dirty="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417574" y="2360802"/>
            <a:ext cx="7243650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spc="10" dirty="0">
                <a:latin typeface="Corbel"/>
                <a:cs typeface="Corbel"/>
              </a:rPr>
              <a:t>sound alike; they rhyme to the eye, not to the</a:t>
            </a:r>
            <a:endParaRPr sz="3000" dirty="0">
              <a:latin typeface="Corbel"/>
              <a:cs typeface="Corbe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417574" y="2818157"/>
            <a:ext cx="593624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spc="10" dirty="0">
                <a:latin typeface="Corbel"/>
                <a:cs typeface="Corbel"/>
              </a:rPr>
              <a:t>ear.</a:t>
            </a:r>
            <a:endParaRPr sz="3000" dirty="0">
              <a:latin typeface="Corbel"/>
              <a:cs typeface="Corbe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074724" y="3910711"/>
            <a:ext cx="3195747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i="1" spc="10" dirty="0">
                <a:latin typeface="Arial"/>
                <a:cs typeface="Arial"/>
              </a:rPr>
              <a:t>Through </a:t>
            </a:r>
            <a:r>
              <a:rPr sz="3000" spc="10" dirty="0">
                <a:latin typeface="Corbel"/>
                <a:cs typeface="Corbel"/>
              </a:rPr>
              <a:t>and </a:t>
            </a:r>
            <a:r>
              <a:rPr sz="3000" i="1" spc="10" dirty="0">
                <a:latin typeface="Arial"/>
                <a:cs typeface="Arial"/>
              </a:rPr>
              <a:t>tough</a:t>
            </a:r>
            <a:endParaRPr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2209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bject 47"/>
          <p:cNvSpPr/>
          <p:nvPr/>
        </p:nvSpPr>
        <p:spPr>
          <a:xfrm>
            <a:off x="309562" y="680466"/>
            <a:ext cx="45720" cy="365760"/>
          </a:xfrm>
          <a:custGeom>
            <a:avLst/>
            <a:gdLst/>
            <a:ahLst/>
            <a:cxnLst/>
            <a:rect l="l" t="t" r="r" b="b"/>
            <a:pathLst>
              <a:path w="45720" h="365760">
                <a:moveTo>
                  <a:pt x="0" y="365760"/>
                </a:moveTo>
                <a:lnTo>
                  <a:pt x="0" y="0"/>
                </a:lnTo>
                <a:lnTo>
                  <a:pt x="45720" y="0"/>
                </a:lnTo>
                <a:lnTo>
                  <a:pt x="45720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9074" y="680466"/>
            <a:ext cx="27432" cy="365760"/>
          </a:xfrm>
          <a:custGeom>
            <a:avLst/>
            <a:gdLst/>
            <a:ahLst/>
            <a:cxnLst/>
            <a:rect l="l" t="t" r="r" b="b"/>
            <a:pathLst>
              <a:path w="27432" h="365760">
                <a:moveTo>
                  <a:pt x="0" y="365760"/>
                </a:moveTo>
                <a:lnTo>
                  <a:pt x="0" y="0"/>
                </a:lnTo>
                <a:lnTo>
                  <a:pt x="27432" y="0"/>
                </a:lnTo>
                <a:lnTo>
                  <a:pt x="27432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0024" y="680466"/>
            <a:ext cx="9143" cy="365760"/>
          </a:xfrm>
          <a:custGeom>
            <a:avLst/>
            <a:gdLst/>
            <a:ahLst/>
            <a:cxnLst/>
            <a:rect l="l" t="t" r="r" b="b"/>
            <a:pathLst>
              <a:path w="9143" h="365760">
                <a:moveTo>
                  <a:pt x="0" y="365760"/>
                </a:moveTo>
                <a:lnTo>
                  <a:pt x="0" y="0"/>
                </a:lnTo>
                <a:lnTo>
                  <a:pt x="9144" y="0"/>
                </a:lnTo>
                <a:lnTo>
                  <a:pt x="914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1767" y="680466"/>
            <a:ext cx="9143" cy="365760"/>
          </a:xfrm>
          <a:custGeom>
            <a:avLst/>
            <a:gdLst/>
            <a:ahLst/>
            <a:cxnLst/>
            <a:rect l="l" t="t" r="r" b="b"/>
            <a:pathLst>
              <a:path w="9143" h="365760">
                <a:moveTo>
                  <a:pt x="0" y="365760"/>
                </a:moveTo>
                <a:lnTo>
                  <a:pt x="0" y="0"/>
                </a:lnTo>
                <a:lnTo>
                  <a:pt x="9144" y="0"/>
                </a:lnTo>
                <a:lnTo>
                  <a:pt x="914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06144" y="660296"/>
            <a:ext cx="4179029" cy="6063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940" spc="10" dirty="0">
                <a:latin typeface="Consolas"/>
                <a:cs typeface="Consolas"/>
              </a:rPr>
              <a:t>Masculine Rhyme</a:t>
            </a:r>
            <a:endParaRPr sz="3900" dirty="0">
              <a:latin typeface="Consolas"/>
              <a:cs typeface="Consolas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4724" y="1903602"/>
            <a:ext cx="3126497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spc="10" dirty="0">
                <a:latin typeface="Corbel"/>
                <a:cs typeface="Corbel"/>
              </a:rPr>
              <a:t>One-syllable rhyme</a:t>
            </a:r>
            <a:endParaRPr sz="3000" dirty="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074724" y="2996084"/>
            <a:ext cx="1799852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i="1" spc="10" dirty="0">
                <a:latin typeface="Arial"/>
                <a:cs typeface="Arial"/>
              </a:rPr>
              <a:t>Dip </a:t>
            </a:r>
            <a:r>
              <a:rPr sz="3000" spc="10" dirty="0">
                <a:latin typeface="Corbel"/>
                <a:cs typeface="Corbel"/>
              </a:rPr>
              <a:t>and </a:t>
            </a:r>
            <a:r>
              <a:rPr sz="3000" i="1" spc="10" dirty="0">
                <a:latin typeface="Arial"/>
                <a:cs typeface="Arial"/>
              </a:rPr>
              <a:t>rip</a:t>
            </a:r>
            <a:endParaRPr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1519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object 56"/>
          <p:cNvSpPr/>
          <p:nvPr/>
        </p:nvSpPr>
        <p:spPr>
          <a:xfrm>
            <a:off x="269074" y="680466"/>
            <a:ext cx="27432" cy="365760"/>
          </a:xfrm>
          <a:custGeom>
            <a:avLst/>
            <a:gdLst/>
            <a:ahLst/>
            <a:cxnLst/>
            <a:rect l="l" t="t" r="r" b="b"/>
            <a:pathLst>
              <a:path w="27432" h="365760">
                <a:moveTo>
                  <a:pt x="0" y="365760"/>
                </a:moveTo>
                <a:lnTo>
                  <a:pt x="0" y="0"/>
                </a:lnTo>
                <a:lnTo>
                  <a:pt x="27432" y="0"/>
                </a:lnTo>
                <a:lnTo>
                  <a:pt x="27432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1767" y="680466"/>
            <a:ext cx="9143" cy="365760"/>
          </a:xfrm>
          <a:custGeom>
            <a:avLst/>
            <a:gdLst/>
            <a:ahLst/>
            <a:cxnLst/>
            <a:rect l="l" t="t" r="r" b="b"/>
            <a:pathLst>
              <a:path w="9143" h="365760">
                <a:moveTo>
                  <a:pt x="0" y="365760"/>
                </a:moveTo>
                <a:lnTo>
                  <a:pt x="0" y="0"/>
                </a:lnTo>
                <a:lnTo>
                  <a:pt x="9144" y="0"/>
                </a:lnTo>
                <a:lnTo>
                  <a:pt x="9144" y="365760"/>
                </a:lnTo>
                <a:lnTo>
                  <a:pt x="0" y="3657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006144" y="660296"/>
            <a:ext cx="3900427" cy="6063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940" spc="10" dirty="0">
                <a:latin typeface="Consolas"/>
                <a:cs typeface="Consolas"/>
              </a:rPr>
              <a:t>Feminine Rhyme</a:t>
            </a:r>
            <a:endParaRPr sz="3900" dirty="0">
              <a:latin typeface="Consolas"/>
              <a:cs typeface="Consolas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74724" y="1860589"/>
            <a:ext cx="3504742" cy="4431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30" spc="10" dirty="0">
                <a:latin typeface="Wingdings"/>
                <a:cs typeface="Wingdings"/>
              </a:rPr>
              <a:t> </a:t>
            </a:r>
            <a:r>
              <a:rPr sz="2880" spc="10" dirty="0">
                <a:latin typeface="Corbel"/>
                <a:cs typeface="Corbel"/>
              </a:rPr>
              <a:t>Two-syllable rhyme</a:t>
            </a:r>
            <a:endParaRPr sz="2800" dirty="0">
              <a:latin typeface="Corbel"/>
              <a:cs typeface="Corbe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074724" y="2996084"/>
            <a:ext cx="3214983" cy="461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0" i="1" spc="10" dirty="0">
                <a:latin typeface="Arial"/>
                <a:cs typeface="Arial"/>
              </a:rPr>
              <a:t>Muddle </a:t>
            </a:r>
            <a:r>
              <a:rPr sz="3000" spc="10" dirty="0">
                <a:latin typeface="Corbel"/>
                <a:cs typeface="Corbel"/>
              </a:rPr>
              <a:t>and </a:t>
            </a:r>
            <a:r>
              <a:rPr sz="3000" i="1" spc="10" dirty="0">
                <a:latin typeface="Arial"/>
                <a:cs typeface="Arial"/>
              </a:rPr>
              <a:t>puddle</a:t>
            </a:r>
            <a:endParaRPr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23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4925</TotalTime>
  <Words>347</Words>
  <Application>Microsoft Office PowerPoint</Application>
  <PresentationFormat>On-screen Show (4:3)</PresentationFormat>
  <Paragraphs>81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LEARNING OUTCOME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448</cp:revision>
  <dcterms:created xsi:type="dcterms:W3CDTF">2010-08-24T06:47:44Z</dcterms:created>
  <dcterms:modified xsi:type="dcterms:W3CDTF">2019-05-22T04:34:29Z</dcterms:modified>
</cp:coreProperties>
</file>