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EE29A3-E45E-499D-92B4-D0418C3F112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95E393F-305E-4EF5-B2B5-182D3C8EEE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Teori Kedaulatan Tuhan atau Teokrasi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fi-FI" dirty="0" smtClean="0"/>
              <a:t>Tuhan</a:t>
            </a:r>
            <a:r>
              <a:rPr lang="fi-FI" dirty="0" smtClean="0"/>
              <a:t>. Tuhan menyerahkan kekuasaan itu pada seseorang sebagai </a:t>
            </a:r>
            <a:r>
              <a:rPr lang="fi-FI" dirty="0" smtClean="0"/>
              <a:t>wakil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peletak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teokrasi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F.J. Stahl (</a:t>
            </a:r>
            <a:r>
              <a:rPr lang="en-US" dirty="0" smtClean="0"/>
              <a:t>1802-1861) </a:t>
            </a:r>
            <a:r>
              <a:rPr lang="sv-SE" dirty="0" smtClean="0"/>
              <a:t>orang </a:t>
            </a:r>
            <a:r>
              <a:rPr lang="sv-SE" dirty="0" smtClean="0"/>
              <a:t>Jerman. Ia mengatakan bahwa “negara itu tidak terwujud </a:t>
            </a:r>
            <a:r>
              <a:rPr lang="sv-SE" dirty="0" smtClean="0"/>
              <a:t>atas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dzat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Krabbe</a:t>
            </a:r>
            <a:r>
              <a:rPr lang="en-US" dirty="0" smtClean="0"/>
              <a:t> (1857-1936) </a:t>
            </a:r>
            <a:r>
              <a:rPr lang="en-US" dirty="0" err="1" smtClean="0"/>
              <a:t>dan</a:t>
            </a:r>
            <a:r>
              <a:rPr lang="en-US" dirty="0" smtClean="0"/>
              <a:t> Leon </a:t>
            </a:r>
            <a:r>
              <a:rPr lang="en-US" dirty="0" err="1" smtClean="0"/>
              <a:t>Duguit</a:t>
            </a:r>
            <a:r>
              <a:rPr lang="en-US" dirty="0" smtClean="0"/>
              <a:t> (</a:t>
            </a:r>
            <a:r>
              <a:rPr lang="en-US" dirty="0" smtClean="0"/>
              <a:t>1859- 1928</a:t>
            </a:r>
            <a:r>
              <a:rPr lang="en-US" dirty="0" smtClean="0"/>
              <a:t>).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segala-galanya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pun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fi-FI" dirty="0" smtClean="0"/>
              <a:t>Teori </a:t>
            </a:r>
            <a:r>
              <a:rPr lang="fi-FI" dirty="0" smtClean="0"/>
              <a:t>Kedaulatan Rakyat atau Demokrasi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J.J. Rousseau (1712-1778).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rakyatlah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.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Rakyat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kekuasaannya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r>
              <a:rPr lang="en-US" dirty="0" smtClean="0"/>
              <a:t>.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sv-SE" dirty="0" smtClean="0"/>
              <a:t>dan </a:t>
            </a:r>
            <a:r>
              <a:rPr lang="sv-SE" dirty="0" smtClean="0"/>
              <a:t>apabila pemerintah tidak mampu menjamin kebebasan dan </a:t>
            </a:r>
            <a:r>
              <a:rPr lang="sv-SE" dirty="0" smtClean="0"/>
              <a:t>persamaan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–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Demokrasi</a:t>
            </a:r>
            <a:r>
              <a:rPr lang="en-US" dirty="0" smtClean="0"/>
              <a:t> formal</a:t>
            </a:r>
          </a:p>
          <a:p>
            <a:r>
              <a:rPr lang="en-US" dirty="0" err="1" smtClean="0"/>
              <a:t>Demokrasi</a:t>
            </a:r>
            <a:r>
              <a:rPr lang="en-US" dirty="0" smtClean="0"/>
              <a:t> material</a:t>
            </a:r>
          </a:p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</a:t>
            </a:r>
            <a:r>
              <a:rPr lang="en-US" dirty="0" smtClean="0"/>
              <a:t> 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demokrasi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menjunjung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disertai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kesenjangan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demokrasi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resmi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derajat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wakil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rakyat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menteri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persaingan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“free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fight competition”.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Kelemahan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timbulnya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kesenjangan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miskin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Golongan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rakyat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dewan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perwakilan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rakyat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Demikian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kesenjangan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akhirnya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pun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diharapkan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Demokrasi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formal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diharapkan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Demokrasi formal ini disebut juga demokrasi liberal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atau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demokrasi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</a:t>
            </a:r>
            <a:r>
              <a:rPr lang="en-US" dirty="0" smtClean="0"/>
              <a:t>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menitikberatkan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sv-SE" dirty="0" smtClean="0"/>
              <a:t>usaha-usaha </a:t>
            </a:r>
            <a:r>
              <a:rPr lang="sv-SE" dirty="0" smtClean="0"/>
              <a:t>untuk menghilangkan perbedaan dalam bidang </a:t>
            </a:r>
            <a:r>
              <a:rPr lang="sv-SE" dirty="0" smtClean="0"/>
              <a:t>ekonomi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mengatasnamakan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.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rohaniah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spiritual </a:t>
            </a:r>
            <a:r>
              <a:rPr lang="en-US" dirty="0" err="1" smtClean="0"/>
              <a:t>ditekan</a:t>
            </a:r>
            <a:r>
              <a:rPr lang="en-US" dirty="0" smtClean="0"/>
              <a:t>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komunis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smtClean="0"/>
              <a:t>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material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sv-SE" dirty="0" smtClean="0"/>
              <a:t>keburukannya </a:t>
            </a:r>
            <a:r>
              <a:rPr lang="sv-SE" dirty="0" smtClean="0"/>
              <a:t>dan mengakui kebaikannya. Persamaan derajat dan </a:t>
            </a:r>
            <a:r>
              <a:rPr lang="sv-SE" dirty="0" smtClean="0"/>
              <a:t>setiap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. Usaha-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fi-FI" dirty="0" smtClean="0"/>
              <a:t>persamaan </a:t>
            </a:r>
            <a:r>
              <a:rPr lang="fi-FI" dirty="0" smtClean="0"/>
              <a:t>derajat dan hak asasi manusia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penyaluran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Demokrasi langsung, yaitu rakyat secara langsung </a:t>
            </a:r>
            <a:r>
              <a:rPr lang="nb-NO" dirty="0" smtClean="0"/>
              <a:t>mengemukakan </a:t>
            </a:r>
            <a:r>
              <a:rPr lang="en-US" dirty="0" err="1" smtClean="0"/>
              <a:t>kehendaknya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akbar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yang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penduduknya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/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perwakilannya</a:t>
            </a:r>
            <a:r>
              <a:rPr lang="en-US" dirty="0" smtClean="0"/>
              <a:t> yang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“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</a:t>
            </a:r>
            <a:r>
              <a:rPr lang="en-US" dirty="0" smtClean="0"/>
              <a:t>”.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smtClean="0"/>
              <a:t>modern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referendum,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. Rakyat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wakil-wakilnya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“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Rakyat”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sv-SE" smtClean="0"/>
              <a:t>oleh </a:t>
            </a:r>
            <a:r>
              <a:rPr lang="sv-SE" dirty="0" smtClean="0"/>
              <a:t>pengaruh rakyat melalui sistem “referendum” dan “inisiatif rakyat”.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lama,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kekuasaannya</a:t>
            </a:r>
            <a:r>
              <a:rPr lang="en-US" dirty="0" smtClean="0"/>
              <a:t>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berpolitik</a:t>
            </a:r>
            <a:r>
              <a:rPr lang="en-US" dirty="0" smtClean="0"/>
              <a:t>,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nampak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smtClean="0"/>
              <a:t>ke-19, Alexander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Abdurrachmat</a:t>
            </a:r>
            <a:r>
              <a:rPr lang="en-US" dirty="0" smtClean="0"/>
              <a:t> (1982)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2000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lampau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ke-20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fi-FI" dirty="0" smtClean="0"/>
              <a:t>kehidupan </a:t>
            </a:r>
            <a:r>
              <a:rPr lang="fi-FI" dirty="0" smtClean="0"/>
              <a:t>masyarakat dengan pemusatan perhatian pada </a:t>
            </a:r>
            <a:r>
              <a:rPr lang="fi-FI" dirty="0" smtClean="0"/>
              <a:t>perjuangan manusia </a:t>
            </a:r>
            <a:r>
              <a:rPr lang="fi-FI" dirty="0" smtClean="0"/>
              <a:t>mencari atau mempertahankan kekuasaan guna mencapai apa </a:t>
            </a:r>
            <a:r>
              <a:rPr lang="fi-FI" dirty="0" smtClean="0"/>
              <a:t>yang </a:t>
            </a:r>
            <a:r>
              <a:rPr lang="en-US" dirty="0" err="1" smtClean="0"/>
              <a:t>diinginkan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fi-FI" dirty="0" smtClean="0"/>
              <a:t>kesejahteraan</a:t>
            </a:r>
            <a:r>
              <a:rPr lang="fi-FI" dirty="0" smtClean="0"/>
              <a:t>, pertahanan, keamanan, tata tertib, keadilan, </a:t>
            </a:r>
            <a:r>
              <a:rPr lang="fi-FI" dirty="0" smtClean="0"/>
              <a:t>kesehatan</a:t>
            </a:r>
            <a:r>
              <a:rPr lang="fi-FI" dirty="0" smtClean="0"/>
              <a:t>pendidikan, dan lain-lain. Untuk mencapai tujuan tersebut, </a:t>
            </a:r>
            <a:r>
              <a:rPr lang="fi-FI" dirty="0" smtClean="0"/>
              <a:t>pemerintah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smtClean="0"/>
              <a:t>agar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(</a:t>
            </a:r>
            <a:r>
              <a:rPr lang="en-US" dirty="0" err="1" smtClean="0"/>
              <a:t>Dimock</a:t>
            </a:r>
            <a:r>
              <a:rPr lang="en-US" dirty="0" smtClean="0"/>
              <a:t> and Dimock,1983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, </a:t>
            </a:r>
            <a:r>
              <a:rPr lang="en-US" dirty="0" err="1" smtClean="0"/>
              <a:t>memperoleh</a:t>
            </a:r>
            <a:r>
              <a:rPr lang="en-US" dirty="0" smtClean="0"/>
              <a:t>, </a:t>
            </a:r>
            <a:r>
              <a:rPr lang="en-US" dirty="0" err="1" smtClean="0"/>
              <a:t>mempergunakan</a:t>
            </a:r>
            <a:r>
              <a:rPr lang="en-US" dirty="0" smtClean="0"/>
              <a:t>,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dicita-citakan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err="1" smtClean="0"/>
              <a:t>Ruang</a:t>
            </a:r>
            <a:r>
              <a:rPr lang="en-US" sz="3400" dirty="0" smtClean="0"/>
              <a:t> </a:t>
            </a:r>
            <a:r>
              <a:rPr lang="en-US" sz="3400" dirty="0" err="1" smtClean="0"/>
              <a:t>lingkup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tujuan</a:t>
            </a:r>
            <a:r>
              <a:rPr lang="en-US" sz="3400" dirty="0" smtClean="0"/>
              <a:t> </a:t>
            </a:r>
            <a:r>
              <a:rPr lang="en-US" sz="3400" dirty="0" err="1" smtClean="0"/>
              <a:t>politik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nasional</a:t>
            </a:r>
            <a:r>
              <a:rPr lang="en-US" dirty="0" smtClean="0"/>
              <a:t>),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/</a:t>
            </a:r>
            <a:r>
              <a:rPr lang="en-US" dirty="0" err="1" smtClean="0"/>
              <a:t>Lokal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Partai-partai</a:t>
            </a:r>
            <a:r>
              <a:rPr lang="en-US" dirty="0" smtClean="0"/>
              <a:t>, </a:t>
            </a:r>
            <a:r>
              <a:rPr lang="en-US" dirty="0" err="1" smtClean="0"/>
              <a:t>golongan-golongan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golongan-golongan</a:t>
            </a:r>
            <a:r>
              <a:rPr lang="en-US" dirty="0" smtClean="0"/>
              <a:t>, </a:t>
            </a:r>
            <a:r>
              <a:rPr lang="en-US" dirty="0" err="1" smtClean="0"/>
              <a:t>asosiasi-asosiasi</a:t>
            </a:r>
            <a:r>
              <a:rPr lang="en-US" dirty="0" smtClean="0"/>
              <a:t>,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Politik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Negara </a:t>
            </a:r>
          </a:p>
          <a:p>
            <a:r>
              <a:rPr lang="en-US" dirty="0" err="1" smtClean="0"/>
              <a:t>Kekuasaan</a:t>
            </a:r>
            <a:endParaRPr lang="en-US" dirty="0" smtClean="0"/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r>
              <a:rPr lang="en-US" dirty="0" err="1" smtClean="0"/>
              <a:t>Kebijaksanaan</a:t>
            </a:r>
            <a:endParaRPr lang="en-US" dirty="0" smtClean="0"/>
          </a:p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563" indent="12700" algn="ctr">
              <a:buNone/>
            </a:pPr>
            <a:endParaRPr lang="en-US" dirty="0" smtClean="0"/>
          </a:p>
          <a:p>
            <a:pPr marL="55563" indent="12700" algn="ctr">
              <a:buNone/>
            </a:pPr>
            <a:r>
              <a:rPr lang="en-US" sz="3600" dirty="0" smtClean="0"/>
              <a:t>F</a:t>
            </a:r>
            <a:r>
              <a:rPr lang="en-US" sz="3600" dirty="0" smtClean="0"/>
              <a:t>. </a:t>
            </a:r>
            <a:r>
              <a:rPr lang="en-US" sz="3600" dirty="0" err="1" smtClean="0"/>
              <a:t>Iswara</a:t>
            </a:r>
            <a:r>
              <a:rPr lang="en-US" sz="3600" dirty="0" smtClean="0"/>
              <a:t> (1996), </a:t>
            </a:r>
            <a:r>
              <a:rPr lang="en-US" sz="3600" dirty="0" err="1" smtClean="0"/>
              <a:t>yaitu</a:t>
            </a:r>
            <a:r>
              <a:rPr lang="en-US" sz="3600" dirty="0" smtClean="0"/>
              <a:t> </a:t>
            </a:r>
            <a:r>
              <a:rPr lang="en-US" sz="3600" dirty="0" err="1" smtClean="0"/>
              <a:t>bahwa</a:t>
            </a:r>
            <a:r>
              <a:rPr lang="en-US" sz="3600" dirty="0" smtClean="0"/>
              <a:t> </a:t>
            </a:r>
            <a:r>
              <a:rPr lang="en-US" sz="3600" dirty="0" smtClean="0"/>
              <a:t>“</a:t>
            </a:r>
            <a:r>
              <a:rPr lang="en-US" sz="3600" dirty="0" err="1" smtClean="0"/>
              <a:t>negara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r>
              <a:rPr lang="en-US" sz="3600" dirty="0" smtClean="0"/>
              <a:t> </a:t>
            </a:r>
            <a:r>
              <a:rPr lang="en-US" sz="3600" dirty="0" err="1" smtClean="0"/>
              <a:t>teritorial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bangsa</a:t>
            </a:r>
            <a:r>
              <a:rPr lang="en-US" sz="3600" dirty="0" smtClean="0"/>
              <a:t> </a:t>
            </a:r>
            <a:r>
              <a:rPr lang="en-US" sz="3600" dirty="0" smtClean="0"/>
              <a:t>yang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kedaulatan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r>
              <a:rPr lang="sv-SE" dirty="0" smtClean="0"/>
              <a:t>Pemerintah </a:t>
            </a:r>
            <a:r>
              <a:rPr lang="sv-SE" dirty="0" smtClean="0"/>
              <a:t>sebagai gabungan dari semua badan kenegaraan </a:t>
            </a:r>
            <a:r>
              <a:rPr lang="sv-SE" dirty="0" smtClean="0"/>
              <a:t>atau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memerintah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wilayah-wilayah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menteri-menteri</a:t>
            </a:r>
            <a:r>
              <a:rPr lang="en-US" dirty="0" smtClean="0"/>
              <a:t> </a:t>
            </a:r>
            <a:r>
              <a:rPr lang="it-IT" dirty="0" smtClean="0"/>
              <a:t>(Indonesia</a:t>
            </a:r>
            <a:r>
              <a:rPr lang="it-IT" dirty="0" smtClean="0"/>
              <a:t>), kabinet (Dewan Menteri) di Inggris.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806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Konsep dasar Politik dan pemerintahan</vt:lpstr>
      <vt:lpstr>Slide 2</vt:lpstr>
      <vt:lpstr>Pengertian</vt:lpstr>
      <vt:lpstr>Pengertian</vt:lpstr>
      <vt:lpstr>Objek ilmu Politik</vt:lpstr>
      <vt:lpstr>Ruang lingkup dan tujuan politik </vt:lpstr>
      <vt:lpstr>Konsep dasar Politik dan pemerintahan</vt:lpstr>
      <vt:lpstr>Slide 8</vt:lpstr>
      <vt:lpstr>Pengertian pemerintah</vt:lpstr>
      <vt:lpstr>Teori kedaulatan</vt:lpstr>
      <vt:lpstr>Macam – macam demokrasi</vt:lpstr>
      <vt:lpstr>Demokrasi formal</vt:lpstr>
      <vt:lpstr>Demokrasi material</vt:lpstr>
      <vt:lpstr>Demokrasi gabungan</vt:lpstr>
      <vt:lpstr>Cara penyaluran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Politik dan pemerintahan</dc:title>
  <dc:creator>PGSD</dc:creator>
  <cp:lastModifiedBy>PGSD</cp:lastModifiedBy>
  <cp:revision>5</cp:revision>
  <dcterms:created xsi:type="dcterms:W3CDTF">2015-11-23T06:56:18Z</dcterms:created>
  <dcterms:modified xsi:type="dcterms:W3CDTF">2015-11-23T07:21:26Z</dcterms:modified>
</cp:coreProperties>
</file>