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249919-7278-400E-B0F7-0BF5F3CD8248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36DCE8-4AA3-4343-8DC4-5378DB5CC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ips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520700"/>
            <a:ext cx="9178925" cy="774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rgbClr val="05080B"/>
                </a:solidFill>
              </a:rPr>
              <a:t>Model integrasi IPS berdasarkan topik/ tema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Pendekatan Pembelajaran Terpadu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2270125" y="1828800"/>
            <a:ext cx="4267200" cy="2590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5915025" y="2425700"/>
            <a:ext cx="914400" cy="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857750" y="21463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geografi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6203950" y="4248150"/>
            <a:ext cx="1066800" cy="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181600" y="404812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ekonomi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276600" y="2933700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6600CC"/>
                </a:solidFill>
              </a:rPr>
              <a:t>PENGEMBANGAN</a:t>
            </a:r>
          </a:p>
          <a:p>
            <a:pPr algn="ctr"/>
            <a:r>
              <a:rPr lang="en-US">
                <a:solidFill>
                  <a:srgbClr val="6600CC"/>
                </a:solidFill>
              </a:rPr>
              <a:t>PARIWISATA</a:t>
            </a:r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5029200" y="4114800"/>
            <a:ext cx="152400" cy="1524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V="1">
            <a:off x="4994275" y="2495550"/>
            <a:ext cx="152400" cy="1524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 flipH="1" flipV="1">
            <a:off x="3733800" y="2514600"/>
            <a:ext cx="76200" cy="1524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3124200" y="222408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sejarah</a:t>
            </a:r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 flipH="1">
            <a:off x="1828800" y="2438400"/>
            <a:ext cx="1295400" cy="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4368800" y="3886200"/>
            <a:ext cx="0" cy="2286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4044950" y="40386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politik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2514600" y="40386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sosiologi</a:t>
            </a:r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 flipH="1">
            <a:off x="3530600" y="3937000"/>
            <a:ext cx="152400" cy="1524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1828800" y="4273550"/>
            <a:ext cx="609600" cy="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842125" y="1887538"/>
            <a:ext cx="18446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5080B"/>
                </a:solidFill>
              </a:rPr>
              <a:t>Persebaran kondisi </a:t>
            </a:r>
          </a:p>
          <a:p>
            <a:r>
              <a:rPr lang="en-US">
                <a:solidFill>
                  <a:srgbClr val="05080B"/>
                </a:solidFill>
              </a:rPr>
              <a:t>Fisik daerah objek </a:t>
            </a:r>
          </a:p>
          <a:p>
            <a:r>
              <a:rPr lang="en-US">
                <a:solidFill>
                  <a:srgbClr val="05080B"/>
                </a:solidFill>
              </a:rPr>
              <a:t>wisata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239000" y="3810000"/>
            <a:ext cx="167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5080B"/>
                </a:solidFill>
              </a:rPr>
              <a:t>Dampak terhadap </a:t>
            </a:r>
          </a:p>
          <a:p>
            <a:r>
              <a:rPr lang="en-US">
                <a:solidFill>
                  <a:srgbClr val="05080B"/>
                </a:solidFill>
              </a:rPr>
              <a:t>Kesejahteraan</a:t>
            </a:r>
          </a:p>
          <a:p>
            <a:r>
              <a:rPr lang="en-US">
                <a:solidFill>
                  <a:srgbClr val="05080B"/>
                </a:solidFill>
              </a:rPr>
              <a:t>masyarakat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762250" y="4660900"/>
            <a:ext cx="379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5080B"/>
                </a:solidFill>
              </a:rPr>
              <a:t>Pengaruh terhadap perkembangan </a:t>
            </a:r>
          </a:p>
          <a:p>
            <a:r>
              <a:rPr lang="en-US">
                <a:solidFill>
                  <a:srgbClr val="05080B"/>
                </a:solidFill>
              </a:rPr>
              <a:t>masyarakat di sekitar objek wisata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57200" y="3863975"/>
            <a:ext cx="136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5080B"/>
                </a:solidFill>
              </a:rPr>
              <a:t>Partisipasi</a:t>
            </a:r>
          </a:p>
          <a:p>
            <a:r>
              <a:rPr lang="en-US">
                <a:solidFill>
                  <a:srgbClr val="05080B"/>
                </a:solidFill>
              </a:rPr>
              <a:t>masyarakat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28600" y="1905000"/>
            <a:ext cx="1708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5080B"/>
                </a:solidFill>
              </a:rPr>
              <a:t>Sejarah</a:t>
            </a:r>
            <a:r>
              <a:rPr lang="en-US" dirty="0">
                <a:solidFill>
                  <a:srgbClr val="05080B"/>
                </a:solidFill>
              </a:rPr>
              <a:t> </a:t>
            </a:r>
          </a:p>
          <a:p>
            <a:r>
              <a:rPr lang="en-US" dirty="0" err="1">
                <a:solidFill>
                  <a:srgbClr val="05080B"/>
                </a:solidFill>
              </a:rPr>
              <a:t>perkembangan</a:t>
            </a:r>
            <a:endParaRPr lang="en-US" dirty="0">
              <a:solidFill>
                <a:srgbClr val="05080B"/>
              </a:solidFill>
            </a:endParaRPr>
          </a:p>
          <a:p>
            <a:r>
              <a:rPr lang="en-US" dirty="0" err="1">
                <a:solidFill>
                  <a:srgbClr val="05080B"/>
                </a:solidFill>
              </a:rPr>
              <a:t>daerah</a:t>
            </a:r>
            <a:endParaRPr lang="en-US" dirty="0">
              <a:solidFill>
                <a:srgbClr val="05080B"/>
              </a:solidFill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832850" y="641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4394200" y="4406900"/>
            <a:ext cx="0" cy="228600"/>
          </a:xfrm>
          <a:prstGeom prst="line">
            <a:avLst/>
          </a:prstGeom>
          <a:noFill/>
          <a:ln w="9525">
            <a:solidFill>
              <a:srgbClr val="05080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9445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2. Model Integrasi berdasarkan potensi utama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2667000" y="1905000"/>
            <a:ext cx="3962400" cy="2743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6600CC"/>
                </a:solidFill>
              </a:rPr>
              <a:t>BALI SEBAGAI </a:t>
            </a:r>
          </a:p>
          <a:p>
            <a:pPr algn="ctr"/>
            <a:r>
              <a:rPr lang="en-US" sz="2400">
                <a:solidFill>
                  <a:srgbClr val="6600CC"/>
                </a:solidFill>
              </a:rPr>
              <a:t>TUJUAN WISATA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5943600" y="4267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953000" y="38862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ekonomi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5105400" y="3657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496050" y="4343400"/>
            <a:ext cx="2647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Azas manfaat </a:t>
            </a:r>
          </a:p>
          <a:p>
            <a:r>
              <a:rPr lang="en-US"/>
              <a:t>terhadap kesejahteraan </a:t>
            </a:r>
          </a:p>
          <a:p>
            <a:r>
              <a:rPr lang="en-US"/>
              <a:t>penduduk</a:t>
            </a:r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V="1">
            <a:off x="5257800" y="2819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4876800" y="2133600"/>
            <a:ext cx="131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Sosiologi/</a:t>
            </a:r>
          </a:p>
          <a:p>
            <a:r>
              <a:rPr lang="en-US">
                <a:solidFill>
                  <a:srgbClr val="6600CC"/>
                </a:solidFill>
              </a:rPr>
              <a:t>antropologi</a:t>
            </a:r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V="1">
            <a:off x="6019800" y="190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6819900" y="160020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Memupuk aspirasi</a:t>
            </a:r>
          </a:p>
          <a:p>
            <a:r>
              <a:rPr lang="en-US"/>
              <a:t>terhadap kesenian</a:t>
            </a:r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 flipV="1">
            <a:off x="3581400" y="270192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2933700" y="241617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geografi</a:t>
            </a:r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 flipH="1" flipV="1">
            <a:off x="2362200" y="19685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457200" y="1600200"/>
            <a:ext cx="2079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Keadaan alam</a:t>
            </a:r>
          </a:p>
          <a:p>
            <a:r>
              <a:rPr lang="en-US"/>
              <a:t>Potensi objek wisata</a:t>
            </a:r>
          </a:p>
        </p:txBody>
      </p:sp>
      <p:sp>
        <p:nvSpPr>
          <p:cNvPr id="20497" name="Line 16"/>
          <p:cNvSpPr>
            <a:spLocks noChangeShapeType="1"/>
          </p:cNvSpPr>
          <p:nvPr/>
        </p:nvSpPr>
        <p:spPr bwMode="auto">
          <a:xfrm flipH="1">
            <a:off x="4191000" y="3657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3733800" y="3806825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politik</a:t>
            </a:r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 flipH="1">
            <a:off x="3276600" y="4191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1295400" y="42672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Keamanan dan </a:t>
            </a:r>
          </a:p>
          <a:p>
            <a:r>
              <a:rPr lang="en-US"/>
              <a:t>stabilitas daerah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8683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3. Model Integrasi berdasarkan permasalahan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590800" y="2244725"/>
            <a:ext cx="3962400" cy="2362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6600CC"/>
                </a:solidFill>
              </a:rPr>
              <a:t>PEMUKIMAN</a:t>
            </a:r>
          </a:p>
          <a:p>
            <a:pPr algn="ctr"/>
            <a:r>
              <a:rPr lang="en-US" sz="2400">
                <a:solidFill>
                  <a:srgbClr val="6600CC"/>
                </a:solidFill>
              </a:rPr>
              <a:t>KUMUH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5486400" y="23622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934200" y="2133600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Faktor Ekonomi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410200" y="4267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24650" y="473868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Faktor Historis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2362200" y="2438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68350" y="202565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Budaya sosial,</a:t>
            </a:r>
          </a:p>
          <a:p>
            <a:r>
              <a:rPr lang="en-US"/>
              <a:t>dan Budaya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362200" y="41148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2000" y="4648200"/>
            <a:ext cx="205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Perilaku Terhadap</a:t>
            </a:r>
          </a:p>
          <a:p>
            <a:r>
              <a:rPr lang="en-US"/>
              <a:t> Aturan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070225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dirty="0" err="1" smtClean="0">
                <a:solidFill>
                  <a:srgbClr val="33CC33"/>
                </a:solidFill>
              </a:rPr>
              <a:t>Terhadap</a:t>
            </a:r>
            <a:r>
              <a:rPr lang="en-US" sz="2400" dirty="0" smtClean="0">
                <a:solidFill>
                  <a:srgbClr val="33CC33"/>
                </a:solidFill>
              </a:rPr>
              <a:t> Guru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1. Team teaching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304800" y="12192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33CC33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dirty="0" err="1">
                <a:solidFill>
                  <a:schemeClr val="folHlink"/>
                </a:solidFill>
              </a:rPr>
              <a:t>Kelebihan</a:t>
            </a:r>
            <a:r>
              <a:rPr lang="en-US" sz="2400" dirty="0">
                <a:solidFill>
                  <a:schemeClr val="folHlink"/>
                </a:solidFill>
              </a:rPr>
              <a:t>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chemeClr val="folHlink"/>
                </a:solidFill>
              </a:rPr>
              <a:t>Pencapaian</a:t>
            </a:r>
            <a:r>
              <a:rPr lang="en-US" sz="2400" dirty="0">
                <a:solidFill>
                  <a:schemeClr val="folHlink"/>
                </a:solidFill>
              </a:rPr>
              <a:t> KD </a:t>
            </a:r>
            <a:r>
              <a:rPr lang="en-US" sz="2400" dirty="0" err="1">
                <a:solidFill>
                  <a:schemeClr val="folHlink"/>
                </a:solidFill>
              </a:rPr>
              <a:t>pada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setiap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topik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lebih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efektif</a:t>
            </a:r>
            <a:r>
              <a:rPr lang="en-US" sz="2400" dirty="0">
                <a:solidFill>
                  <a:schemeClr val="folHlink"/>
                </a:solidFill>
              </a:rPr>
              <a:t>, </a:t>
            </a:r>
            <a:r>
              <a:rPr lang="en-US" sz="2400" dirty="0" err="1">
                <a:solidFill>
                  <a:schemeClr val="folHlink"/>
                </a:solidFill>
              </a:rPr>
              <a:t>karena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dalam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tim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terdiri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dari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beberapa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ahli</a:t>
            </a: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chemeClr val="folHlink"/>
                </a:solidFill>
              </a:rPr>
              <a:t>Pengalaman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pemahaman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siswa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lebih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kaya</a:t>
            </a: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chemeClr val="folHlink"/>
                </a:solidFill>
              </a:rPr>
              <a:t>Siswa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akan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lebih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cepat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memahami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karena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diskusi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berjalan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dengan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nara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sumber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199"/>
            <a:ext cx="9144000" cy="1371601"/>
          </a:xfrm>
        </p:spPr>
        <p:txBody>
          <a:bodyPr>
            <a:normAutofit fontScale="47500" lnSpcReduction="20000"/>
          </a:bodyPr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endParaRPr lang="en-US" sz="4200" dirty="0" smtClean="0">
              <a:solidFill>
                <a:srgbClr val="FF0000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r>
              <a:rPr lang="en-US" sz="4200" dirty="0" err="1" smtClean="0">
                <a:solidFill>
                  <a:srgbClr val="FF0000"/>
                </a:solidFill>
              </a:rPr>
              <a:t>Terhadap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smtClean="0">
                <a:solidFill>
                  <a:srgbClr val="FF0000"/>
                </a:solidFill>
              </a:rPr>
              <a:t>Guru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4200" dirty="0" smtClean="0">
                <a:solidFill>
                  <a:srgbClr val="FF0000"/>
                </a:solidFill>
              </a:rPr>
              <a:t>	1. Team Teaching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57200" y="1295400"/>
            <a:ext cx="815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kekurangan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dari</a:t>
            </a:r>
            <a:r>
              <a:rPr lang="en-US" sz="2400" b="1" dirty="0">
                <a:solidFill>
                  <a:srgbClr val="FF0000"/>
                </a:solidFill>
              </a:rPr>
              <a:t>  Team Teaching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solidFill>
                <a:srgbClr val="FF0000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id-ID" sz="2400" dirty="0">
                <a:solidFill>
                  <a:srgbClr val="FF0000"/>
                </a:solidFill>
              </a:rPr>
              <a:t>ata pelajaran IPS terpadu merupakan hal yang baru, </a:t>
            </a:r>
            <a:r>
              <a:rPr lang="en-US" sz="2400" dirty="0" err="1">
                <a:solidFill>
                  <a:srgbClr val="FF0000"/>
                </a:solidFill>
              </a:rPr>
              <a:t>agak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sulit untuk melakukan penggabungan terhadap berbagai bidang studi tersebut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dirty="0" smtClean="0">
                <a:solidFill>
                  <a:srgbClr val="FF0000"/>
                </a:solidFill>
              </a:rPr>
              <a:t>seorang </a:t>
            </a:r>
            <a:r>
              <a:rPr lang="id-ID" sz="2400" dirty="0">
                <a:solidFill>
                  <a:srgbClr val="FF0000"/>
                </a:solidFill>
              </a:rPr>
              <a:t>guru bidang studi geografi tidak menguasai secara mendalam tentang sejarah dan ekonomi sehingga dalam pembelajaran IPS terpadu akan didominasi oleh bidang studi geografi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dirty="0" smtClean="0">
                <a:solidFill>
                  <a:srgbClr val="FF0000"/>
                </a:solidFill>
              </a:rPr>
              <a:t>jika </a:t>
            </a:r>
            <a:r>
              <a:rPr lang="id-ID" sz="2400" dirty="0">
                <a:solidFill>
                  <a:srgbClr val="FF0000"/>
                </a:solidFill>
              </a:rPr>
              <a:t>skenario pembelajaran tidak menggunakan metode yang inovatif maka pencapaian Standar Kompetensi dan Kompetensi Dasar tidak akan tercapai karena akan menjadi sebuah narasi yang kering tanpa makna.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914400"/>
            <a:ext cx="86868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Beberapa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langkah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untuk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pembelajaran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team teaching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ct val="20000"/>
              </a:spcBef>
            </a:pPr>
            <a:r>
              <a:rPr lang="id-ID" sz="2400" dirty="0">
                <a:solidFill>
                  <a:srgbClr val="FF0000"/>
                </a:solidFill>
              </a:rPr>
              <a:t>Dilakukan penelaahan untuk memastikan berapa KD dan SK yang harus dicapai dalam satu topik pembelajaran.</a:t>
            </a:r>
            <a:endParaRPr lang="en-US" sz="24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ct val="2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Setiap</a:t>
            </a:r>
            <a:r>
              <a:rPr lang="en-US" sz="2400" dirty="0">
                <a:solidFill>
                  <a:srgbClr val="FF0000"/>
                </a:solidFill>
              </a:rPr>
              <a:t> guru </a:t>
            </a:r>
            <a:r>
              <a:rPr lang="en-US" sz="2400" dirty="0" err="1">
                <a:solidFill>
                  <a:srgbClr val="FF0000"/>
                </a:solidFill>
              </a:rPr>
              <a:t>bertanggung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jawab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tercapainya</a:t>
            </a:r>
            <a:r>
              <a:rPr lang="en-US" sz="2400" dirty="0">
                <a:solidFill>
                  <a:srgbClr val="FF0000"/>
                </a:solidFill>
              </a:rPr>
              <a:t> KD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ct val="20000"/>
              </a:spcBef>
            </a:pPr>
            <a:r>
              <a:rPr lang="id-ID" sz="2400" dirty="0">
                <a:solidFill>
                  <a:srgbClr val="FF0000"/>
                </a:solidFill>
              </a:rPr>
              <a:t>Disusun skenario pembelajaran dengan melibatkan semua guru yang termasuk ke dalam topik yang bersangkutan, sehingga setiap anggota memahami apa yang harus dikerjakan dalam pembelajaran tersebut.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81000" y="1425575"/>
            <a:ext cx="81534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33CC33"/>
                </a:solidFill>
              </a:rPr>
              <a:t>Beberapa</a:t>
            </a:r>
            <a:r>
              <a:rPr lang="en-US" sz="2400" dirty="0">
                <a:solidFill>
                  <a:srgbClr val="33CC33"/>
                </a:solidFill>
              </a:rPr>
              <a:t> </a:t>
            </a:r>
            <a:r>
              <a:rPr lang="en-US" sz="2400" dirty="0" err="1">
                <a:solidFill>
                  <a:srgbClr val="33CC33"/>
                </a:solidFill>
              </a:rPr>
              <a:t>langkah</a:t>
            </a:r>
            <a:r>
              <a:rPr lang="en-US" sz="2400" dirty="0">
                <a:solidFill>
                  <a:srgbClr val="33CC33"/>
                </a:solidFill>
              </a:rPr>
              <a:t> </a:t>
            </a:r>
            <a:r>
              <a:rPr lang="en-US" sz="2400" dirty="0" err="1">
                <a:solidFill>
                  <a:srgbClr val="33CC33"/>
                </a:solidFill>
              </a:rPr>
              <a:t>untuk</a:t>
            </a:r>
            <a:r>
              <a:rPr lang="en-US" sz="2400" dirty="0">
                <a:solidFill>
                  <a:srgbClr val="33CC33"/>
                </a:solidFill>
              </a:rPr>
              <a:t> </a:t>
            </a:r>
            <a:r>
              <a:rPr lang="en-US" sz="2400" dirty="0" err="1">
                <a:solidFill>
                  <a:srgbClr val="33CC33"/>
                </a:solidFill>
              </a:rPr>
              <a:t>pembelajaran</a:t>
            </a:r>
            <a:r>
              <a:rPr lang="en-US" sz="2400" dirty="0">
                <a:solidFill>
                  <a:srgbClr val="33CC33"/>
                </a:solidFill>
              </a:rPr>
              <a:t> </a:t>
            </a:r>
            <a:r>
              <a:rPr lang="en-US" sz="2400" dirty="0" err="1">
                <a:solidFill>
                  <a:srgbClr val="33CC33"/>
                </a:solidFill>
              </a:rPr>
              <a:t>secara</a:t>
            </a:r>
            <a:r>
              <a:rPr lang="en-US" sz="2400" dirty="0">
                <a:solidFill>
                  <a:srgbClr val="33CC33"/>
                </a:solidFill>
              </a:rPr>
              <a:t> team teaching….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33CC33"/>
              </a:solidFill>
            </a:endParaRPr>
          </a:p>
          <a:p>
            <a:pPr marL="1371600" lvl="2" indent="-457200">
              <a:spcBef>
                <a:spcPct val="20000"/>
              </a:spcBef>
            </a:pPr>
            <a:r>
              <a:rPr lang="en-US" sz="2400" dirty="0" err="1"/>
              <a:t>Disimulasikan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endParaRPr lang="en-US" sz="2400" dirty="0"/>
          </a:p>
          <a:p>
            <a:pPr marL="1371600" lvl="2" indent="-457200">
              <a:spcBef>
                <a:spcPct val="20000"/>
              </a:spcBef>
            </a:pPr>
            <a:endParaRPr lang="en-US" sz="2400" dirty="0"/>
          </a:p>
          <a:p>
            <a:pPr marL="1371600" lvl="2" indent="-457200">
              <a:spcBef>
                <a:spcPct val="20000"/>
              </a:spcBef>
            </a:pPr>
            <a:r>
              <a:rPr lang="id-ID" sz="2400" dirty="0"/>
              <a:t>Evaluasi dan remedial menjadi tanggung jawab masing-masing guru sesuai dengan Standar Kompetensi dan Kompetensi Dasar</a:t>
            </a: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92175"/>
            <a:ext cx="9144000" cy="3070225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dirty="0" err="1" smtClean="0">
                <a:solidFill>
                  <a:srgbClr val="33CC33"/>
                </a:solidFill>
              </a:rPr>
              <a:t>Terhadap</a:t>
            </a:r>
            <a:r>
              <a:rPr lang="en-US" sz="2400" dirty="0" smtClean="0">
                <a:solidFill>
                  <a:srgbClr val="33CC33"/>
                </a:solidFill>
              </a:rPr>
              <a:t> Guru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2. Guru Tunggal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762000" y="1524000"/>
            <a:ext cx="716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33CC33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dirty="0" err="1">
                <a:solidFill>
                  <a:schemeClr val="folHlink"/>
                </a:solidFill>
              </a:rPr>
              <a:t>Kelebihan</a:t>
            </a:r>
            <a:r>
              <a:rPr lang="en-US" sz="2400" dirty="0">
                <a:solidFill>
                  <a:schemeClr val="folHlink"/>
                </a:solidFill>
              </a:rPr>
              <a:t>: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3200" dirty="0"/>
              <a:t> </a:t>
            </a:r>
            <a:r>
              <a:rPr lang="id-ID" sz="2400" b="1" dirty="0"/>
              <a:t>IPS merupakan satu mata pelajaran</a:t>
            </a:r>
            <a:endParaRPr lang="en-US" sz="2400" b="1" dirty="0"/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/>
              <a:t> </a:t>
            </a:r>
            <a:r>
              <a:rPr lang="id-ID" sz="2400" b="1" dirty="0"/>
              <a:t>guru dapat merancang skenario pembelajaran sesuai dengan topik yang ia kembangkan tanpa konsolidasi terlebih dahulu dengan guru yang lain</a:t>
            </a:r>
            <a:endParaRPr lang="en-US" sz="2400" b="1" dirty="0"/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/>
              <a:t>oleh </a:t>
            </a:r>
            <a:r>
              <a:rPr lang="id-ID" sz="2400" b="1" dirty="0"/>
              <a:t>karena tanggung jawab dipikul oleh seorang diri, maka potensi untuk saling mengandalkan tidak akan muncul.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15975"/>
            <a:ext cx="9144000" cy="3070225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dirty="0" err="1" smtClean="0">
                <a:solidFill>
                  <a:srgbClr val="33CC33"/>
                </a:solidFill>
              </a:rPr>
              <a:t>Terhadap</a:t>
            </a:r>
            <a:r>
              <a:rPr lang="en-US" sz="2400" dirty="0" smtClean="0">
                <a:solidFill>
                  <a:srgbClr val="33CC33"/>
                </a:solidFill>
              </a:rPr>
              <a:t> Guru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2. Guru Tunggal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CC33"/>
                </a:solidFill>
              </a:rPr>
              <a:t>	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76200" y="1577975"/>
            <a:ext cx="81534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kekurangan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dari</a:t>
            </a:r>
            <a:r>
              <a:rPr lang="en-US" sz="2400" b="1" dirty="0">
                <a:solidFill>
                  <a:srgbClr val="FF0000"/>
                </a:solidFill>
              </a:rPr>
              <a:t> guru </a:t>
            </a:r>
            <a:r>
              <a:rPr lang="en-US" sz="2400" b="1" dirty="0" err="1">
                <a:solidFill>
                  <a:srgbClr val="FF0000"/>
                </a:solidFill>
              </a:rPr>
              <a:t>tunggal</a:t>
            </a:r>
            <a:r>
              <a:rPr lang="en-US" sz="2400" b="1" dirty="0">
                <a:solidFill>
                  <a:srgbClr val="FF0000"/>
                </a:solidFill>
              </a:rPr>
              <a:t>…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id-ID" sz="2400" dirty="0">
                <a:solidFill>
                  <a:srgbClr val="FF0000"/>
                </a:solidFill>
              </a:rPr>
              <a:t>ata pelajaran IPS terpadu merupakan hal yang baru, sehingga sangat sulit untuk melakukan penggabungan terhadap berbagai bidang studi tersebut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dirty="0" smtClean="0">
                <a:solidFill>
                  <a:srgbClr val="FF0000"/>
                </a:solidFill>
              </a:rPr>
              <a:t>seorang </a:t>
            </a:r>
            <a:r>
              <a:rPr lang="id-ID" sz="2400" dirty="0">
                <a:solidFill>
                  <a:srgbClr val="FF0000"/>
                </a:solidFill>
              </a:rPr>
              <a:t>guru bidang studi geografi tidak menguasai secara mendalam tentang sejarah dan ekonomi sehingga dalam pembelajaran IPS terpadu akan didominasi oleh bidang studi geografi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2400" dirty="0" smtClean="0">
                <a:solidFill>
                  <a:srgbClr val="FF0000"/>
                </a:solidFill>
              </a:rPr>
              <a:t>jika </a:t>
            </a:r>
            <a:r>
              <a:rPr lang="id-ID" sz="2400" dirty="0">
                <a:solidFill>
                  <a:srgbClr val="FF0000"/>
                </a:solidFill>
              </a:rPr>
              <a:t>skenario pembelajaran tidak menggunakan metode yang inovatif maka pencapaian Standar Kompetensi dan Kompetensi Dasar tidak akan tercapai karena akan menjadi sebuah narasi yang kering tanpa makna.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76200"/>
            <a:ext cx="86106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/>
              <a:t>	</a:t>
            </a:r>
            <a:r>
              <a:rPr lang="en-US" sz="4000" b="1" dirty="0">
                <a:solidFill>
                  <a:schemeClr val="folHlink"/>
                </a:solidFill>
              </a:rPr>
              <a:t>Hal-</a:t>
            </a:r>
            <a:r>
              <a:rPr lang="en-US" sz="4000" b="1" dirty="0" err="1">
                <a:solidFill>
                  <a:schemeClr val="folHlink"/>
                </a:solidFill>
              </a:rPr>
              <a:t>hal</a:t>
            </a:r>
            <a:r>
              <a:rPr lang="en-US" sz="4000" b="1" dirty="0">
                <a:solidFill>
                  <a:schemeClr val="folHlink"/>
                </a:solidFill>
              </a:rPr>
              <a:t> Yang </a:t>
            </a:r>
            <a:r>
              <a:rPr lang="en-US" sz="4000" b="1" dirty="0" err="1">
                <a:solidFill>
                  <a:schemeClr val="folHlink"/>
                </a:solidFill>
              </a:rPr>
              <a:t>dilakukan</a:t>
            </a:r>
            <a:r>
              <a:rPr lang="en-US" sz="4000" b="1" dirty="0">
                <a:solidFill>
                  <a:schemeClr val="folHlink"/>
                </a:solidFill>
              </a:rPr>
              <a:t> </a:t>
            </a:r>
            <a:r>
              <a:rPr lang="en-US" sz="4000" b="1" dirty="0" err="1">
                <a:solidFill>
                  <a:schemeClr val="folHlink"/>
                </a:solidFill>
              </a:rPr>
              <a:t>untuk</a:t>
            </a:r>
            <a:r>
              <a:rPr lang="en-US" sz="4000" b="1" dirty="0">
                <a:solidFill>
                  <a:schemeClr val="folHlink"/>
                </a:solidFill>
              </a:rPr>
              <a:t> guru </a:t>
            </a:r>
            <a:r>
              <a:rPr lang="en-US" sz="4000" b="1" dirty="0" err="1">
                <a:solidFill>
                  <a:schemeClr val="folHlink"/>
                </a:solidFill>
              </a:rPr>
              <a:t>tunggal</a:t>
            </a:r>
            <a:r>
              <a:rPr lang="en-US" sz="4000" b="1" dirty="0">
                <a:solidFill>
                  <a:schemeClr val="folHlink"/>
                </a:solidFill>
              </a:rPr>
              <a:t>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4000" dirty="0">
                <a:solidFill>
                  <a:schemeClr val="folHlink"/>
                </a:solidFill>
              </a:rPr>
              <a:t>	</a:t>
            </a:r>
            <a:r>
              <a:rPr lang="en-US" sz="4000" dirty="0"/>
              <a:t>	</a:t>
            </a:r>
            <a:r>
              <a:rPr lang="id-ID" sz="3200" dirty="0">
                <a:solidFill>
                  <a:srgbClr val="FF0000"/>
                </a:solidFill>
              </a:rPr>
              <a:t>Guru-guru yang tercakup ke dalam mata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pelajaran IPS diberikan pelatihan bidang-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bidang studi di luar bidang keahliannya</a:t>
            </a:r>
            <a:endParaRPr lang="en-US" sz="32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 smtClean="0">
                <a:solidFill>
                  <a:srgbClr val="FF0000"/>
                </a:solidFill>
              </a:rPr>
              <a:t>Koordinasi </a:t>
            </a:r>
            <a:r>
              <a:rPr lang="id-ID" sz="3200" dirty="0">
                <a:solidFill>
                  <a:srgbClr val="FF0000"/>
                </a:solidFill>
              </a:rPr>
              <a:t>antarbidang studi yang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tercakup dalam mata pelajaran IPS tetap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dilakukan, untuk mereviu apakah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skenario yang disusun sudah dapat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memenuhi persyaratan yang berkaitan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dengan bidang studi di luar yang ia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id-ID" sz="3200" dirty="0">
                <a:solidFill>
                  <a:srgbClr val="FF0000"/>
                </a:solidFill>
              </a:rPr>
              <a:t>mampu.</a:t>
            </a:r>
            <a:endParaRPr lang="en-US" sz="3200" dirty="0">
              <a:solidFill>
                <a:srgbClr val="FF0000"/>
              </a:solidFill>
            </a:endParaRPr>
          </a:p>
          <a:p>
            <a:pPr marL="1905000" lvl="4" indent="-38100">
              <a:spcBef>
                <a:spcPct val="20000"/>
              </a:spcBef>
            </a:pPr>
            <a:endParaRPr lang="id-ID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folHlink"/>
                </a:solidFill>
              </a:rPr>
              <a:t>	</a:t>
            </a:r>
            <a:r>
              <a:rPr lang="en-US" dirty="0" err="1" smtClean="0">
                <a:solidFill>
                  <a:schemeClr val="folHlink"/>
                </a:solidFill>
              </a:rPr>
              <a:t>Mengembangkan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potensi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Peserta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Didik</a:t>
            </a:r>
            <a:r>
              <a:rPr lang="en-US" dirty="0" smtClean="0">
                <a:solidFill>
                  <a:schemeClr val="folHlink"/>
                </a:solidFill>
              </a:rPr>
              <a:t> agar </a:t>
            </a:r>
            <a:r>
              <a:rPr lang="en-US" dirty="0" err="1" smtClean="0">
                <a:solidFill>
                  <a:srgbClr val="6BDB8E"/>
                </a:solidFill>
              </a:rPr>
              <a:t>peka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terhadap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masalah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sosial</a:t>
            </a:r>
            <a:r>
              <a:rPr lang="en-US" dirty="0" smtClean="0">
                <a:solidFill>
                  <a:srgbClr val="6BDB8E"/>
                </a:solidFill>
              </a:rPr>
              <a:t> yang </a:t>
            </a:r>
            <a:r>
              <a:rPr lang="en-US" dirty="0" err="1" smtClean="0">
                <a:solidFill>
                  <a:srgbClr val="6BDB8E"/>
                </a:solidFill>
              </a:rPr>
              <a:t>terjadi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di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masyarakat</a:t>
            </a:r>
            <a:r>
              <a:rPr lang="en-US" dirty="0" smtClean="0">
                <a:solidFill>
                  <a:srgbClr val="F4FC88"/>
                </a:solidFill>
              </a:rPr>
              <a:t>,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memiliki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sikap</a:t>
            </a:r>
            <a:r>
              <a:rPr lang="en-US" dirty="0" smtClean="0">
                <a:solidFill>
                  <a:schemeClr val="folHlink"/>
                </a:solidFill>
              </a:rPr>
              <a:t> mental </a:t>
            </a:r>
            <a:r>
              <a:rPr lang="en-US" dirty="0" err="1" smtClean="0">
                <a:solidFill>
                  <a:schemeClr val="folHlink"/>
                </a:solidFill>
              </a:rPr>
              <a:t>positif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terhadap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perbaikan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segala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ketimpangan</a:t>
            </a:r>
            <a:r>
              <a:rPr lang="en-US" dirty="0" smtClean="0">
                <a:solidFill>
                  <a:schemeClr val="folHlink"/>
                </a:solidFill>
              </a:rPr>
              <a:t> yang </a:t>
            </a:r>
            <a:r>
              <a:rPr lang="en-US" dirty="0" err="1" smtClean="0">
                <a:solidFill>
                  <a:schemeClr val="folHlink"/>
                </a:solidFill>
              </a:rPr>
              <a:t>terjadi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dan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melatih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ketrampilan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untuk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mengatasi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setiap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masalah</a:t>
            </a:r>
            <a:r>
              <a:rPr lang="en-US" dirty="0" smtClean="0">
                <a:solidFill>
                  <a:srgbClr val="6BDB8E"/>
                </a:solidFill>
              </a:rPr>
              <a:t> yang </a:t>
            </a:r>
            <a:r>
              <a:rPr lang="en-US" dirty="0" err="1" smtClean="0">
                <a:solidFill>
                  <a:srgbClr val="6BDB8E"/>
                </a:solidFill>
              </a:rPr>
              <a:t>terjadi</a:t>
            </a:r>
            <a:r>
              <a:rPr lang="en-US" dirty="0" smtClean="0">
                <a:solidFill>
                  <a:srgbClr val="6BDB8E"/>
                </a:solidFill>
              </a:rPr>
              <a:t> </a:t>
            </a:r>
            <a:r>
              <a:rPr lang="en-US" dirty="0" err="1" smtClean="0">
                <a:solidFill>
                  <a:srgbClr val="6BDB8E"/>
                </a:solidFill>
              </a:rPr>
              <a:t>sehari-hari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baik</a:t>
            </a:r>
            <a:r>
              <a:rPr lang="en-US" dirty="0" smtClean="0">
                <a:solidFill>
                  <a:schemeClr val="folHlink"/>
                </a:solidFill>
              </a:rPr>
              <a:t> yang </a:t>
            </a:r>
            <a:r>
              <a:rPr lang="en-US" dirty="0" err="1" smtClean="0">
                <a:solidFill>
                  <a:schemeClr val="folHlink"/>
                </a:solidFill>
              </a:rPr>
              <a:t>menimpa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diri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sendiri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atau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masyarakat</a:t>
            </a:r>
            <a:endParaRPr lang="en-US" dirty="0" smtClean="0">
              <a:solidFill>
                <a:schemeClr val="folHlink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folHlink"/>
                </a:solidFill>
              </a:rPr>
              <a:t>TUJUAN PEMBELAJARAN IPS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-76200" y="228600"/>
            <a:ext cx="86106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/>
              <a:t>		</a:t>
            </a:r>
            <a:r>
              <a:rPr lang="en-US" sz="3200" b="1" dirty="0">
                <a:solidFill>
                  <a:schemeClr val="folHlink"/>
                </a:solidFill>
              </a:rPr>
              <a:t>Hal-</a:t>
            </a:r>
            <a:r>
              <a:rPr lang="en-US" sz="3200" b="1" dirty="0" err="1">
                <a:solidFill>
                  <a:schemeClr val="folHlink"/>
                </a:solidFill>
              </a:rPr>
              <a:t>hal</a:t>
            </a:r>
            <a:r>
              <a:rPr lang="en-US" sz="3200" b="1" dirty="0">
                <a:solidFill>
                  <a:schemeClr val="folHlink"/>
                </a:solidFill>
              </a:rPr>
              <a:t> Yang </a:t>
            </a:r>
            <a:r>
              <a:rPr lang="en-US" sz="3200" b="1" dirty="0" err="1">
                <a:solidFill>
                  <a:schemeClr val="folHlink"/>
                </a:solidFill>
              </a:rPr>
              <a:t>dilakukan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err="1">
                <a:solidFill>
                  <a:schemeClr val="folHlink"/>
                </a:solidFill>
              </a:rPr>
              <a:t>untuk</a:t>
            </a:r>
            <a:r>
              <a:rPr lang="en-US" sz="3200" b="1" dirty="0">
                <a:solidFill>
                  <a:schemeClr val="folHlink"/>
                </a:solidFill>
              </a:rPr>
              <a:t> guru </a:t>
            </a:r>
            <a:r>
              <a:rPr lang="en-US" sz="3200" b="1" dirty="0" err="1">
                <a:solidFill>
                  <a:schemeClr val="folHlink"/>
                </a:solidFill>
              </a:rPr>
              <a:t>tunggal</a:t>
            </a:r>
            <a:r>
              <a:rPr lang="en-US" sz="3200" b="1" dirty="0" smtClean="0">
                <a:solidFill>
                  <a:schemeClr val="folHlink"/>
                </a:solidFill>
              </a:rPr>
              <a:t>….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800" dirty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/>
              <a:t>	</a:t>
            </a:r>
            <a:r>
              <a:rPr lang="id-ID" sz="2800" dirty="0" smtClean="0"/>
              <a:t>Disusun </a:t>
            </a:r>
            <a:r>
              <a:rPr lang="id-ID" sz="2800" dirty="0"/>
              <a:t>skenario dengan metode pembelajaran yang inovatif </a:t>
            </a:r>
            <a:endParaRPr lang="en-US" sz="2800" dirty="0" smtClean="0"/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/>
              <a:t>	</a:t>
            </a:r>
            <a:r>
              <a:rPr lang="id-ID" sz="2800" dirty="0" smtClean="0"/>
              <a:t>Persiapan </a:t>
            </a:r>
            <a:r>
              <a:rPr lang="id-ID" sz="2800" dirty="0"/>
              <a:t>pembelajaran disusun dengan matang sesuai dengan target pencapaian Standar Kompetensi dan Kompetensi Dasar sesuai dengan topik yang dihasilkan dari pemetaan yang telah dilakukan.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577975"/>
            <a:ext cx="7772400" cy="3070225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r>
              <a:rPr lang="en-US" sz="2400" smtClean="0"/>
              <a:t>b.	</a:t>
            </a:r>
            <a:r>
              <a:rPr lang="en-US" sz="2400" smtClean="0">
                <a:solidFill>
                  <a:schemeClr val="hlink"/>
                </a:solidFill>
              </a:rPr>
              <a:t>Siswa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hlink"/>
                </a:solidFill>
              </a:rPr>
              <a:t>	1. Mengembangkan kreativitas akademik</a:t>
            </a:r>
          </a:p>
          <a:p>
            <a:pPr marL="609600" indent="-609600" algn="l" eaLnBrk="1" hangingPunct="1">
              <a:lnSpc>
                <a:spcPct val="80000"/>
              </a:lnSpc>
            </a:pPr>
            <a:endParaRPr lang="en-US" sz="2400" smtClean="0">
              <a:solidFill>
                <a:schemeClr val="hlink"/>
              </a:solidFill>
            </a:endParaRP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hlink"/>
                </a:solidFill>
              </a:rPr>
              <a:t>	2. Mempermudah dan memotivasi siswa untuk  	mengenal, 	menerima, menyerap dan 	memahami keterkaitan antara 	konsep/ 	pengetahuan, nilai/ 	tindakan yang terdapat </a:t>
            </a:r>
            <a:r>
              <a:rPr lang="en-US" sz="2400" smtClean="0"/>
              <a:t>	</a:t>
            </a:r>
            <a:r>
              <a:rPr lang="en-US" sz="2400" smtClean="0">
                <a:solidFill>
                  <a:schemeClr val="hlink"/>
                </a:solidFill>
              </a:rPr>
              <a:t>dalam kompetensi dasar dan beberapa indikator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-152400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pic>
        <p:nvPicPr>
          <p:cNvPr id="31748" name="Picture 5" descr="birdbat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29025"/>
            <a:ext cx="22875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066800" y="1524000"/>
            <a:ext cx="7121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lphaLcPeriod" startAt="3"/>
            </a:pPr>
            <a:r>
              <a:rPr lang="en-US" sz="2400">
                <a:solidFill>
                  <a:schemeClr val="folHlink"/>
                </a:solidFill>
              </a:rPr>
              <a:t>Bahan Ajar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</a:rPr>
              <a:t>       Guru dituntut untuk rajin dan kreatif mencari dan mengumpulkan bahan –bahan yang diperlukan dalam pembelajaran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</a:rPr>
              <a:t>	Bahan ajar IPS Terpadu diperoleh dari: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</a:rPr>
              <a:t>	lingkungan sosial, alam, peristiwa, media massa.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587375"/>
            <a:ext cx="7924800" cy="936625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IMPLIKASI PEMBELAJARAN IPS TERPADU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83285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pic>
        <p:nvPicPr>
          <p:cNvPr id="32772" name="Picture 5" descr="birdbat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29025"/>
            <a:ext cx="22875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946275" y="2133600"/>
            <a:ext cx="7121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FF99FF"/>
                </a:solidFill>
              </a:rPr>
              <a:t>d.    Sarana dan Prasarana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FF99FF"/>
                </a:solidFill>
              </a:rPr>
              <a:t>		Guru harus memilih secara jeli 	terhadap penggunaan media 	supaya dapat digunakan dan 	dimanfaatkan oleh berbagai 	bidang studi yang terkait.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6600CC"/>
                </a:solidFill>
              </a:rPr>
              <a:t>	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6600CC"/>
                </a:solidFill>
              </a:rPr>
              <a:t>	</a:t>
            </a:r>
            <a:r>
              <a:rPr lang="en-US" sz="3200" b="1" dirty="0" smtClean="0">
                <a:solidFill>
                  <a:srgbClr val="6600CC"/>
                </a:solidFill>
              </a:rPr>
              <a:t>M</a:t>
            </a:r>
            <a:r>
              <a:rPr lang="id-ID" sz="3200" b="1" dirty="0" smtClean="0">
                <a:solidFill>
                  <a:srgbClr val="6600CC"/>
                </a:solidFill>
              </a:rPr>
              <a:t>emungkinkan siswa baik secara individual maupun kelompok </a:t>
            </a:r>
            <a:r>
              <a:rPr lang="id-ID" sz="3200" b="1" dirty="0" smtClean="0">
                <a:solidFill>
                  <a:srgbClr val="9900CC"/>
                </a:solidFill>
              </a:rPr>
              <a:t>aktif mencari, menggali, dan menemukan konsep serta prinsip secara holistik dan otentik</a:t>
            </a:r>
            <a:r>
              <a:rPr lang="id-ID" sz="3200" b="1" dirty="0" smtClean="0">
                <a:solidFill>
                  <a:srgbClr val="6600CC"/>
                </a:solidFill>
              </a:rPr>
              <a:t> </a:t>
            </a:r>
            <a:r>
              <a:rPr lang="id-ID" sz="3200" dirty="0" smtClean="0">
                <a:solidFill>
                  <a:srgbClr val="6600CC"/>
                </a:solidFill>
              </a:rPr>
              <a:t>(Depdikbud, 1996:3).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	</a:t>
            </a:r>
            <a:r>
              <a:rPr lang="id-ID" sz="2800" dirty="0" smtClean="0">
                <a:solidFill>
                  <a:srgbClr val="FF0000"/>
                </a:solidFill>
              </a:rPr>
              <a:t>Ilmu </a:t>
            </a:r>
            <a:r>
              <a:rPr lang="id-ID" sz="2800" dirty="0" smtClean="0">
                <a:solidFill>
                  <a:srgbClr val="FF0000"/>
                </a:solidFill>
              </a:rPr>
              <a:t>Pengetahuan Sosial merupakan gabungan dari unsur-unsur geografi, sejarah, ekonomi, hukum dan politik, kewarganegaraan, sosiologi, bahkan juga bidang humaniora, pendidikan dan agama (Numan Soemantri, 2001).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006600"/>
                </a:solidFill>
              </a:rPr>
              <a:t>Kompetensi Dasar IPS berasal dari struktur keilmuan geografi, sejarah, ekonomi, hukum dan politik, sosiologi, yang </a:t>
            </a:r>
            <a:r>
              <a:rPr lang="id-ID" dirty="0" smtClean="0">
                <a:solidFill>
                  <a:srgbClr val="33CC33"/>
                </a:solidFill>
              </a:rPr>
              <a:t>dikemas sedemikian rupa sehingga menjadi  pokok bahasan atau </a:t>
            </a:r>
            <a:r>
              <a:rPr lang="id-ID" dirty="0" smtClean="0">
                <a:solidFill>
                  <a:srgbClr val="33CC33"/>
                </a:solidFill>
              </a:rPr>
              <a:t>topik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r>
              <a:rPr lang="id-ID" dirty="0" smtClean="0">
                <a:solidFill>
                  <a:srgbClr val="33CC33"/>
                </a:solidFill>
              </a:rPr>
              <a:t>tertentu</a:t>
            </a:r>
            <a:endParaRPr lang="en-US" dirty="0" smtClean="0">
              <a:solidFill>
                <a:srgbClr val="33CC33"/>
              </a:solidFill>
            </a:endParaRPr>
          </a:p>
          <a:p>
            <a:r>
              <a:rPr lang="id-ID" sz="3200" dirty="0" smtClean="0">
                <a:solidFill>
                  <a:srgbClr val="000099"/>
                </a:solidFill>
              </a:rPr>
              <a:t>Kompetensi Dasar IPS juga menyangkut berbagai </a:t>
            </a:r>
            <a:r>
              <a:rPr lang="id-ID" sz="3200" dirty="0" smtClean="0">
                <a:solidFill>
                  <a:srgbClr val="0099FF"/>
                </a:solidFill>
              </a:rPr>
              <a:t>masalah sosial yang dirumuskan dengan pendekatan interdisipliner dan multidisipliner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  <a:latin typeface="Arial Black" pitchFamily="34" charset="0"/>
              </a:rPr>
              <a:t>KARAKTERISTIK IPS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Standar Kompetensi dan Kompetensi Dasar dapat menyangkut peristiwa dan perubahan kehidupan masyarakat dengan prinsip sebab akibat, kewilayahan, adaptasi dan pengelolaan lingkungan, struktur, proses dan masalah sosial serta upaya-upaya perjuangan hidup agar </a:t>
            </a:r>
            <a:r>
              <a:rPr lang="id-ID" sz="3200" i="1" dirty="0" smtClean="0">
                <a:solidFill>
                  <a:srgbClr val="FF0000"/>
                </a:solidFill>
              </a:rPr>
              <a:t>survive</a:t>
            </a:r>
            <a:r>
              <a:rPr lang="id-ID" sz="3200" dirty="0" smtClean="0">
                <a:solidFill>
                  <a:srgbClr val="FF0000"/>
                </a:solidFill>
              </a:rPr>
              <a:t> seperti pemenuhan kebutuhan, kekuasaan, keadilan dan jaminan keamanan </a:t>
            </a:r>
            <a:r>
              <a:rPr lang="id-ID" sz="3200" dirty="0" smtClean="0">
                <a:solidFill>
                  <a:srgbClr val="FF0000"/>
                </a:solidFill>
              </a:rPr>
              <a:t>(</a:t>
            </a:r>
            <a:r>
              <a:rPr lang="id-ID" sz="3200" dirty="0" smtClean="0">
                <a:solidFill>
                  <a:srgbClr val="FF0000"/>
                </a:solidFill>
              </a:rPr>
              <a:t>Daldjoeni, 1981</a:t>
            </a:r>
            <a:r>
              <a:rPr lang="id-ID" sz="3200" dirty="0" smtClean="0">
                <a:solidFill>
                  <a:srgbClr val="FF0000"/>
                </a:solidFill>
              </a:rPr>
              <a:t>).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32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id-ID" sz="3200" dirty="0" smtClean="0">
                <a:solidFill>
                  <a:srgbClr val="006600"/>
                </a:solidFill>
              </a:rPr>
              <a:t>Standar </a:t>
            </a:r>
            <a:r>
              <a:rPr lang="id-ID" sz="3200" dirty="0" smtClean="0">
                <a:solidFill>
                  <a:srgbClr val="006600"/>
                </a:solidFill>
              </a:rPr>
              <a:t>Kompetensi dan Kompetensi Dasar IPS menggunakan tiga dimensi dalam mengkaji dan memahami fenomena sosial serta kehidupan manusia secara keseluruhan. Ketiga dimensi tersebut </a:t>
            </a:r>
            <a:r>
              <a:rPr lang="en-US" sz="3200" dirty="0" err="1" smtClean="0">
                <a:solidFill>
                  <a:srgbClr val="006600"/>
                </a:solidFill>
              </a:rPr>
              <a:t>meliputi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</a:rPr>
              <a:t>dimensi</a:t>
            </a:r>
            <a:r>
              <a:rPr lang="en-US" sz="3200" dirty="0" smtClean="0">
                <a:solidFill>
                  <a:srgbClr val="006600"/>
                </a:solidFill>
              </a:rPr>
              <a:t>: 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6600"/>
                </a:solidFill>
              </a:rPr>
              <a:t>		</a:t>
            </a:r>
            <a:r>
              <a:rPr lang="en-US" sz="3200" dirty="0" err="1" smtClean="0">
                <a:solidFill>
                  <a:srgbClr val="BE2B12"/>
                </a:solidFill>
              </a:rPr>
              <a:t>ruang</a:t>
            </a:r>
            <a:r>
              <a:rPr lang="en-US" sz="3200" dirty="0" smtClean="0">
                <a:solidFill>
                  <a:srgbClr val="BE2B12"/>
                </a:solidFill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BE2B12"/>
                </a:solidFill>
              </a:rPr>
              <a:t>		</a:t>
            </a:r>
            <a:r>
              <a:rPr lang="en-US" sz="3200" dirty="0" err="1" smtClean="0">
                <a:solidFill>
                  <a:srgbClr val="BE2B12"/>
                </a:solidFill>
              </a:rPr>
              <a:t>waktu</a:t>
            </a:r>
            <a:r>
              <a:rPr lang="en-US" sz="3200" dirty="0" smtClean="0">
                <a:solidFill>
                  <a:srgbClr val="BE2B12"/>
                </a:solidFill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BE2B12"/>
                </a:solidFill>
              </a:rPr>
              <a:t>		</a:t>
            </a:r>
            <a:r>
              <a:rPr lang="en-US" sz="3200" dirty="0" err="1" smtClean="0">
                <a:solidFill>
                  <a:srgbClr val="BE2B12"/>
                </a:solidFill>
              </a:rPr>
              <a:t>nilai</a:t>
            </a:r>
            <a:r>
              <a:rPr lang="en-US" sz="3200" dirty="0" smtClean="0">
                <a:solidFill>
                  <a:srgbClr val="BE2B12"/>
                </a:solidFill>
              </a:rPr>
              <a:t>/</a:t>
            </a:r>
            <a:r>
              <a:rPr lang="en-US" sz="3200" dirty="0" err="1" smtClean="0">
                <a:solidFill>
                  <a:srgbClr val="BE2B12"/>
                </a:solidFill>
              </a:rPr>
              <a:t>norma</a:t>
            </a:r>
            <a:r>
              <a:rPr lang="en-US" sz="3200" dirty="0" smtClean="0">
                <a:solidFill>
                  <a:srgbClr val="BE2B12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IPS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143000"/>
          <a:ext cx="7848600" cy="483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790700"/>
                <a:gridCol w="2133600"/>
              </a:tblGrid>
              <a:tr h="76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Dimensi dalam kehidupan manusia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Ruang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Nilai/Norma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63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Area dan 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substansi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pembelajaran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Alam sebagai tempat dan penyedia potensi sumber daya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Alam dan kehidupan yang selalu berproses, masa lalu, saat ini, dan yang akan datang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Kaidah atau aturan yang menjadi perekat dan penjamin keharmonisan kehidupan manusia dan alam</a:t>
                      </a:r>
                    </a:p>
                  </a:txBody>
                  <a:tcPr horzOverflow="overflow"/>
                </a:tc>
              </a:tr>
              <a:tr h="145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Contoh 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Kompetensi Dasar 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yang dikembangkan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Adaptasi spasial dan eksploratif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Berpikir kronologis, prospektif, antisipatif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Konsisten dengan aturan yang disepakati dan kaidah alamiah masing-masing disiplin ilmu</a:t>
                      </a:r>
                    </a:p>
                  </a:txBody>
                  <a:tcPr horzOverflow="overflow"/>
                </a:tc>
              </a:tr>
              <a:tr h="76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Alternatif penyajian </a:t>
                      </a: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dalam mata pelajaran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Geografi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Sejarah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Ekonomi, Sosiologi/Antropologi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>
                <a:solidFill>
                  <a:srgbClr val="006600"/>
                </a:solidFill>
              </a:rPr>
              <a:t>Dimensi IPS </a:t>
            </a:r>
            <a:r>
              <a:rPr lang="en-US" sz="3200" b="1" dirty="0" smtClean="0">
                <a:solidFill>
                  <a:srgbClr val="006600"/>
                </a:solidFill>
              </a:rPr>
              <a:t>d</a:t>
            </a:r>
            <a:r>
              <a:rPr lang="id-ID" sz="3200" b="1" dirty="0" smtClean="0">
                <a:solidFill>
                  <a:srgbClr val="006600"/>
                </a:solidFill>
              </a:rPr>
              <a:t>alam Kehidupan Manusia</a:t>
            </a:r>
            <a:r>
              <a:rPr lang="en-US" b="1" dirty="0" smtClean="0">
                <a:solidFill>
                  <a:srgbClr val="006600"/>
                </a:solidFill>
              </a:rPr>
              <a:t/>
            </a:r>
            <a:br>
              <a:rPr lang="en-US" b="1" dirty="0" smtClean="0">
                <a:solidFill>
                  <a:srgbClr val="0066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lphaLcPeriod"/>
            </a:pPr>
            <a:r>
              <a:rPr lang="id-ID" sz="3200" b="1" dirty="0" smtClean="0">
                <a:solidFill>
                  <a:srgbClr val="003300"/>
                </a:solidFill>
              </a:rPr>
              <a:t>Fakta</a:t>
            </a:r>
            <a:endParaRPr lang="en-US" sz="3200" b="1" dirty="0" smtClean="0">
              <a:solidFill>
                <a:srgbClr val="003300"/>
              </a:solidFill>
            </a:endParaRPr>
          </a:p>
          <a:p>
            <a:pPr marL="582930" indent="-514350">
              <a:spcBef>
                <a:spcPct val="50000"/>
              </a:spcBef>
              <a:buNone/>
            </a:pPr>
            <a:r>
              <a:rPr lang="en-US" sz="2800" dirty="0" smtClean="0">
                <a:solidFill>
                  <a:srgbClr val="003300"/>
                </a:solidFill>
              </a:rPr>
              <a:t>	</a:t>
            </a:r>
            <a:r>
              <a:rPr lang="id-ID" sz="2800" dirty="0" smtClean="0">
                <a:solidFill>
                  <a:srgbClr val="003300"/>
                </a:solidFill>
              </a:rPr>
              <a:t>adalah </a:t>
            </a:r>
            <a:r>
              <a:rPr lang="id-ID" sz="2800" dirty="0" smtClean="0">
                <a:solidFill>
                  <a:srgbClr val="003300"/>
                </a:solidFill>
              </a:rPr>
              <a:t>informasi atau data yang ada/terjadi dalam kehidupan dan dikumpulkan oleh para akhli ilmu sosial yang terjamin </a:t>
            </a:r>
            <a:r>
              <a:rPr lang="id-ID" sz="2800" dirty="0" smtClean="0">
                <a:solidFill>
                  <a:srgbClr val="003300"/>
                </a:solidFill>
              </a:rPr>
              <a:t>kebenarannya.</a:t>
            </a:r>
            <a:r>
              <a:rPr lang="en-US" sz="2800" dirty="0" smtClean="0">
                <a:solidFill>
                  <a:srgbClr val="003300"/>
                </a:solidFill>
              </a:rPr>
              <a:t> </a:t>
            </a:r>
          </a:p>
          <a:p>
            <a:pPr marL="582930" indent="-514350">
              <a:spcBef>
                <a:spcPct val="50000"/>
              </a:spcBef>
              <a:buNone/>
            </a:pPr>
            <a:r>
              <a:rPr lang="en-US" sz="2800" dirty="0" smtClean="0">
                <a:solidFill>
                  <a:srgbClr val="003300"/>
                </a:solidFill>
              </a:rPr>
              <a:t>	</a:t>
            </a:r>
            <a:r>
              <a:rPr lang="id-ID" sz="2800" dirty="0" smtClean="0">
                <a:solidFill>
                  <a:srgbClr val="003300"/>
                </a:solidFill>
              </a:rPr>
              <a:t>Fakta </a:t>
            </a:r>
            <a:r>
              <a:rPr lang="id-ID" sz="2800" dirty="0" smtClean="0">
                <a:solidFill>
                  <a:srgbClr val="003300"/>
                </a:solidFill>
              </a:rPr>
              <a:t>merujuk pada suasana khusus d</a:t>
            </a:r>
            <a:r>
              <a:rPr lang="en-US" sz="2800" dirty="0" smtClean="0">
                <a:solidFill>
                  <a:srgbClr val="003300"/>
                </a:solidFill>
              </a:rPr>
              <a:t>a</a:t>
            </a:r>
            <a:r>
              <a:rPr lang="id-ID" sz="2800" dirty="0" smtClean="0">
                <a:solidFill>
                  <a:srgbClr val="003300"/>
                </a:solidFill>
              </a:rPr>
              <a:t>n pemberlakuannya terbatas/kurang berlaku umum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6600"/>
                </a:solidFill>
              </a:rPr>
              <a:t>Karakteristik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err="1" smtClean="0">
                <a:solidFill>
                  <a:srgbClr val="006600"/>
                </a:solidFill>
              </a:rPr>
              <a:t>Materi</a:t>
            </a:r>
            <a:r>
              <a:rPr lang="en-US" dirty="0" smtClean="0">
                <a:solidFill>
                  <a:srgbClr val="006600"/>
                </a:solidFill>
              </a:rPr>
              <a:t> IPS</a:t>
            </a:r>
            <a:br>
              <a:rPr lang="en-US" dirty="0" smtClean="0">
                <a:solidFill>
                  <a:srgbClr val="0066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b="1" dirty="0" smtClean="0"/>
              <a:t>b</a:t>
            </a:r>
            <a:r>
              <a:rPr lang="id-ID" sz="3200" b="1" dirty="0" smtClean="0"/>
              <a:t>. </a:t>
            </a:r>
            <a:r>
              <a:rPr lang="en-US" sz="3200" b="1" dirty="0" err="1" smtClean="0"/>
              <a:t>Konsep</a:t>
            </a:r>
            <a:endParaRPr lang="en-US" sz="32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penanaman </a:t>
            </a:r>
            <a:r>
              <a:rPr lang="id-ID" sz="2800" dirty="0" smtClean="0"/>
              <a:t>(label) untuk sesuatu yang membantu seseorang mengenal, mengerti dan memahami sesuatu yang terjadi. Konsep adalah sesuatu yang tersimpan dalam pikiran-pikiran, suatu ide, atau suatu </a:t>
            </a:r>
            <a:r>
              <a:rPr lang="id-ID" sz="2800" dirty="0" smtClean="0"/>
              <a:t>gagasan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c. </a:t>
            </a:r>
            <a:r>
              <a:rPr lang="en-US" sz="3200" b="1" dirty="0" err="1" smtClean="0"/>
              <a:t>Prinsip</a:t>
            </a:r>
            <a:endParaRPr lang="en-US" sz="32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konsep </a:t>
            </a:r>
            <a:r>
              <a:rPr lang="id-ID" sz="2800" dirty="0" smtClean="0"/>
              <a:t>yang dikembangkan melalui suatu pengujian-pengujian yang dapat dipertanggungjawabkan sehingga prinsip tersebut dapat berlaku dimana saja dan kapan saja.  Ketika prinsip tersebut berlaku dimana saja dan kapan saja maka lebih bersifat pada </a:t>
            </a:r>
            <a:r>
              <a:rPr lang="id-ID" sz="2800" dirty="0" smtClean="0"/>
              <a:t>generalisasi</a:t>
            </a:r>
            <a:endParaRPr lang="en-US" sz="2800" dirty="0" smtClean="0"/>
          </a:p>
          <a:p>
            <a:pPr>
              <a:buNone/>
            </a:pPr>
            <a:r>
              <a:rPr lang="en-US" sz="3200" b="1" dirty="0" smtClean="0"/>
              <a:t>d</a:t>
            </a:r>
            <a:r>
              <a:rPr lang="id-ID" sz="3200" b="1" dirty="0" smtClean="0"/>
              <a:t>. </a:t>
            </a:r>
            <a:r>
              <a:rPr lang="en-US" sz="3200" b="1" dirty="0" err="1" smtClean="0"/>
              <a:t>Prosedur</a:t>
            </a:r>
            <a:endParaRPr lang="en-US" sz="32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merupakan </a:t>
            </a:r>
            <a:r>
              <a:rPr lang="id-ID" sz="2800" dirty="0" smtClean="0"/>
              <a:t>langkah-langkah,  tata urutan  atau tahapan-tahapan dari suatu proses atau kejadian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6600"/>
                </a:solidFill>
              </a:rPr>
              <a:t>Karakteristik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Materi</a:t>
            </a:r>
            <a:r>
              <a:rPr lang="en-US" b="1" dirty="0" smtClean="0">
                <a:solidFill>
                  <a:srgbClr val="006600"/>
                </a:solidFill>
              </a:rPr>
              <a:t> IPS</a:t>
            </a:r>
            <a:br>
              <a:rPr lang="en-US" b="1" dirty="0" smtClean="0">
                <a:solidFill>
                  <a:srgbClr val="0066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>
              <a:buFontTx/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Manusia</a:t>
            </a:r>
            <a:r>
              <a:rPr lang="en-US" sz="3200" b="1" dirty="0" smtClean="0">
                <a:solidFill>
                  <a:srgbClr val="006600"/>
                </a:solidFill>
              </a:rPr>
              <a:t>, </a:t>
            </a:r>
            <a:r>
              <a:rPr lang="en-US" sz="3200" b="1" dirty="0" err="1" smtClean="0">
                <a:solidFill>
                  <a:srgbClr val="006600"/>
                </a:solidFill>
              </a:rPr>
              <a:t>Tempat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dan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Lingkungan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342900">
              <a:buFontTx/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Waktu</a:t>
            </a:r>
            <a:r>
              <a:rPr lang="en-US" sz="3200" b="1" dirty="0" smtClean="0">
                <a:solidFill>
                  <a:srgbClr val="006600"/>
                </a:solidFill>
              </a:rPr>
              <a:t>, </a:t>
            </a:r>
            <a:r>
              <a:rPr lang="en-US" sz="3200" b="1" dirty="0" err="1" smtClean="0">
                <a:solidFill>
                  <a:srgbClr val="006600"/>
                </a:solidFill>
              </a:rPr>
              <a:t>Keberlanjutan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dan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Perubahan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342900">
              <a:buFontTx/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Sistem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Sosial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dan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Budaya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pPr marL="342900">
              <a:buFontTx/>
              <a:buAutoNum type="arabicPeriod"/>
            </a:pPr>
            <a:r>
              <a:rPr lang="en-US" sz="3200" b="1" dirty="0" err="1" smtClean="0">
                <a:solidFill>
                  <a:srgbClr val="006600"/>
                </a:solidFill>
              </a:rPr>
              <a:t>Perilaku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Ekonomi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dan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Kesejahteraan</a:t>
            </a:r>
            <a:endParaRPr lang="en-US" sz="3200" b="1" dirty="0" smtClean="0">
              <a:solidFill>
                <a:srgbClr val="0066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006600"/>
                </a:solidFill>
              </a:rPr>
              <a:t>Ruang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Lingkup</a:t>
            </a:r>
            <a:r>
              <a:rPr lang="en-US" sz="3200" b="1" dirty="0" smtClean="0">
                <a:solidFill>
                  <a:srgbClr val="006600"/>
                </a:solidFill>
              </a:rPr>
              <a:t> Mata </a:t>
            </a:r>
            <a:r>
              <a:rPr lang="en-US" sz="3200" b="1" dirty="0" err="1" smtClean="0">
                <a:solidFill>
                  <a:srgbClr val="006600"/>
                </a:solidFill>
              </a:rPr>
              <a:t>Pelajaran</a:t>
            </a:r>
            <a:r>
              <a:rPr lang="en-US" sz="3200" b="1" dirty="0" smtClean="0">
                <a:solidFill>
                  <a:srgbClr val="006600"/>
                </a:solidFill>
              </a:rPr>
              <a:t> IPS</a:t>
            </a:r>
            <a:r>
              <a:rPr lang="en-US" b="1" dirty="0" smtClean="0">
                <a:solidFill>
                  <a:srgbClr val="006600"/>
                </a:solidFill>
              </a:rPr>
              <a:t/>
            </a:r>
            <a:br>
              <a:rPr lang="en-US" b="1" dirty="0" smtClean="0">
                <a:solidFill>
                  <a:srgbClr val="0066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711</Words>
  <Application>Microsoft Office PowerPoint</Application>
  <PresentationFormat>On-screen Show (4:3)</PresentationFormat>
  <Paragraphs>193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Pembelajaran ips di sd</vt:lpstr>
      <vt:lpstr>TUJUAN PEMBELAJARAN IPS </vt:lpstr>
      <vt:lpstr>Slide 3</vt:lpstr>
      <vt:lpstr>KARAKTERISTIK IPS</vt:lpstr>
      <vt:lpstr>Karakteristik IPS</vt:lpstr>
      <vt:lpstr>Dimensi IPS dalam Kehidupan Manusia </vt:lpstr>
      <vt:lpstr>Karakteristik Materi IPS </vt:lpstr>
      <vt:lpstr>Karakteristik Materi IPS </vt:lpstr>
      <vt:lpstr>Ruang Lingkup Mata Pelajaran IPS </vt:lpstr>
      <vt:lpstr>Pendekatan Pembelajaran Terpadu</vt:lpstr>
      <vt:lpstr>2. Model Integrasi berdasarkan potensi utama</vt:lpstr>
      <vt:lpstr>3. Model Integrasi berdasarkan permasalahan</vt:lpstr>
      <vt:lpstr>IMPLIKASI PEMBELAJARAN IPS TERPADU</vt:lpstr>
      <vt:lpstr>IMPLIKASI PEMBELAJARAN IPS TERPADU</vt:lpstr>
      <vt:lpstr>IMPLIKASI PEMBELAJARAN IPS TERPADU</vt:lpstr>
      <vt:lpstr>IMPLIKASI PEMBELAJARAN IPS TERPADU</vt:lpstr>
      <vt:lpstr>IMPLIKASI PEMBELAJARAN IPS TERPADU</vt:lpstr>
      <vt:lpstr>IMPLIKASI PEMBELAJARAN IPS TERPADU</vt:lpstr>
      <vt:lpstr>Slide 19</vt:lpstr>
      <vt:lpstr>Slide 20</vt:lpstr>
      <vt:lpstr>IMPLIKASI PEMBELAJARAN IPS TERPADU</vt:lpstr>
      <vt:lpstr>IMPLIKASI PEMBELAJARAN IPS TERPADU</vt:lpstr>
      <vt:lpstr>IMPLIKASI PEMBELAJARAN IPS TERPADU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ips di sd</dc:title>
  <dc:creator>PGSD</dc:creator>
  <cp:lastModifiedBy>PGSD</cp:lastModifiedBy>
  <cp:revision>3</cp:revision>
  <dcterms:created xsi:type="dcterms:W3CDTF">2015-11-23T08:08:44Z</dcterms:created>
  <dcterms:modified xsi:type="dcterms:W3CDTF">2015-11-23T09:15:18Z</dcterms:modified>
</cp:coreProperties>
</file>