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70" r:id="rId5"/>
    <p:sldId id="268" r:id="rId6"/>
    <p:sldId id="281" r:id="rId7"/>
    <p:sldId id="283" r:id="rId8"/>
    <p:sldId id="284" r:id="rId9"/>
    <p:sldId id="285" r:id="rId10"/>
    <p:sldId id="279" r:id="rId11"/>
    <p:sldId id="277" r:id="rId12"/>
    <p:sldId id="278" r:id="rId13"/>
    <p:sldId id="280" r:id="rId1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32259B4-834A-4EC3-B2A6-BEE8B933639F}"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317495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2259B4-834A-4EC3-B2A6-BEE8B933639F}"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341668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2259B4-834A-4EC3-B2A6-BEE8B933639F}"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148502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2259B4-834A-4EC3-B2A6-BEE8B933639F}"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130247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259B4-834A-4EC3-B2A6-BEE8B933639F}"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223732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32259B4-834A-4EC3-B2A6-BEE8B933639F}" type="datetimeFigureOut">
              <a:rPr lang="id-ID" smtClean="0"/>
              <a:t>22/10/2016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235438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32259B4-834A-4EC3-B2A6-BEE8B933639F}" type="datetimeFigureOut">
              <a:rPr lang="id-ID" smtClean="0"/>
              <a:t>22/10/2016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148186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32259B4-834A-4EC3-B2A6-BEE8B933639F}" type="datetimeFigureOut">
              <a:rPr lang="id-ID" smtClean="0"/>
              <a:t>22/10/2016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76442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259B4-834A-4EC3-B2A6-BEE8B933639F}" type="datetimeFigureOut">
              <a:rPr lang="id-ID" smtClean="0"/>
              <a:t>22/10/2016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180357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259B4-834A-4EC3-B2A6-BEE8B933639F}" type="datetimeFigureOut">
              <a:rPr lang="id-ID" smtClean="0"/>
              <a:t>22/10/2016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156145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259B4-834A-4EC3-B2A6-BEE8B933639F}" type="datetimeFigureOut">
              <a:rPr lang="id-ID" smtClean="0"/>
              <a:t>22/10/2016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8ABF3A-C305-4129-B226-2E81F5D8E2AC}" type="slidenum">
              <a:rPr lang="id-ID" smtClean="0"/>
              <a:t>‹#›</a:t>
            </a:fld>
            <a:endParaRPr lang="id-ID"/>
          </a:p>
        </p:txBody>
      </p:sp>
    </p:spTree>
    <p:extLst>
      <p:ext uri="{BB962C8B-B14F-4D97-AF65-F5344CB8AC3E}">
        <p14:creationId xmlns:p14="http://schemas.microsoft.com/office/powerpoint/2010/main" val="241297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259B4-834A-4EC3-B2A6-BEE8B933639F}" type="datetimeFigureOut">
              <a:rPr lang="id-ID" smtClean="0"/>
              <a:t>22/10/2016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ABF3A-C305-4129-B226-2E81F5D8E2AC}" type="slidenum">
              <a:rPr lang="id-ID" smtClean="0"/>
              <a:t>‹#›</a:t>
            </a:fld>
            <a:endParaRPr lang="id-ID"/>
          </a:p>
        </p:txBody>
      </p:sp>
    </p:spTree>
    <p:extLst>
      <p:ext uri="{BB962C8B-B14F-4D97-AF65-F5344CB8AC3E}">
        <p14:creationId xmlns:p14="http://schemas.microsoft.com/office/powerpoint/2010/main" val="1376295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0" y="1156038"/>
            <a:ext cx="10663706" cy="2123658"/>
          </a:xfrm>
          <a:prstGeom prst="rect">
            <a:avLst/>
          </a:prstGeom>
          <a:noFill/>
        </p:spPr>
        <p:txBody>
          <a:bodyPr wrap="square" rtlCol="0">
            <a:spAutoFit/>
          </a:bodyPr>
          <a:lstStyle/>
          <a:p>
            <a:r>
              <a:rPr lang="id-ID" sz="6600" b="1" dirty="0" smtClean="0">
                <a:latin typeface="Jokerman" panose="04090605060D06020702" pitchFamily="82" charset="0"/>
              </a:rPr>
              <a:t>APRESIASI  </a:t>
            </a:r>
            <a:r>
              <a:rPr lang="en-US" sz="6600" b="1" dirty="0" smtClean="0">
                <a:latin typeface="Jokerman" panose="04090605060D06020702" pitchFamily="82" charset="0"/>
              </a:rPr>
              <a:t>PROSA </a:t>
            </a:r>
            <a:r>
              <a:rPr lang="id-ID" sz="6600" b="1" smtClean="0">
                <a:latin typeface="Jokerman" panose="04090605060D06020702" pitchFamily="82" charset="0"/>
              </a:rPr>
              <a:t>FIKSI </a:t>
            </a:r>
          </a:p>
          <a:p>
            <a:r>
              <a:rPr lang="id-ID" sz="6600" b="1" smtClean="0">
                <a:latin typeface="Jokerman" panose="04090605060D06020702" pitchFamily="82" charset="0"/>
              </a:rPr>
              <a:t>DAN PENGAJARANNYA</a:t>
            </a:r>
            <a:endParaRPr lang="id-ID" sz="6600" b="1" dirty="0">
              <a:latin typeface="Jokerman" panose="04090605060D06020702" pitchFamily="82" charset="0"/>
            </a:endParaRPr>
          </a:p>
        </p:txBody>
      </p:sp>
      <p:sp>
        <p:nvSpPr>
          <p:cNvPr id="7" name="TextBox 6"/>
          <p:cNvSpPr txBox="1"/>
          <p:nvPr/>
        </p:nvSpPr>
        <p:spPr>
          <a:xfrm>
            <a:off x="4739426" y="5247102"/>
            <a:ext cx="5782614" cy="1323439"/>
          </a:xfrm>
          <a:prstGeom prst="rect">
            <a:avLst/>
          </a:prstGeom>
          <a:noFill/>
        </p:spPr>
        <p:txBody>
          <a:bodyPr wrap="square" rtlCol="0">
            <a:spAutoFit/>
          </a:bodyPr>
          <a:lstStyle/>
          <a:p>
            <a:r>
              <a:rPr lang="id-ID" sz="4000" b="1" dirty="0" smtClean="0">
                <a:latin typeface="Bradley Hand ITC" panose="03070402050302030203" pitchFamily="66" charset="0"/>
              </a:rPr>
              <a:t>Oleh: </a:t>
            </a:r>
          </a:p>
          <a:p>
            <a:r>
              <a:rPr lang="id-ID" sz="4000" b="1" dirty="0" smtClean="0">
                <a:latin typeface="Bradley Hand ITC" panose="03070402050302030203" pitchFamily="66" charset="0"/>
              </a:rPr>
              <a:t>Khusnul Fatonah</a:t>
            </a:r>
            <a:r>
              <a:rPr lang="en-US" sz="4000" b="1" dirty="0" smtClean="0">
                <a:latin typeface="Bradley Hand ITC" panose="03070402050302030203" pitchFamily="66" charset="0"/>
              </a:rPr>
              <a:t>, </a:t>
            </a:r>
            <a:r>
              <a:rPr lang="en-US" sz="4000" b="1" dirty="0" err="1">
                <a:latin typeface="Bradley Hand ITC" panose="03070402050302030203" pitchFamily="66" charset="0"/>
              </a:rPr>
              <a:t>M</a:t>
            </a:r>
            <a:r>
              <a:rPr lang="en-US" sz="4000" b="1" dirty="0" err="1" smtClean="0">
                <a:latin typeface="Bradley Hand ITC" panose="03070402050302030203" pitchFamily="66" charset="0"/>
              </a:rPr>
              <a:t>.Pd</a:t>
            </a:r>
            <a:r>
              <a:rPr lang="en-US" sz="4000" b="1" dirty="0" smtClean="0">
                <a:latin typeface="Bradley Hand ITC" panose="03070402050302030203" pitchFamily="66" charset="0"/>
              </a:rPr>
              <a:t>.</a:t>
            </a:r>
            <a:r>
              <a:rPr lang="id-ID" sz="4000" b="1" dirty="0" smtClean="0">
                <a:latin typeface="Bradley Hand ITC" panose="03070402050302030203" pitchFamily="66" charset="0"/>
              </a:rPr>
              <a:t> </a:t>
            </a:r>
          </a:p>
        </p:txBody>
      </p:sp>
    </p:spTree>
    <p:extLst>
      <p:ext uri="{BB962C8B-B14F-4D97-AF65-F5344CB8AC3E}">
        <p14:creationId xmlns:p14="http://schemas.microsoft.com/office/powerpoint/2010/main" val="2672859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3651158" y="1004552"/>
            <a:ext cx="4986271" cy="1015663"/>
          </a:xfrm>
          <a:prstGeom prst="rect">
            <a:avLst/>
          </a:prstGeom>
          <a:noFill/>
        </p:spPr>
        <p:txBody>
          <a:bodyPr wrap="square" rtlCol="0">
            <a:spAutoFit/>
          </a:bodyPr>
          <a:lstStyle/>
          <a:p>
            <a:pPr algn="ctr"/>
            <a:r>
              <a:rPr lang="id-ID" sz="6000" b="1" dirty="0" smtClean="0">
                <a:latin typeface="Colonna MT" panose="04020805060202030203" pitchFamily="82" charset="0"/>
              </a:rPr>
              <a:t>PENDEKATAN</a:t>
            </a:r>
            <a:endParaRPr lang="id-ID" sz="6000" b="1" dirty="0">
              <a:latin typeface="Colonna MT" panose="04020805060202030203" pitchFamily="82" charset="0"/>
            </a:endParaRPr>
          </a:p>
        </p:txBody>
      </p:sp>
      <p:sp>
        <p:nvSpPr>
          <p:cNvPr id="4" name="TextBox 3"/>
          <p:cNvSpPr txBox="1"/>
          <p:nvPr/>
        </p:nvSpPr>
        <p:spPr>
          <a:xfrm>
            <a:off x="1262131" y="2915613"/>
            <a:ext cx="10071278" cy="3046988"/>
          </a:xfrm>
          <a:prstGeom prst="rect">
            <a:avLst/>
          </a:prstGeom>
          <a:noFill/>
        </p:spPr>
        <p:txBody>
          <a:bodyPr wrap="square" rtlCol="0">
            <a:spAutoFit/>
          </a:bodyPr>
          <a:lstStyle/>
          <a:p>
            <a:pPr marL="685800" indent="-685800">
              <a:buFont typeface="Wingdings" panose="05000000000000000000" pitchFamily="2" charset="2"/>
              <a:buChar char="v"/>
            </a:pPr>
            <a:r>
              <a:rPr lang="id-ID" sz="4800" dirty="0" smtClean="0">
                <a:solidFill>
                  <a:schemeClr val="bg1"/>
                </a:solidFill>
                <a:latin typeface="Footlight MT Light" panose="0204060206030A020304" pitchFamily="18" charset="0"/>
              </a:rPr>
              <a:t>Pendekatan Saintifik </a:t>
            </a:r>
          </a:p>
          <a:p>
            <a:pPr marL="685800" indent="-685800">
              <a:buFont typeface="Wingdings" panose="05000000000000000000" pitchFamily="2" charset="2"/>
              <a:buChar char="v"/>
            </a:pPr>
            <a:r>
              <a:rPr lang="id-ID" sz="4800" dirty="0" smtClean="0">
                <a:solidFill>
                  <a:schemeClr val="bg1"/>
                </a:solidFill>
                <a:latin typeface="Footlight MT Light" panose="0204060206030A020304" pitchFamily="18" charset="0"/>
              </a:rPr>
              <a:t>Pendekatan Kontekstual </a:t>
            </a:r>
            <a:r>
              <a:rPr lang="id-ID" sz="4800" i="1" dirty="0" smtClean="0">
                <a:solidFill>
                  <a:schemeClr val="bg1"/>
                </a:solidFill>
                <a:latin typeface="Footlight MT Light" panose="0204060206030A020304" pitchFamily="18" charset="0"/>
              </a:rPr>
              <a:t>(Contextual Teaching and Learning)</a:t>
            </a:r>
          </a:p>
          <a:p>
            <a:endParaRPr lang="id-ID" sz="4800" dirty="0">
              <a:solidFill>
                <a:schemeClr val="bg1"/>
              </a:solidFill>
            </a:endParaRPr>
          </a:p>
        </p:txBody>
      </p:sp>
    </p:spTree>
    <p:extLst>
      <p:ext uri="{BB962C8B-B14F-4D97-AF65-F5344CB8AC3E}">
        <p14:creationId xmlns:p14="http://schemas.microsoft.com/office/powerpoint/2010/main" val="3367517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3861515" y="1004552"/>
            <a:ext cx="4468969" cy="1015663"/>
          </a:xfrm>
          <a:prstGeom prst="rect">
            <a:avLst/>
          </a:prstGeom>
          <a:noFill/>
        </p:spPr>
        <p:txBody>
          <a:bodyPr wrap="square" rtlCol="0">
            <a:spAutoFit/>
          </a:bodyPr>
          <a:lstStyle/>
          <a:p>
            <a:pPr algn="ctr"/>
            <a:r>
              <a:rPr lang="id-ID" sz="6000" b="1" dirty="0" smtClean="0">
                <a:latin typeface="Colonna MT" panose="04020805060202030203" pitchFamily="82" charset="0"/>
              </a:rPr>
              <a:t>METODE</a:t>
            </a:r>
            <a:endParaRPr lang="id-ID" sz="6000" b="1" dirty="0">
              <a:latin typeface="Colonna MT" panose="04020805060202030203" pitchFamily="82" charset="0"/>
            </a:endParaRPr>
          </a:p>
        </p:txBody>
      </p:sp>
      <p:sp>
        <p:nvSpPr>
          <p:cNvPr id="4" name="TextBox 3"/>
          <p:cNvSpPr txBox="1"/>
          <p:nvPr/>
        </p:nvSpPr>
        <p:spPr>
          <a:xfrm>
            <a:off x="1506827" y="2749743"/>
            <a:ext cx="4572001" cy="2800767"/>
          </a:xfrm>
          <a:prstGeom prst="rect">
            <a:avLst/>
          </a:prstGeom>
          <a:noFill/>
        </p:spPr>
        <p:txBody>
          <a:bodyPr wrap="square" rtlCol="0">
            <a:spAutoFit/>
          </a:bodyPr>
          <a:lstStyle/>
          <a:p>
            <a:pPr marL="285750" indent="-285750">
              <a:buFont typeface="Wingdings" panose="05000000000000000000" pitchFamily="2" charset="2"/>
              <a:buChar char="v"/>
            </a:pPr>
            <a:r>
              <a:rPr lang="id-ID" sz="2800" dirty="0" smtClean="0">
                <a:solidFill>
                  <a:schemeClr val="bg1"/>
                </a:solidFill>
              </a:rPr>
              <a:t>Metode Diskusi</a:t>
            </a:r>
          </a:p>
          <a:p>
            <a:pPr marL="285750" indent="-285750">
              <a:buFont typeface="Wingdings" panose="05000000000000000000" pitchFamily="2" charset="2"/>
              <a:buChar char="v"/>
            </a:pPr>
            <a:r>
              <a:rPr lang="id-ID" sz="2800" dirty="0" smtClean="0">
                <a:solidFill>
                  <a:schemeClr val="bg1"/>
                </a:solidFill>
              </a:rPr>
              <a:t>Metode Berbasis Penemuan</a:t>
            </a:r>
          </a:p>
          <a:p>
            <a:pPr marL="285750" indent="-285750">
              <a:buFont typeface="Wingdings" panose="05000000000000000000" pitchFamily="2" charset="2"/>
              <a:buChar char="v"/>
            </a:pPr>
            <a:r>
              <a:rPr lang="id-ID" sz="2800" dirty="0" smtClean="0">
                <a:solidFill>
                  <a:schemeClr val="bg1"/>
                </a:solidFill>
              </a:rPr>
              <a:t>Metode Penampilan</a:t>
            </a:r>
          </a:p>
          <a:p>
            <a:pPr marL="285750" indent="-285750">
              <a:buFont typeface="Wingdings" panose="05000000000000000000" pitchFamily="2" charset="2"/>
              <a:buChar char="v"/>
            </a:pPr>
            <a:r>
              <a:rPr lang="id-ID" sz="2800" dirty="0" smtClean="0">
                <a:solidFill>
                  <a:schemeClr val="bg1"/>
                </a:solidFill>
              </a:rPr>
              <a:t>Metode Bermain Peran</a:t>
            </a:r>
          </a:p>
          <a:p>
            <a:pPr marL="285750" indent="-285750">
              <a:buFont typeface="Wingdings" panose="05000000000000000000" pitchFamily="2" charset="2"/>
              <a:buChar char="v"/>
            </a:pPr>
            <a:r>
              <a:rPr lang="id-ID" sz="2800" dirty="0" smtClean="0">
                <a:solidFill>
                  <a:schemeClr val="bg1"/>
                </a:solidFill>
              </a:rPr>
              <a:t>Metode Konstruktivisme</a:t>
            </a:r>
          </a:p>
          <a:p>
            <a:endParaRPr lang="id-ID" dirty="0" smtClean="0">
              <a:solidFill>
                <a:schemeClr val="bg1"/>
              </a:solidFill>
            </a:endParaRPr>
          </a:p>
          <a:p>
            <a:endParaRPr lang="id-ID" dirty="0">
              <a:solidFill>
                <a:schemeClr val="bg1"/>
              </a:solidFill>
            </a:endParaRPr>
          </a:p>
        </p:txBody>
      </p:sp>
      <p:sp>
        <p:nvSpPr>
          <p:cNvPr id="5" name="TextBox 4"/>
          <p:cNvSpPr txBox="1"/>
          <p:nvPr/>
        </p:nvSpPr>
        <p:spPr>
          <a:xfrm>
            <a:off x="6566079" y="2749743"/>
            <a:ext cx="4612784" cy="3231654"/>
          </a:xfrm>
          <a:prstGeom prst="rect">
            <a:avLst/>
          </a:prstGeom>
          <a:noFill/>
        </p:spPr>
        <p:txBody>
          <a:bodyPr wrap="square" rtlCol="0">
            <a:spAutoFit/>
          </a:bodyPr>
          <a:lstStyle/>
          <a:p>
            <a:pPr marL="285750" indent="-285750">
              <a:buFont typeface="Wingdings" panose="05000000000000000000" pitchFamily="2" charset="2"/>
              <a:buChar char="v"/>
            </a:pPr>
            <a:r>
              <a:rPr lang="id-ID" sz="2800" dirty="0" smtClean="0">
                <a:solidFill>
                  <a:schemeClr val="bg1"/>
                </a:solidFill>
              </a:rPr>
              <a:t>Metode Refleksi</a:t>
            </a:r>
          </a:p>
          <a:p>
            <a:pPr marL="285750" indent="-285750">
              <a:buFont typeface="Wingdings" panose="05000000000000000000" pitchFamily="2" charset="2"/>
              <a:buChar char="v"/>
            </a:pPr>
            <a:r>
              <a:rPr lang="id-ID" sz="2800" dirty="0" smtClean="0">
                <a:solidFill>
                  <a:schemeClr val="bg1"/>
                </a:solidFill>
              </a:rPr>
              <a:t>Metode </a:t>
            </a:r>
            <a:r>
              <a:rPr lang="id-ID" sz="2800" i="1" dirty="0" smtClean="0">
                <a:solidFill>
                  <a:schemeClr val="bg1"/>
                </a:solidFill>
              </a:rPr>
              <a:t>Cooperative Script</a:t>
            </a:r>
          </a:p>
          <a:p>
            <a:pPr marL="285750" indent="-285750">
              <a:buFont typeface="Wingdings" panose="05000000000000000000" pitchFamily="2" charset="2"/>
              <a:buChar char="v"/>
            </a:pPr>
            <a:r>
              <a:rPr lang="id-ID" sz="2800" dirty="0" smtClean="0">
                <a:solidFill>
                  <a:schemeClr val="bg1"/>
                </a:solidFill>
              </a:rPr>
              <a:t>Metode </a:t>
            </a:r>
            <a:r>
              <a:rPr lang="id-ID" sz="2800" i="1" dirty="0" smtClean="0">
                <a:solidFill>
                  <a:schemeClr val="bg1"/>
                </a:solidFill>
              </a:rPr>
              <a:t>Examples non Examples</a:t>
            </a:r>
            <a:endParaRPr lang="id-ID" sz="2800" dirty="0" smtClean="0">
              <a:solidFill>
                <a:schemeClr val="bg1"/>
              </a:solidFill>
            </a:endParaRPr>
          </a:p>
          <a:p>
            <a:pPr marL="285750" indent="-285750">
              <a:buFont typeface="Wingdings" panose="05000000000000000000" pitchFamily="2" charset="2"/>
              <a:buChar char="v"/>
            </a:pPr>
            <a:r>
              <a:rPr lang="id-ID" sz="2800" dirty="0" smtClean="0">
                <a:solidFill>
                  <a:schemeClr val="bg1"/>
                </a:solidFill>
              </a:rPr>
              <a:t>Metode </a:t>
            </a:r>
            <a:r>
              <a:rPr lang="id-ID" sz="2800" i="1" dirty="0" smtClean="0">
                <a:solidFill>
                  <a:schemeClr val="bg1"/>
                </a:solidFill>
              </a:rPr>
              <a:t>Picture and Pictures</a:t>
            </a:r>
          </a:p>
          <a:p>
            <a:pPr marL="285750" indent="-285750">
              <a:buFont typeface="Wingdings" panose="05000000000000000000" pitchFamily="2" charset="2"/>
              <a:buChar char="v"/>
            </a:pPr>
            <a:r>
              <a:rPr lang="id-ID" sz="2800" dirty="0" smtClean="0">
                <a:solidFill>
                  <a:schemeClr val="bg1"/>
                </a:solidFill>
              </a:rPr>
              <a:t>Metode Foto Bercerita</a:t>
            </a:r>
          </a:p>
          <a:p>
            <a:endParaRPr lang="id-ID" dirty="0" smtClean="0"/>
          </a:p>
          <a:p>
            <a:endParaRPr lang="id-ID" dirty="0"/>
          </a:p>
        </p:txBody>
      </p:sp>
    </p:spTree>
    <p:extLst>
      <p:ext uri="{BB962C8B-B14F-4D97-AF65-F5344CB8AC3E}">
        <p14:creationId xmlns:p14="http://schemas.microsoft.com/office/powerpoint/2010/main" val="163104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3178935" y="1030310"/>
            <a:ext cx="6042339" cy="1015663"/>
          </a:xfrm>
          <a:prstGeom prst="rect">
            <a:avLst/>
          </a:prstGeom>
          <a:noFill/>
        </p:spPr>
        <p:txBody>
          <a:bodyPr wrap="square" rtlCol="0">
            <a:spAutoFit/>
          </a:bodyPr>
          <a:lstStyle/>
          <a:p>
            <a:pPr algn="ctr"/>
            <a:r>
              <a:rPr lang="id-ID" sz="6000" b="1" dirty="0" smtClean="0">
                <a:latin typeface="Colonna MT" panose="04020805060202030203" pitchFamily="82" charset="0"/>
              </a:rPr>
              <a:t>MEDIA</a:t>
            </a:r>
            <a:endParaRPr lang="id-ID" sz="6000" b="1" dirty="0">
              <a:latin typeface="Colonna MT" panose="04020805060202030203" pitchFamily="82" charset="0"/>
            </a:endParaRPr>
          </a:p>
        </p:txBody>
      </p:sp>
      <p:sp>
        <p:nvSpPr>
          <p:cNvPr id="4" name="TextBox 3"/>
          <p:cNvSpPr txBox="1"/>
          <p:nvPr/>
        </p:nvSpPr>
        <p:spPr>
          <a:xfrm>
            <a:off x="2493134" y="1865669"/>
            <a:ext cx="7413939" cy="4708981"/>
          </a:xfrm>
          <a:prstGeom prst="rect">
            <a:avLst/>
          </a:prstGeom>
          <a:noFill/>
        </p:spPr>
        <p:txBody>
          <a:bodyPr wrap="square" rtlCol="0">
            <a:spAutoFit/>
          </a:bodyPr>
          <a:lstStyle/>
          <a:p>
            <a:endParaRPr lang="id-ID" dirty="0" smtClean="0">
              <a:solidFill>
                <a:schemeClr val="bg1"/>
              </a:solidFill>
            </a:endParaRPr>
          </a:p>
          <a:p>
            <a:pPr marL="285750" indent="-285750">
              <a:buFont typeface="Wingdings" panose="05000000000000000000" pitchFamily="2" charset="2"/>
              <a:buChar char="ü"/>
            </a:pPr>
            <a:r>
              <a:rPr lang="id-ID" sz="4400" dirty="0" smtClean="0">
                <a:solidFill>
                  <a:schemeClr val="bg1"/>
                </a:solidFill>
              </a:rPr>
              <a:t>Rekaman pembacaan cerpen</a:t>
            </a:r>
          </a:p>
          <a:p>
            <a:pPr marL="285750" indent="-285750">
              <a:buFont typeface="Wingdings" panose="05000000000000000000" pitchFamily="2" charset="2"/>
              <a:buChar char="ü"/>
            </a:pPr>
            <a:r>
              <a:rPr lang="id-ID" sz="4400" dirty="0" smtClean="0">
                <a:solidFill>
                  <a:schemeClr val="bg1"/>
                </a:solidFill>
              </a:rPr>
              <a:t>Video pembacaan cerpen</a:t>
            </a:r>
          </a:p>
          <a:p>
            <a:pPr marL="285750" indent="-285750">
              <a:buFont typeface="Wingdings" panose="05000000000000000000" pitchFamily="2" charset="2"/>
              <a:buChar char="ü"/>
            </a:pPr>
            <a:r>
              <a:rPr lang="id-ID" sz="4400" dirty="0" smtClean="0">
                <a:solidFill>
                  <a:schemeClr val="bg1"/>
                </a:solidFill>
              </a:rPr>
              <a:t>Cuplikan film/ lagu</a:t>
            </a:r>
          </a:p>
          <a:p>
            <a:pPr marL="285750" indent="-285750">
              <a:buFont typeface="Wingdings" panose="05000000000000000000" pitchFamily="2" charset="2"/>
              <a:buChar char="ü"/>
            </a:pPr>
            <a:r>
              <a:rPr lang="id-ID" sz="4400" dirty="0" smtClean="0">
                <a:solidFill>
                  <a:schemeClr val="bg1"/>
                </a:solidFill>
              </a:rPr>
              <a:t>Teks Cerpen</a:t>
            </a:r>
          </a:p>
          <a:p>
            <a:pPr marL="285750" indent="-285750">
              <a:buFont typeface="Wingdings" panose="05000000000000000000" pitchFamily="2" charset="2"/>
              <a:buChar char="ü"/>
            </a:pPr>
            <a:r>
              <a:rPr lang="id-ID" sz="4400" dirty="0" smtClean="0">
                <a:solidFill>
                  <a:schemeClr val="bg1"/>
                </a:solidFill>
              </a:rPr>
              <a:t>Lirik lagu</a:t>
            </a:r>
          </a:p>
          <a:p>
            <a:pPr marL="285750" indent="-285750">
              <a:buFont typeface="Wingdings" panose="05000000000000000000" pitchFamily="2" charset="2"/>
              <a:buChar char="ü"/>
            </a:pPr>
            <a:r>
              <a:rPr lang="id-ID" sz="4400" dirty="0" smtClean="0">
                <a:solidFill>
                  <a:schemeClr val="bg1"/>
                </a:solidFill>
              </a:rPr>
              <a:t>Puisi</a:t>
            </a:r>
          </a:p>
          <a:p>
            <a:endParaRPr lang="id-ID" dirty="0">
              <a:solidFill>
                <a:schemeClr val="bg1"/>
              </a:solidFill>
            </a:endParaRPr>
          </a:p>
        </p:txBody>
      </p:sp>
    </p:spTree>
    <p:extLst>
      <p:ext uri="{BB962C8B-B14F-4D97-AF65-F5344CB8AC3E}">
        <p14:creationId xmlns:p14="http://schemas.microsoft.com/office/powerpoint/2010/main" val="4223410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2341808" y="2562895"/>
            <a:ext cx="7508384" cy="2308324"/>
          </a:xfrm>
          <a:prstGeom prst="rect">
            <a:avLst/>
          </a:prstGeom>
          <a:noFill/>
        </p:spPr>
        <p:txBody>
          <a:bodyPr wrap="square" rtlCol="0">
            <a:spAutoFit/>
          </a:bodyPr>
          <a:lstStyle/>
          <a:p>
            <a:r>
              <a:rPr lang="id-ID" sz="7200" dirty="0" smtClean="0">
                <a:latin typeface="Forte" panose="03060902040502070203" pitchFamily="66" charset="0"/>
              </a:rPr>
              <a:t>Sekian </a:t>
            </a:r>
          </a:p>
          <a:p>
            <a:r>
              <a:rPr lang="id-ID" sz="7200" dirty="0" smtClean="0">
                <a:latin typeface="Forte" panose="03060902040502070203" pitchFamily="66" charset="0"/>
              </a:rPr>
              <a:t>dan Terima Kasih</a:t>
            </a:r>
            <a:endParaRPr lang="id-ID" sz="7200" dirty="0">
              <a:latin typeface="Forte" panose="03060902040502070203" pitchFamily="66" charset="0"/>
            </a:endParaRPr>
          </a:p>
        </p:txBody>
      </p:sp>
    </p:spTree>
    <p:extLst>
      <p:ext uri="{BB962C8B-B14F-4D97-AF65-F5344CB8AC3E}">
        <p14:creationId xmlns:p14="http://schemas.microsoft.com/office/powerpoint/2010/main" val="383095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976648" y="875763"/>
            <a:ext cx="10238704" cy="707886"/>
          </a:xfrm>
          <a:prstGeom prst="rect">
            <a:avLst/>
          </a:prstGeom>
          <a:noFill/>
        </p:spPr>
        <p:txBody>
          <a:bodyPr wrap="square" rtlCol="0">
            <a:spAutoFit/>
          </a:bodyPr>
          <a:lstStyle/>
          <a:p>
            <a:pPr algn="ctr"/>
            <a:r>
              <a:rPr lang="id-ID" sz="4000" dirty="0" smtClean="0">
                <a:solidFill>
                  <a:schemeClr val="bg1"/>
                </a:solidFill>
                <a:latin typeface="MV Boli" panose="02000500030200090000" pitchFamily="2" charset="0"/>
                <a:cs typeface="MV Boli" panose="02000500030200090000" pitchFamily="2" charset="0"/>
              </a:rPr>
              <a:t>PENGAJARAN APRESIASI </a:t>
            </a:r>
            <a:r>
              <a:rPr lang="en-US" sz="4000" dirty="0" smtClean="0">
                <a:solidFill>
                  <a:schemeClr val="bg1"/>
                </a:solidFill>
                <a:latin typeface="MV Boli" panose="02000500030200090000" pitchFamily="2" charset="0"/>
                <a:cs typeface="MV Boli" panose="02000500030200090000" pitchFamily="2" charset="0"/>
              </a:rPr>
              <a:t>PROSA </a:t>
            </a:r>
            <a:r>
              <a:rPr lang="id-ID" sz="4000" dirty="0" smtClean="0">
                <a:solidFill>
                  <a:schemeClr val="bg1"/>
                </a:solidFill>
                <a:latin typeface="MV Boli" panose="02000500030200090000" pitchFamily="2" charset="0"/>
                <a:cs typeface="MV Boli" panose="02000500030200090000" pitchFamily="2" charset="0"/>
              </a:rPr>
              <a:t>FIKSI</a:t>
            </a:r>
            <a:endParaRPr lang="id-ID" sz="4000" dirty="0">
              <a:solidFill>
                <a:schemeClr val="bg1"/>
              </a:solidFill>
              <a:latin typeface="MV Boli" panose="02000500030200090000" pitchFamily="2" charset="0"/>
              <a:cs typeface="MV Boli" panose="02000500030200090000" pitchFamily="2" charset="0"/>
            </a:endParaRPr>
          </a:p>
        </p:txBody>
      </p:sp>
      <p:sp>
        <p:nvSpPr>
          <p:cNvPr id="4" name="TextBox 3"/>
          <p:cNvSpPr txBox="1"/>
          <p:nvPr/>
        </p:nvSpPr>
        <p:spPr>
          <a:xfrm>
            <a:off x="1326524" y="2318197"/>
            <a:ext cx="9607639" cy="3816429"/>
          </a:xfrm>
          <a:prstGeom prst="rect">
            <a:avLst/>
          </a:prstGeom>
          <a:noFill/>
        </p:spPr>
        <p:txBody>
          <a:bodyPr wrap="square" rtlCol="0">
            <a:spAutoFit/>
          </a:bodyPr>
          <a:lstStyle/>
          <a:p>
            <a:pPr marL="457200" indent="-457200">
              <a:buFont typeface="Wingdings" panose="05000000000000000000" pitchFamily="2" charset="2"/>
              <a:buChar char="ü"/>
            </a:pPr>
            <a:r>
              <a:rPr lang="id-ID" sz="2800" dirty="0" smtClean="0">
                <a:solidFill>
                  <a:schemeClr val="bg1"/>
                </a:solidFill>
                <a:latin typeface="MV Boli" panose="02000500030200090000" pitchFamily="2" charset="0"/>
                <a:cs typeface="MV Boli" panose="02000500030200090000" pitchFamily="2" charset="0"/>
              </a:rPr>
              <a:t>Pahami konsep pendekatan, strategi, metode, teknik, dan taktik pengajaran</a:t>
            </a:r>
          </a:p>
          <a:p>
            <a:endParaRPr lang="id-ID" sz="2800" dirty="0">
              <a:solidFill>
                <a:schemeClr val="bg1"/>
              </a:solidFill>
              <a:latin typeface="MV Boli" panose="02000500030200090000" pitchFamily="2" charset="0"/>
              <a:cs typeface="MV Boli" panose="02000500030200090000" pitchFamily="2" charset="0"/>
            </a:endParaRPr>
          </a:p>
          <a:p>
            <a:pPr marL="457200" indent="-457200">
              <a:buFont typeface="Wingdings" panose="05000000000000000000" pitchFamily="2" charset="2"/>
              <a:buChar char="ü"/>
            </a:pPr>
            <a:r>
              <a:rPr lang="id-ID" sz="2800" dirty="0" smtClean="0">
                <a:solidFill>
                  <a:schemeClr val="bg1"/>
                </a:solidFill>
                <a:latin typeface="MV Boli" panose="02000500030200090000" pitchFamily="2" charset="0"/>
                <a:cs typeface="MV Boli" panose="02000500030200090000" pitchFamily="2" charset="0"/>
              </a:rPr>
              <a:t>Libatkan empat aspek keterampilan berbahasa dalam mengajarkan fiksi</a:t>
            </a:r>
          </a:p>
          <a:p>
            <a:endParaRPr lang="id-ID" sz="2800" dirty="0" smtClean="0">
              <a:solidFill>
                <a:schemeClr val="bg1"/>
              </a:solidFill>
              <a:latin typeface="MV Boli" panose="02000500030200090000" pitchFamily="2" charset="0"/>
              <a:cs typeface="MV Boli" panose="02000500030200090000" pitchFamily="2" charset="0"/>
            </a:endParaRPr>
          </a:p>
          <a:p>
            <a:pPr marL="285750" indent="-285750">
              <a:buFont typeface="Wingdings" panose="05000000000000000000" pitchFamily="2" charset="2"/>
              <a:buChar char="ü"/>
            </a:pPr>
            <a:r>
              <a:rPr lang="id-ID" sz="2800" dirty="0" smtClean="0">
                <a:solidFill>
                  <a:schemeClr val="bg1"/>
                </a:solidFill>
                <a:latin typeface="MV Boli" panose="02000500030200090000" pitchFamily="2" charset="0"/>
                <a:cs typeface="MV Boli" panose="02000500030200090000" pitchFamily="2" charset="0"/>
              </a:rPr>
              <a:t>Metode-metode pengajaran apresiasi fiksi</a:t>
            </a:r>
          </a:p>
          <a:p>
            <a:pPr marL="285750" indent="-285750">
              <a:buFont typeface="Wingdings" panose="05000000000000000000" pitchFamily="2" charset="2"/>
              <a:buChar char="ü"/>
            </a:pPr>
            <a:endParaRPr lang="id-ID" sz="2800" dirty="0" smtClean="0">
              <a:solidFill>
                <a:schemeClr val="bg1"/>
              </a:solidFill>
              <a:latin typeface="MV Boli" panose="02000500030200090000" pitchFamily="2" charset="0"/>
              <a:cs typeface="MV Boli" panose="02000500030200090000" pitchFamily="2" charset="0"/>
            </a:endParaRPr>
          </a:p>
          <a:p>
            <a:pPr marL="285750" indent="-285750">
              <a:buFont typeface="Wingdings" panose="05000000000000000000" pitchFamily="2" charset="2"/>
              <a:buChar char="ü"/>
            </a:pPr>
            <a:endParaRPr lang="id-ID" dirty="0">
              <a:solidFill>
                <a:schemeClr val="bg1"/>
              </a:solidFill>
            </a:endParaRPr>
          </a:p>
        </p:txBody>
      </p:sp>
    </p:spTree>
    <p:extLst>
      <p:ext uri="{BB962C8B-B14F-4D97-AF65-F5344CB8AC3E}">
        <p14:creationId xmlns:p14="http://schemas.microsoft.com/office/powerpoint/2010/main" val="9271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76" y="12876"/>
            <a:ext cx="12179123" cy="6845124"/>
          </a:xfrm>
          <a:prstGeom prst="rect">
            <a:avLst/>
          </a:prstGeom>
        </p:spPr>
      </p:pic>
    </p:spTree>
    <p:extLst>
      <p:ext uri="{BB962C8B-B14F-4D97-AF65-F5344CB8AC3E}">
        <p14:creationId xmlns:p14="http://schemas.microsoft.com/office/powerpoint/2010/main" val="1557926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69" y="95719"/>
            <a:ext cx="10515600" cy="1325563"/>
          </a:xfrm>
        </p:spPr>
        <p:txBody>
          <a:bodyPr/>
          <a:lstStyle/>
          <a:p>
            <a:r>
              <a:rPr lang="id-ID" dirty="0" smtClean="0"/>
              <a:t>Pergeseran Paradigma Pendidikan</a:t>
            </a:r>
            <a:endParaRPr lang="id-ID"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5520" y="1628801"/>
            <a:ext cx="4059696" cy="26917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080" y="2636912"/>
            <a:ext cx="3586708" cy="3586708"/>
          </a:xfrm>
          <a:prstGeom prst="rect">
            <a:avLst/>
          </a:prstGeom>
        </p:spPr>
      </p:pic>
      <p:sp>
        <p:nvSpPr>
          <p:cNvPr id="12" name="Right Arrow 11"/>
          <p:cNvSpPr/>
          <p:nvPr/>
        </p:nvSpPr>
        <p:spPr>
          <a:xfrm rot="2373623">
            <a:off x="5879976" y="3017114"/>
            <a:ext cx="1224136" cy="93610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322092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90162"/>
            <a:ext cx="8010658" cy="5067837"/>
          </a:xfrm>
          <a:prstGeom prst="rect">
            <a:avLst/>
          </a:prstGeom>
        </p:spPr>
      </p:pic>
      <p:sp>
        <p:nvSpPr>
          <p:cNvPr id="4" name="TextBox 3"/>
          <p:cNvSpPr txBox="1"/>
          <p:nvPr/>
        </p:nvSpPr>
        <p:spPr>
          <a:xfrm>
            <a:off x="218941" y="347730"/>
            <a:ext cx="7250805" cy="1938992"/>
          </a:xfrm>
          <a:prstGeom prst="rect">
            <a:avLst/>
          </a:prstGeom>
          <a:noFill/>
        </p:spPr>
        <p:txBody>
          <a:bodyPr wrap="square" rtlCol="0">
            <a:spAutoFit/>
          </a:bodyPr>
          <a:lstStyle/>
          <a:p>
            <a:r>
              <a:rPr lang="id-ID" sz="6000" b="1" dirty="0" smtClean="0">
                <a:latin typeface="Footlight MT Light" panose="0204060206030A020304" pitchFamily="18" charset="0"/>
              </a:rPr>
              <a:t>PENGAJARAN APRESIASI FIKSI DI SD</a:t>
            </a:r>
            <a:endParaRPr lang="id-ID" sz="6000" b="1" dirty="0">
              <a:latin typeface="Footlight MT Light" panose="0204060206030A020304" pitchFamily="18" charset="0"/>
            </a:endParaRPr>
          </a:p>
        </p:txBody>
      </p:sp>
      <p:sp>
        <p:nvSpPr>
          <p:cNvPr id="5" name="TextBox 4"/>
          <p:cNvSpPr txBox="1"/>
          <p:nvPr/>
        </p:nvSpPr>
        <p:spPr>
          <a:xfrm>
            <a:off x="8010659" y="682581"/>
            <a:ext cx="4181341" cy="5693866"/>
          </a:xfrm>
          <a:prstGeom prst="rect">
            <a:avLst/>
          </a:prstGeom>
          <a:noFill/>
        </p:spPr>
        <p:txBody>
          <a:bodyPr wrap="square" rtlCol="0">
            <a:spAutoFit/>
          </a:bodyPr>
          <a:lstStyle/>
          <a:p>
            <a:pPr marL="285750" indent="-285750">
              <a:buFont typeface="Wingdings" panose="05000000000000000000" pitchFamily="2" charset="2"/>
              <a:buChar char="Ø"/>
            </a:pPr>
            <a:r>
              <a:rPr lang="id-ID" sz="2800" dirty="0" smtClean="0">
                <a:latin typeface="Footlight MT Light" panose="0204060206030A020304" pitchFamily="18" charset="0"/>
              </a:rPr>
              <a:t>Keterampilan menyimak</a:t>
            </a:r>
          </a:p>
          <a:p>
            <a:pPr marL="285750" indent="-285750">
              <a:buFont typeface="Wingdings" panose="05000000000000000000" pitchFamily="2" charset="2"/>
              <a:buChar char="à"/>
            </a:pPr>
            <a:r>
              <a:rPr lang="id-ID" sz="2800" dirty="0" smtClean="0">
                <a:latin typeface="Footlight MT Light" panose="0204060206030A020304" pitchFamily="18" charset="0"/>
                <a:sym typeface="Wingdings" panose="05000000000000000000" pitchFamily="2" charset="2"/>
              </a:rPr>
              <a:t>Rekaman, video</a:t>
            </a:r>
          </a:p>
          <a:p>
            <a:endParaRPr lang="id-ID" sz="2800" dirty="0" smtClean="0">
              <a:latin typeface="Footlight MT Light" panose="0204060206030A020304" pitchFamily="18" charset="0"/>
            </a:endParaRPr>
          </a:p>
          <a:p>
            <a:pPr marL="285750" indent="-285750">
              <a:buFont typeface="Wingdings" panose="05000000000000000000" pitchFamily="2" charset="2"/>
              <a:buChar char="Ø"/>
            </a:pPr>
            <a:r>
              <a:rPr lang="id-ID" sz="2800" dirty="0" smtClean="0">
                <a:latin typeface="Footlight MT Light" panose="0204060206030A020304" pitchFamily="18" charset="0"/>
              </a:rPr>
              <a:t>Keterampilan berbicara</a:t>
            </a:r>
          </a:p>
          <a:p>
            <a:pPr marL="285750" indent="-285750">
              <a:buFont typeface="Wingdings" panose="05000000000000000000" pitchFamily="2" charset="2"/>
              <a:buChar char="à"/>
            </a:pPr>
            <a:r>
              <a:rPr lang="id-ID" sz="2800" dirty="0" smtClean="0">
                <a:latin typeface="Footlight MT Light" panose="0204060206030A020304" pitchFamily="18" charset="0"/>
                <a:sym typeface="Wingdings" panose="05000000000000000000" pitchFamily="2" charset="2"/>
              </a:rPr>
              <a:t>Bernyanyi, penampilan</a:t>
            </a:r>
          </a:p>
          <a:p>
            <a:endParaRPr lang="id-ID" sz="2800" dirty="0" smtClean="0">
              <a:latin typeface="Footlight MT Light" panose="0204060206030A020304" pitchFamily="18" charset="0"/>
            </a:endParaRPr>
          </a:p>
          <a:p>
            <a:pPr marL="285750" indent="-285750">
              <a:buFont typeface="Wingdings" panose="05000000000000000000" pitchFamily="2" charset="2"/>
              <a:buChar char="Ø"/>
            </a:pPr>
            <a:r>
              <a:rPr lang="id-ID" sz="2800" dirty="0" smtClean="0">
                <a:latin typeface="Footlight MT Light" panose="0204060206030A020304" pitchFamily="18" charset="0"/>
              </a:rPr>
              <a:t>Keterampilan membaca</a:t>
            </a:r>
          </a:p>
          <a:p>
            <a:pPr marL="285750" indent="-285750">
              <a:buFont typeface="Wingdings" panose="05000000000000000000" pitchFamily="2" charset="2"/>
              <a:buChar char="à"/>
            </a:pPr>
            <a:r>
              <a:rPr lang="id-ID" sz="2800" dirty="0" smtClean="0">
                <a:latin typeface="Footlight MT Light" panose="0204060206030A020304" pitchFamily="18" charset="0"/>
                <a:sym typeface="Wingdings" panose="05000000000000000000" pitchFamily="2" charset="2"/>
              </a:rPr>
              <a:t>Teks sastra, diskusi</a:t>
            </a:r>
          </a:p>
          <a:p>
            <a:endParaRPr lang="id-ID" sz="2800" dirty="0" smtClean="0">
              <a:latin typeface="Footlight MT Light" panose="0204060206030A020304" pitchFamily="18" charset="0"/>
            </a:endParaRPr>
          </a:p>
          <a:p>
            <a:pPr marL="285750" indent="-285750">
              <a:buFont typeface="Wingdings" panose="05000000000000000000" pitchFamily="2" charset="2"/>
              <a:buChar char="Ø"/>
            </a:pPr>
            <a:r>
              <a:rPr lang="id-ID" sz="2800" dirty="0" smtClean="0">
                <a:latin typeface="Footlight MT Light" panose="0204060206030A020304" pitchFamily="18" charset="0"/>
              </a:rPr>
              <a:t>Keterampilan menulis</a:t>
            </a:r>
          </a:p>
          <a:p>
            <a:r>
              <a:rPr lang="id-ID" sz="2800" dirty="0" smtClean="0">
                <a:latin typeface="Footlight MT Light" panose="0204060206030A020304" pitchFamily="18" charset="0"/>
                <a:sym typeface="Wingdings" panose="05000000000000000000" pitchFamily="2" charset="2"/>
              </a:rPr>
              <a:t> Gambar bercerita, video/ film, lingkungan sekitar</a:t>
            </a:r>
            <a:endParaRPr lang="id-ID" sz="2800" dirty="0">
              <a:latin typeface="Footlight MT Light" panose="0204060206030A020304" pitchFamily="18" charset="0"/>
            </a:endParaRPr>
          </a:p>
        </p:txBody>
      </p:sp>
    </p:spTree>
    <p:extLst>
      <p:ext uri="{BB962C8B-B14F-4D97-AF65-F5344CB8AC3E}">
        <p14:creationId xmlns:p14="http://schemas.microsoft.com/office/powerpoint/2010/main" val="83956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FF66"/>
            </a:gs>
            <a:gs pos="83000">
              <a:srgbClr val="FFFF66"/>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54546" y="309093"/>
            <a:ext cx="11771291" cy="6555641"/>
          </a:xfrm>
          <a:prstGeom prst="rect">
            <a:avLst/>
          </a:prstGeom>
          <a:noFill/>
        </p:spPr>
        <p:txBody>
          <a:bodyPr wrap="square" rtlCol="0">
            <a:spAutoFit/>
          </a:bodyPr>
          <a:lstStyle/>
          <a:p>
            <a:pPr lvl="0"/>
            <a:r>
              <a:rPr lang="en-US" dirty="0" smtClean="0"/>
              <a:t>1. </a:t>
            </a:r>
            <a:r>
              <a:rPr lang="id-ID" sz="2800" dirty="0" smtClean="0">
                <a:latin typeface="Aharoni" panose="02010803020104030203" pitchFamily="2" charset="-79"/>
                <a:cs typeface="Aharoni" panose="02010803020104030203" pitchFamily="2" charset="-79"/>
              </a:rPr>
              <a:t>Keterampilan </a:t>
            </a:r>
            <a:r>
              <a:rPr lang="id-ID" sz="2800" dirty="0">
                <a:latin typeface="Aharoni" panose="02010803020104030203" pitchFamily="2" charset="-79"/>
                <a:cs typeface="Aharoni" panose="02010803020104030203" pitchFamily="2" charset="-79"/>
              </a:rPr>
              <a:t>Mendengarkan</a:t>
            </a:r>
          </a:p>
          <a:p>
            <a:pPr marL="285750" indent="-285750">
              <a:buFont typeface="Wingdings" panose="05000000000000000000" pitchFamily="2" charset="2"/>
              <a:buChar char="à"/>
            </a:pPr>
            <a:r>
              <a:rPr lang="id-ID" sz="2800" dirty="0" smtClean="0">
                <a:latin typeface="Aharoni" panose="02010803020104030203" pitchFamily="2" charset="-79"/>
                <a:cs typeface="Aharoni" panose="02010803020104030203" pitchFamily="2" charset="-79"/>
              </a:rPr>
              <a:t>Untuk </a:t>
            </a:r>
            <a:r>
              <a:rPr lang="id-ID" sz="2800" dirty="0">
                <a:latin typeface="Aharoni" panose="02010803020104030203" pitchFamily="2" charset="-79"/>
                <a:cs typeface="Aharoni" panose="02010803020104030203" pitchFamily="2" charset="-79"/>
              </a:rPr>
              <a:t>memperkenalkan prosa fiksi kepada siswa SD, guru dapat memanfaatkan media audio-visual untuk menarik perhatian siswa. </a:t>
            </a:r>
            <a:endParaRPr lang="en-US" sz="28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en-US" sz="2800" dirty="0">
                <a:latin typeface="Aharoni" panose="02010803020104030203" pitchFamily="2" charset="-79"/>
                <a:cs typeface="Aharoni" panose="02010803020104030203" pitchFamily="2" charset="-79"/>
              </a:rPr>
              <a:t>G</a:t>
            </a:r>
            <a:r>
              <a:rPr lang="id-ID" sz="2800" dirty="0" smtClean="0">
                <a:latin typeface="Aharoni" panose="02010803020104030203" pitchFamily="2" charset="-79"/>
                <a:cs typeface="Aharoni" panose="02010803020104030203" pitchFamily="2" charset="-79"/>
              </a:rPr>
              <a:t>uru </a:t>
            </a:r>
            <a:r>
              <a:rPr lang="id-ID" sz="2800" dirty="0">
                <a:latin typeface="Aharoni" panose="02010803020104030203" pitchFamily="2" charset="-79"/>
                <a:cs typeface="Aharoni" panose="02010803020104030203" pitchFamily="2" charset="-79"/>
              </a:rPr>
              <a:t>memperdengarkan kaset rekaman secara berulang-ulang. Kemudian, jika fokus guru untuk melatih beberapa keterampilan, alangkah baiknya siswa disuguhi cerita atau dongeng dalam bentuk media gambar, boneka, atau CD. </a:t>
            </a:r>
            <a:endParaRPr lang="en-US" sz="28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id-ID" sz="2800" dirty="0" smtClean="0">
                <a:latin typeface="Aharoni" panose="02010803020104030203" pitchFamily="2" charset="-79"/>
                <a:cs typeface="Aharoni" panose="02010803020104030203" pitchFamily="2" charset="-79"/>
              </a:rPr>
              <a:t>Selanjutnya</a:t>
            </a:r>
            <a:r>
              <a:rPr lang="id-ID" sz="2800" dirty="0">
                <a:latin typeface="Aharoni" panose="02010803020104030203" pitchFamily="2" charset="-79"/>
                <a:cs typeface="Aharoni" panose="02010803020104030203" pitchFamily="2" charset="-79"/>
              </a:rPr>
              <a:t>, siswa diminta untuk mendengarkan cerita tersebut dengan saksama. </a:t>
            </a:r>
            <a:endParaRPr lang="en-US" sz="28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id-ID" sz="2800" dirty="0" smtClean="0">
                <a:latin typeface="Aharoni" panose="02010803020104030203" pitchFamily="2" charset="-79"/>
                <a:cs typeface="Aharoni" panose="02010803020104030203" pitchFamily="2" charset="-79"/>
              </a:rPr>
              <a:t>Untuk </a:t>
            </a:r>
            <a:r>
              <a:rPr lang="id-ID" sz="2800" dirty="0">
                <a:latin typeface="Aharoni" panose="02010803020104030203" pitchFamily="2" charset="-79"/>
                <a:cs typeface="Aharoni" panose="02010803020104030203" pitchFamily="2" charset="-79"/>
              </a:rPr>
              <a:t>melatih pemahaman siswa, guru dapat menanyakan kepada siswa berkaitan dengan cerita/ dongeng yang baru saja didengarnya. Dengan demikian, pancaindera siswa akan difungsikan secara optimal. </a:t>
            </a:r>
          </a:p>
          <a:p>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7886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FF66"/>
            </a:gs>
            <a:gs pos="83000">
              <a:srgbClr val="FFFF66"/>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68614" y="548243"/>
            <a:ext cx="11771291" cy="6124754"/>
          </a:xfrm>
          <a:prstGeom prst="rect">
            <a:avLst/>
          </a:prstGeom>
          <a:noFill/>
        </p:spPr>
        <p:txBody>
          <a:bodyPr wrap="square" rtlCol="0">
            <a:spAutoFit/>
          </a:bodyPr>
          <a:lstStyle/>
          <a:p>
            <a:pPr lvl="0"/>
            <a:r>
              <a:rPr lang="en-US" sz="2800" dirty="0" smtClean="0">
                <a:latin typeface="Aharoni" panose="02010803020104030203" pitchFamily="2" charset="-79"/>
                <a:cs typeface="Aharoni" panose="02010803020104030203" pitchFamily="2" charset="-79"/>
              </a:rPr>
              <a:t>2.</a:t>
            </a:r>
            <a:r>
              <a:rPr lang="id-ID" sz="2800" dirty="0" smtClean="0">
                <a:latin typeface="Aharoni" panose="02010803020104030203" pitchFamily="2" charset="-79"/>
                <a:cs typeface="Aharoni" panose="02010803020104030203" pitchFamily="2" charset="-79"/>
              </a:rPr>
              <a:t> </a:t>
            </a:r>
            <a:r>
              <a:rPr lang="id-ID" sz="2800" dirty="0">
                <a:latin typeface="Aharoni" panose="02010803020104030203" pitchFamily="2" charset="-79"/>
                <a:cs typeface="Aharoni" panose="02010803020104030203" pitchFamily="2" charset="-79"/>
              </a:rPr>
              <a:t>Keterampilan Berbicara</a:t>
            </a:r>
          </a:p>
          <a:p>
            <a:pPr marL="285750" indent="-285750">
              <a:buFont typeface="Wingdings" panose="05000000000000000000" pitchFamily="2" charset="2"/>
              <a:buChar char="à"/>
            </a:pPr>
            <a:r>
              <a:rPr lang="en-US" sz="2800" dirty="0">
                <a:latin typeface="Aharoni" panose="02010803020104030203" pitchFamily="2" charset="-79"/>
                <a:cs typeface="Aharoni" panose="02010803020104030203" pitchFamily="2" charset="-79"/>
              </a:rPr>
              <a:t>G</a:t>
            </a:r>
            <a:r>
              <a:rPr lang="id-ID" sz="2800" dirty="0" smtClean="0">
                <a:latin typeface="Aharoni" panose="02010803020104030203" pitchFamily="2" charset="-79"/>
                <a:cs typeface="Aharoni" panose="02010803020104030203" pitchFamily="2" charset="-79"/>
              </a:rPr>
              <a:t>uru </a:t>
            </a:r>
            <a:r>
              <a:rPr lang="id-ID" sz="2800" dirty="0">
                <a:latin typeface="Aharoni" panose="02010803020104030203" pitchFamily="2" charset="-79"/>
                <a:cs typeface="Aharoni" panose="02010803020104030203" pitchFamily="2" charset="-79"/>
              </a:rPr>
              <a:t>dapat menggunakan metode bernyanyi. Sebagai perkenalan awal, guru dan siswa dapat bernyanyi bersama untuk memahami maksud dari isi cerita yang sedang dipelajari. Kegiatan ini merupakan kegiatan untuk memperlakukan cerita sebagai sebuah nyanyian atau memperlakukan sebuah nyanyian sebagai sebuah cerita. </a:t>
            </a:r>
            <a:endParaRPr lang="en-US" sz="28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en-US" sz="2800" dirty="0" smtClean="0">
                <a:latin typeface="Aharoni" panose="02010803020104030203" pitchFamily="2" charset="-79"/>
                <a:cs typeface="Aharoni" panose="02010803020104030203" pitchFamily="2" charset="-79"/>
              </a:rPr>
              <a:t>M</a:t>
            </a:r>
            <a:r>
              <a:rPr lang="id-ID" sz="2800" dirty="0" smtClean="0">
                <a:latin typeface="Aharoni" panose="02010803020104030203" pitchFamily="2" charset="-79"/>
                <a:cs typeface="Aharoni" panose="02010803020104030203" pitchFamily="2" charset="-79"/>
              </a:rPr>
              <a:t>enerapkan metode </a:t>
            </a:r>
            <a:r>
              <a:rPr lang="id-ID" sz="2800" dirty="0">
                <a:latin typeface="Aharoni" panose="02010803020104030203" pitchFamily="2" charset="-79"/>
                <a:cs typeface="Aharoni" panose="02010803020104030203" pitchFamily="2" charset="-79"/>
              </a:rPr>
              <a:t>bercerita. Dalam hal ini, guru hendaknya memberi kebebasan bagi para siswa untuk bercerita walaupun isi ceritanya bertentangan dengan jalan cerita yang sebenarnya. Intinya, materi cerita dapat disesuaikan dengan perkembangan siswa, bermula dari hal-hal yang diketahui siswa, dan berkaitan dengan kehidupan sehari-hari siswa. </a:t>
            </a:r>
          </a:p>
          <a:p>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542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FF66"/>
            </a:gs>
            <a:gs pos="83000">
              <a:srgbClr val="FFFF66"/>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81155" y="1251629"/>
            <a:ext cx="11771291" cy="4524315"/>
          </a:xfrm>
          <a:prstGeom prst="rect">
            <a:avLst/>
          </a:prstGeom>
          <a:noFill/>
        </p:spPr>
        <p:txBody>
          <a:bodyPr wrap="square" rtlCol="0">
            <a:spAutoFit/>
          </a:bodyPr>
          <a:lstStyle/>
          <a:p>
            <a:pPr lvl="0"/>
            <a:r>
              <a:rPr lang="en-US" sz="3600" dirty="0" smtClean="0">
                <a:latin typeface="Aharoni" panose="02010803020104030203" pitchFamily="2" charset="-79"/>
                <a:cs typeface="Aharoni" panose="02010803020104030203" pitchFamily="2" charset="-79"/>
              </a:rPr>
              <a:t>3. </a:t>
            </a:r>
            <a:r>
              <a:rPr lang="id-ID" sz="3600" dirty="0" smtClean="0">
                <a:latin typeface="Aharoni" panose="02010803020104030203" pitchFamily="2" charset="-79"/>
                <a:cs typeface="Aharoni" panose="02010803020104030203" pitchFamily="2" charset="-79"/>
              </a:rPr>
              <a:t>Keterampilan </a:t>
            </a:r>
            <a:r>
              <a:rPr lang="id-ID" sz="3600" dirty="0">
                <a:latin typeface="Aharoni" panose="02010803020104030203" pitchFamily="2" charset="-79"/>
                <a:cs typeface="Aharoni" panose="02010803020104030203" pitchFamily="2" charset="-79"/>
              </a:rPr>
              <a:t>Membaca</a:t>
            </a:r>
          </a:p>
          <a:p>
            <a:pPr marL="571500" indent="-571500">
              <a:buFont typeface="Wingdings" panose="05000000000000000000" pitchFamily="2" charset="2"/>
              <a:buChar char="à"/>
            </a:pPr>
            <a:r>
              <a:rPr lang="en-US" sz="3600" dirty="0" smtClean="0">
                <a:latin typeface="Aharoni" panose="02010803020104030203" pitchFamily="2" charset="-79"/>
                <a:cs typeface="Aharoni" panose="02010803020104030203" pitchFamily="2" charset="-79"/>
              </a:rPr>
              <a:t>G</a:t>
            </a:r>
            <a:r>
              <a:rPr lang="id-ID" sz="3600" dirty="0" smtClean="0">
                <a:latin typeface="Aharoni" panose="02010803020104030203" pitchFamily="2" charset="-79"/>
                <a:cs typeface="Aharoni" panose="02010803020104030203" pitchFamily="2" charset="-79"/>
              </a:rPr>
              <a:t>uru </a:t>
            </a:r>
            <a:r>
              <a:rPr lang="id-ID" sz="3600" dirty="0">
                <a:latin typeface="Aharoni" panose="02010803020104030203" pitchFamily="2" charset="-79"/>
                <a:cs typeface="Aharoni" panose="02010803020104030203" pitchFamily="2" charset="-79"/>
              </a:rPr>
              <a:t>perlu menyuguhkan bacaan agar mereka dapat membaca sendiri karya sastra tersebut. </a:t>
            </a:r>
            <a:endParaRPr lang="en-US" sz="3600" dirty="0" smtClean="0">
              <a:latin typeface="Aharoni" panose="02010803020104030203" pitchFamily="2" charset="-79"/>
              <a:cs typeface="Aharoni" panose="02010803020104030203" pitchFamily="2" charset="-79"/>
            </a:endParaRPr>
          </a:p>
          <a:p>
            <a:pPr marL="571500" indent="-571500">
              <a:buFont typeface="Wingdings" panose="05000000000000000000" pitchFamily="2" charset="2"/>
              <a:buChar char="à"/>
            </a:pPr>
            <a:r>
              <a:rPr lang="en-US" sz="3600" dirty="0" smtClean="0">
                <a:latin typeface="Aharoni" panose="02010803020104030203" pitchFamily="2" charset="-79"/>
                <a:cs typeface="Aharoni" panose="02010803020104030203" pitchFamily="2" charset="-79"/>
              </a:rPr>
              <a:t>G</a:t>
            </a:r>
            <a:r>
              <a:rPr lang="id-ID" sz="3600" dirty="0" smtClean="0">
                <a:latin typeface="Aharoni" panose="02010803020104030203" pitchFamily="2" charset="-79"/>
                <a:cs typeface="Aharoni" panose="02010803020104030203" pitchFamily="2" charset="-79"/>
              </a:rPr>
              <a:t>uru </a:t>
            </a:r>
            <a:r>
              <a:rPr lang="id-ID" sz="3600" dirty="0">
                <a:latin typeface="Aharoni" panose="02010803020104030203" pitchFamily="2" charset="-79"/>
                <a:cs typeface="Aharoni" panose="02010803020104030203" pitchFamily="2" charset="-79"/>
              </a:rPr>
              <a:t>adalah menyediakan dan menyeleksi bacaan yang akan dibaca oleh para siswanya sesuai dengan tingkat perkembangan kognitif, psikologis, dan bahasa siswa-siswanya. </a:t>
            </a:r>
          </a:p>
          <a:p>
            <a:endParaRPr lang="id-ID"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4484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FF66"/>
            </a:gs>
            <a:gs pos="83000">
              <a:srgbClr val="FFFF66"/>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10817" y="956207"/>
            <a:ext cx="11771291" cy="5016758"/>
          </a:xfrm>
          <a:prstGeom prst="rect">
            <a:avLst/>
          </a:prstGeom>
          <a:noFill/>
        </p:spPr>
        <p:txBody>
          <a:bodyPr wrap="square" rtlCol="0">
            <a:spAutoFit/>
          </a:bodyPr>
          <a:lstStyle/>
          <a:p>
            <a:pPr lvl="0"/>
            <a:r>
              <a:rPr lang="en-US" sz="3200" dirty="0" smtClean="0">
                <a:latin typeface="Aharoni" panose="02010803020104030203" pitchFamily="2" charset="-79"/>
                <a:cs typeface="Aharoni" panose="02010803020104030203" pitchFamily="2" charset="-79"/>
              </a:rPr>
              <a:t>4. </a:t>
            </a:r>
            <a:r>
              <a:rPr lang="id-ID" sz="3200" dirty="0" smtClean="0">
                <a:latin typeface="Aharoni" panose="02010803020104030203" pitchFamily="2" charset="-79"/>
                <a:cs typeface="Aharoni" panose="02010803020104030203" pitchFamily="2" charset="-79"/>
              </a:rPr>
              <a:t>Keterampilan </a:t>
            </a:r>
            <a:r>
              <a:rPr lang="id-ID" sz="3200" dirty="0">
                <a:latin typeface="Aharoni" panose="02010803020104030203" pitchFamily="2" charset="-79"/>
                <a:cs typeface="Aharoni" panose="02010803020104030203" pitchFamily="2" charset="-79"/>
              </a:rPr>
              <a:t>Menulis</a:t>
            </a:r>
          </a:p>
          <a:p>
            <a:pPr marL="457200" indent="-457200">
              <a:buFont typeface="Wingdings" panose="05000000000000000000" pitchFamily="2" charset="2"/>
              <a:buChar char="à"/>
            </a:pPr>
            <a:r>
              <a:rPr lang="id-ID" sz="3200" dirty="0" smtClean="0">
                <a:latin typeface="Aharoni" panose="02010803020104030203" pitchFamily="2" charset="-79"/>
                <a:cs typeface="Aharoni" panose="02010803020104030203" pitchFamily="2" charset="-79"/>
              </a:rPr>
              <a:t>Siswa </a:t>
            </a:r>
            <a:r>
              <a:rPr lang="id-ID" sz="3200" dirty="0">
                <a:latin typeface="Aharoni" panose="02010803020104030203" pitchFamily="2" charset="-79"/>
                <a:cs typeface="Aharoni" panose="02010803020104030203" pitchFamily="2" charset="-79"/>
              </a:rPr>
              <a:t>diajak dan dibimbing untuk menuliskan sesuatu yang bersifat ekspresif. </a:t>
            </a:r>
            <a:endParaRPr lang="en-US" sz="3200" dirty="0" smtClean="0">
              <a:latin typeface="Aharoni" panose="02010803020104030203" pitchFamily="2" charset="-79"/>
              <a:cs typeface="Aharoni" panose="02010803020104030203" pitchFamily="2" charset="-79"/>
            </a:endParaRPr>
          </a:p>
          <a:p>
            <a:pPr marL="457200" indent="-457200">
              <a:buFont typeface="Wingdings" panose="05000000000000000000" pitchFamily="2" charset="2"/>
              <a:buChar char="à"/>
            </a:pPr>
            <a:r>
              <a:rPr lang="en-US" sz="3200" dirty="0" smtClean="0">
                <a:latin typeface="Aharoni" panose="02010803020104030203" pitchFamily="2" charset="-79"/>
                <a:cs typeface="Aharoni" panose="02010803020104030203" pitchFamily="2" charset="-79"/>
              </a:rPr>
              <a:t>G</a:t>
            </a:r>
            <a:r>
              <a:rPr lang="id-ID" sz="3200" dirty="0" smtClean="0">
                <a:latin typeface="Aharoni" panose="02010803020104030203" pitchFamily="2" charset="-79"/>
                <a:cs typeface="Aharoni" panose="02010803020104030203" pitchFamily="2" charset="-79"/>
              </a:rPr>
              <a:t>uru </a:t>
            </a:r>
            <a:r>
              <a:rPr lang="id-ID" sz="3200" dirty="0">
                <a:latin typeface="Aharoni" panose="02010803020104030203" pitchFamily="2" charset="-79"/>
                <a:cs typeface="Aharoni" panose="02010803020104030203" pitchFamily="2" charset="-79"/>
              </a:rPr>
              <a:t>dapat memanfaatkan media gambar bercerita, video/ film, objek-objek yang ada di sekitar lingkungan siswa, dan sebagainya. </a:t>
            </a:r>
            <a:endParaRPr lang="en-US" sz="3200" dirty="0" smtClean="0">
              <a:latin typeface="Aharoni" panose="02010803020104030203" pitchFamily="2" charset="-79"/>
              <a:cs typeface="Aharoni" panose="02010803020104030203" pitchFamily="2" charset="-79"/>
            </a:endParaRPr>
          </a:p>
          <a:p>
            <a:pPr marL="457200" indent="-457200">
              <a:buFont typeface="Wingdings" panose="05000000000000000000" pitchFamily="2" charset="2"/>
              <a:buChar char="à"/>
            </a:pPr>
            <a:r>
              <a:rPr lang="id-ID" sz="3200" dirty="0" smtClean="0">
                <a:latin typeface="Aharoni" panose="02010803020104030203" pitchFamily="2" charset="-79"/>
                <a:cs typeface="Aharoni" panose="02010803020104030203" pitchFamily="2" charset="-79"/>
              </a:rPr>
              <a:t>Pemanfaatan </a:t>
            </a:r>
            <a:r>
              <a:rPr lang="id-ID" sz="3200" dirty="0">
                <a:latin typeface="Aharoni" panose="02010803020104030203" pitchFamily="2" charset="-79"/>
                <a:cs typeface="Aharoni" panose="02010803020104030203" pitchFamily="2" charset="-79"/>
              </a:rPr>
              <a:t>metode ini dapat membantu daya nalar dan imajinasi siswa sehingga nantinya siswa merasa lebih mudah untuk menulis sebuah cerita. </a:t>
            </a:r>
          </a:p>
          <a:p>
            <a:r>
              <a:rPr lang="id-ID" sz="3200" dirty="0">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815079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438</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Aharoni</vt:lpstr>
      <vt:lpstr>Arial</vt:lpstr>
      <vt:lpstr>Bradley Hand ITC</vt:lpstr>
      <vt:lpstr>Calibri</vt:lpstr>
      <vt:lpstr>Calibri Light</vt:lpstr>
      <vt:lpstr>Colonna MT</vt:lpstr>
      <vt:lpstr>Footlight MT Light</vt:lpstr>
      <vt:lpstr>Forte</vt:lpstr>
      <vt:lpstr>Jokerman</vt:lpstr>
      <vt:lpstr>MV Boli</vt:lpstr>
      <vt:lpstr>Wingdings</vt:lpstr>
      <vt:lpstr>Office Theme</vt:lpstr>
      <vt:lpstr>PowerPoint Presentation</vt:lpstr>
      <vt:lpstr>PowerPoint Presentation</vt:lpstr>
      <vt:lpstr>PowerPoint Presentation</vt:lpstr>
      <vt:lpstr>Pergeseran Paradigma Pendidikan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ZeF-Ltd.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KHUSNUL FATONAH</dc:creator>
  <cp:lastModifiedBy>Khusnul</cp:lastModifiedBy>
  <cp:revision>28</cp:revision>
  <dcterms:created xsi:type="dcterms:W3CDTF">2014-12-19T04:51:23Z</dcterms:created>
  <dcterms:modified xsi:type="dcterms:W3CDTF">2016-10-22T03:57:24Z</dcterms:modified>
</cp:coreProperties>
</file>