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83" r:id="rId4"/>
    <p:sldId id="282" r:id="rId5"/>
    <p:sldId id="281" r:id="rId6"/>
    <p:sldId id="284" r:id="rId7"/>
    <p:sldId id="267" r:id="rId8"/>
    <p:sldId id="265" r:id="rId9"/>
    <p:sldId id="270" r:id="rId10"/>
    <p:sldId id="268" r:id="rId11"/>
    <p:sldId id="279" r:id="rId12"/>
    <p:sldId id="277" r:id="rId13"/>
    <p:sldId id="278" r:id="rId14"/>
    <p:sldId id="280" r:id="rId1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9B4-834A-4EC3-B2A6-BEE8B933639F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BF3A-C305-4129-B226-2E81F5D8E2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495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9B4-834A-4EC3-B2A6-BEE8B933639F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BF3A-C305-4129-B226-2E81F5D8E2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668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9B4-834A-4EC3-B2A6-BEE8B933639F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BF3A-C305-4129-B226-2E81F5D8E2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02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9B4-834A-4EC3-B2A6-BEE8B933639F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BF3A-C305-4129-B226-2E81F5D8E2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247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9B4-834A-4EC3-B2A6-BEE8B933639F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BF3A-C305-4129-B226-2E81F5D8E2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732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9B4-834A-4EC3-B2A6-BEE8B933639F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BF3A-C305-4129-B226-2E81F5D8E2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438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9B4-834A-4EC3-B2A6-BEE8B933639F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BF3A-C305-4129-B226-2E81F5D8E2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186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9B4-834A-4EC3-B2A6-BEE8B933639F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BF3A-C305-4129-B226-2E81F5D8E2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442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9B4-834A-4EC3-B2A6-BEE8B933639F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BF3A-C305-4129-B226-2E81F5D8E2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357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9B4-834A-4EC3-B2A6-BEE8B933639F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BF3A-C305-4129-B226-2E81F5D8E2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145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9B4-834A-4EC3-B2A6-BEE8B933639F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BF3A-C305-4129-B226-2E81F5D8E2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297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259B4-834A-4EC3-B2A6-BEE8B933639F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ABF3A-C305-4129-B226-2E81F5D8E2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629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10615"/>
            <a:ext cx="106637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6600" b="1" dirty="0" smtClean="0">
                <a:latin typeface="Jokerman" panose="04090605060D06020702" pitchFamily="82" charset="0"/>
              </a:rPr>
              <a:t>APRESIASI  </a:t>
            </a:r>
            <a:r>
              <a:rPr lang="en-US" sz="6600" b="1" dirty="0" smtClean="0">
                <a:latin typeface="Jokerman" panose="04090605060D06020702" pitchFamily="82" charset="0"/>
              </a:rPr>
              <a:t>SASTRA</a:t>
            </a:r>
            <a:r>
              <a:rPr lang="id-ID" sz="6600" b="1" dirty="0" smtClean="0">
                <a:latin typeface="Jokerman" panose="04090605060D06020702" pitchFamily="82" charset="0"/>
              </a:rPr>
              <a:t> </a:t>
            </a:r>
          </a:p>
          <a:p>
            <a:pPr algn="ctr"/>
            <a:r>
              <a:rPr lang="id-ID" sz="6600" b="1" dirty="0" smtClean="0">
                <a:latin typeface="Jokerman" panose="04090605060D06020702" pitchFamily="82" charset="0"/>
              </a:rPr>
              <a:t>DAN PENGAJARANNYA</a:t>
            </a:r>
            <a:endParaRPr lang="id-ID" sz="6600" b="1" dirty="0">
              <a:latin typeface="Jokerman" panose="04090605060D0602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8794" y="4840381"/>
            <a:ext cx="6160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latin typeface="Bradley Hand ITC" panose="03070402050302030203" pitchFamily="66" charset="0"/>
              </a:rPr>
              <a:t>Oleh: </a:t>
            </a:r>
          </a:p>
          <a:p>
            <a:pPr algn="ctr"/>
            <a:r>
              <a:rPr lang="id-ID" sz="4000" b="1" dirty="0" smtClean="0">
                <a:latin typeface="Bradley Hand ITC" panose="03070402050302030203" pitchFamily="66" charset="0"/>
              </a:rPr>
              <a:t>Khusnul Fatonah </a:t>
            </a:r>
          </a:p>
          <a:p>
            <a:pPr algn="ctr"/>
            <a:r>
              <a:rPr lang="en-US" sz="4000" b="1" dirty="0" err="1" smtClean="0">
                <a:latin typeface="Bradley Hand ITC" panose="03070402050302030203" pitchFamily="66" charset="0"/>
              </a:rPr>
              <a:t>Universitas</a:t>
            </a:r>
            <a:r>
              <a:rPr lang="en-US" sz="4000" b="1" dirty="0" smtClean="0">
                <a:latin typeface="Bradley Hand ITC" panose="03070402050302030203" pitchFamily="66" charset="0"/>
              </a:rPr>
              <a:t> </a:t>
            </a:r>
            <a:r>
              <a:rPr lang="en-US" sz="4000" b="1" dirty="0" err="1" smtClean="0">
                <a:latin typeface="Bradley Hand ITC" panose="03070402050302030203" pitchFamily="66" charset="0"/>
              </a:rPr>
              <a:t>Esa</a:t>
            </a:r>
            <a:r>
              <a:rPr lang="en-US" sz="4000" b="1" dirty="0" smtClean="0">
                <a:latin typeface="Bradley Hand ITC" panose="03070402050302030203" pitchFamily="66" charset="0"/>
              </a:rPr>
              <a:t> </a:t>
            </a:r>
            <a:r>
              <a:rPr lang="en-US" sz="4000" b="1" dirty="0" err="1" smtClean="0">
                <a:latin typeface="Bradley Hand ITC" panose="03070402050302030203" pitchFamily="66" charset="0"/>
              </a:rPr>
              <a:t>Unggul</a:t>
            </a:r>
            <a:endParaRPr lang="id-ID" sz="40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5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90162"/>
            <a:ext cx="8010658" cy="50678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8941" y="347730"/>
            <a:ext cx="72508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b="1" dirty="0" smtClean="0">
                <a:latin typeface="Footlight MT Light" panose="0204060206030A020304" pitchFamily="18" charset="0"/>
              </a:rPr>
              <a:t>PENGAJARAN APRESIASI FIKSI DI SD</a:t>
            </a:r>
            <a:endParaRPr lang="id-ID" sz="6000" b="1" dirty="0">
              <a:latin typeface="Footlight MT Light" panose="0204060206030A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10659" y="682581"/>
            <a:ext cx="418134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sz="2800" dirty="0" smtClean="0">
                <a:latin typeface="Footlight MT Light" panose="0204060206030A020304" pitchFamily="18" charset="0"/>
              </a:rPr>
              <a:t>Keterampilan menyimak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d-ID" sz="2800" dirty="0" smtClean="0">
                <a:latin typeface="Footlight MT Light" panose="0204060206030A020304" pitchFamily="18" charset="0"/>
                <a:sym typeface="Wingdings" panose="05000000000000000000" pitchFamily="2" charset="2"/>
              </a:rPr>
              <a:t>Rekaman, video</a:t>
            </a:r>
          </a:p>
          <a:p>
            <a:endParaRPr lang="id-ID" sz="2800" dirty="0" smtClean="0">
              <a:latin typeface="Footlight MT Light" panose="0204060206030A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sz="2800" dirty="0" smtClean="0">
                <a:latin typeface="Footlight MT Light" panose="0204060206030A020304" pitchFamily="18" charset="0"/>
              </a:rPr>
              <a:t>Keterampilan berbicara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d-ID" sz="2800" dirty="0" smtClean="0">
                <a:latin typeface="Footlight MT Light" panose="0204060206030A020304" pitchFamily="18" charset="0"/>
                <a:sym typeface="Wingdings" panose="05000000000000000000" pitchFamily="2" charset="2"/>
              </a:rPr>
              <a:t>Bernyanyi, penampilan</a:t>
            </a:r>
          </a:p>
          <a:p>
            <a:endParaRPr lang="id-ID" sz="2800" dirty="0" smtClean="0">
              <a:latin typeface="Footlight MT Light" panose="0204060206030A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sz="2800" dirty="0" smtClean="0">
                <a:latin typeface="Footlight MT Light" panose="0204060206030A020304" pitchFamily="18" charset="0"/>
              </a:rPr>
              <a:t>Keterampilan membaca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d-ID" sz="2800" dirty="0" smtClean="0">
                <a:latin typeface="Footlight MT Light" panose="0204060206030A020304" pitchFamily="18" charset="0"/>
                <a:sym typeface="Wingdings" panose="05000000000000000000" pitchFamily="2" charset="2"/>
              </a:rPr>
              <a:t>Teks sastra, diskusi</a:t>
            </a:r>
          </a:p>
          <a:p>
            <a:endParaRPr lang="id-ID" sz="2800" dirty="0" smtClean="0">
              <a:latin typeface="Footlight MT Light" panose="0204060206030A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sz="2800" dirty="0" smtClean="0">
                <a:latin typeface="Footlight MT Light" panose="0204060206030A020304" pitchFamily="18" charset="0"/>
              </a:rPr>
              <a:t>Keterampilan menulis</a:t>
            </a:r>
          </a:p>
          <a:p>
            <a:r>
              <a:rPr lang="id-ID" sz="2800" dirty="0" smtClean="0">
                <a:latin typeface="Footlight MT Light" panose="0204060206030A020304" pitchFamily="18" charset="0"/>
                <a:sym typeface="Wingdings" panose="05000000000000000000" pitchFamily="2" charset="2"/>
              </a:rPr>
              <a:t> Gambar bercerita, video/ film, lingkungan sekitar</a:t>
            </a:r>
            <a:endParaRPr lang="id-ID" sz="28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565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1158" y="1004552"/>
            <a:ext cx="4986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6000" b="1" dirty="0" smtClean="0">
                <a:latin typeface="Colonna MT" panose="04020805060202030203" pitchFamily="82" charset="0"/>
              </a:rPr>
              <a:t>PENDEKATAN</a:t>
            </a:r>
            <a:endParaRPr lang="id-ID" sz="6000" b="1" dirty="0">
              <a:latin typeface="Colonna MT" panose="04020805060202030203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2131" y="2915613"/>
            <a:ext cx="100712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id-ID" sz="48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Pendekatan Saintifik 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id-ID" sz="48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Pendekatan Kontekstual </a:t>
            </a:r>
            <a:r>
              <a:rPr lang="id-ID" sz="4800" i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(Contextual Teaching and Learning)</a:t>
            </a:r>
          </a:p>
          <a:p>
            <a:endParaRPr lang="id-ID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17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1515" y="1004552"/>
            <a:ext cx="4468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6000" b="1" dirty="0" smtClean="0">
                <a:latin typeface="Colonna MT" panose="04020805060202030203" pitchFamily="82" charset="0"/>
              </a:rPr>
              <a:t>METODE</a:t>
            </a:r>
            <a:endParaRPr lang="id-ID" sz="6000" b="1" dirty="0">
              <a:latin typeface="Colonna MT" panose="04020805060202030203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6827" y="2749743"/>
            <a:ext cx="45720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d-ID" sz="3200" dirty="0" smtClean="0">
                <a:solidFill>
                  <a:schemeClr val="bg1"/>
                </a:solidFill>
              </a:rPr>
              <a:t>Metode Diskusi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d-ID" sz="3200" dirty="0" smtClean="0">
                <a:solidFill>
                  <a:schemeClr val="bg1"/>
                </a:solidFill>
              </a:rPr>
              <a:t>Metode Penampilan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d-ID" sz="3200" dirty="0" smtClean="0">
                <a:solidFill>
                  <a:schemeClr val="bg1"/>
                </a:solidFill>
              </a:rPr>
              <a:t>Metode Bermain Peran</a:t>
            </a:r>
          </a:p>
          <a:p>
            <a:endParaRPr lang="id-ID" dirty="0" smtClean="0">
              <a:solidFill>
                <a:schemeClr val="bg1"/>
              </a:solidFill>
            </a:endParaRPr>
          </a:p>
          <a:p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66079" y="2749743"/>
            <a:ext cx="4612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d-ID" sz="3200" dirty="0" smtClean="0">
                <a:solidFill>
                  <a:schemeClr val="bg1"/>
                </a:solidFill>
              </a:rPr>
              <a:t>Metode </a:t>
            </a:r>
            <a:r>
              <a:rPr lang="id-ID" sz="3200" i="1" dirty="0" smtClean="0">
                <a:solidFill>
                  <a:schemeClr val="bg1"/>
                </a:solidFill>
              </a:rPr>
              <a:t>Picture and Pictures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d-ID" sz="3200" dirty="0" smtClean="0">
                <a:solidFill>
                  <a:schemeClr val="bg1"/>
                </a:solidFill>
              </a:rPr>
              <a:t>Metode Foto Bercerita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d-ID" sz="3200" dirty="0">
                <a:solidFill>
                  <a:schemeClr val="bg1"/>
                </a:solidFill>
              </a:rPr>
              <a:t>Metode Konstruktivisme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d-ID" sz="2800" dirty="0" smtClean="0">
              <a:solidFill>
                <a:schemeClr val="bg1"/>
              </a:solidFill>
            </a:endParaRPr>
          </a:p>
          <a:p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31043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8935" y="1030310"/>
            <a:ext cx="6042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6000" b="1" dirty="0" smtClean="0">
                <a:latin typeface="Colonna MT" panose="04020805060202030203" pitchFamily="82" charset="0"/>
              </a:rPr>
              <a:t>MEDIA</a:t>
            </a:r>
            <a:endParaRPr lang="id-ID" sz="6000" b="1" dirty="0">
              <a:latin typeface="Colonna MT" panose="04020805060202030203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9859" y="2380824"/>
            <a:ext cx="98909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d-ID" sz="3600" dirty="0" smtClean="0">
                <a:solidFill>
                  <a:schemeClr val="bg1"/>
                </a:solidFill>
              </a:rPr>
              <a:t>Rekaman pembacaan </a:t>
            </a:r>
            <a:r>
              <a:rPr lang="en-US" sz="3600" dirty="0" err="1" smtClean="0">
                <a:solidFill>
                  <a:schemeClr val="bg1"/>
                </a:solidFill>
              </a:rPr>
              <a:t>salah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satu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karya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sastra</a:t>
            </a:r>
            <a:endParaRPr lang="id-ID" sz="3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d-ID" sz="3600" dirty="0" smtClean="0">
                <a:solidFill>
                  <a:schemeClr val="bg1"/>
                </a:solidFill>
              </a:rPr>
              <a:t>Video pembacaan </a:t>
            </a:r>
            <a:r>
              <a:rPr lang="id-ID" sz="3600" dirty="0" smtClean="0">
                <a:solidFill>
                  <a:schemeClr val="bg1"/>
                </a:solidFill>
              </a:rPr>
              <a:t>cerpen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salah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satu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karya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sastra</a:t>
            </a:r>
            <a:endParaRPr lang="id-ID" sz="3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d-ID" sz="3600" dirty="0" smtClean="0">
                <a:solidFill>
                  <a:schemeClr val="bg1"/>
                </a:solidFill>
              </a:rPr>
              <a:t>Cuplikan film/ lagu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d-ID" sz="3600" dirty="0" smtClean="0">
                <a:solidFill>
                  <a:schemeClr val="bg1"/>
                </a:solidFill>
              </a:rPr>
              <a:t>Teks </a:t>
            </a:r>
            <a:r>
              <a:rPr lang="en-US" sz="3600" dirty="0" err="1" smtClean="0">
                <a:solidFill>
                  <a:schemeClr val="bg1"/>
                </a:solidFill>
              </a:rPr>
              <a:t>Sastra</a:t>
            </a:r>
            <a:endParaRPr lang="id-ID" sz="3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d-ID" sz="3600" dirty="0" smtClean="0">
                <a:solidFill>
                  <a:schemeClr val="bg1"/>
                </a:solidFill>
              </a:rPr>
              <a:t>Lirik </a:t>
            </a:r>
            <a:r>
              <a:rPr lang="id-ID" sz="3600" dirty="0" smtClean="0">
                <a:solidFill>
                  <a:schemeClr val="bg1"/>
                </a:solidFill>
              </a:rPr>
              <a:t>lagu</a:t>
            </a:r>
            <a:endParaRPr lang="id-ID" sz="4400" dirty="0" smtClean="0">
              <a:solidFill>
                <a:schemeClr val="bg1"/>
              </a:solidFill>
            </a:endParaRPr>
          </a:p>
          <a:p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10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1808" y="2562895"/>
            <a:ext cx="7508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7200" dirty="0" smtClean="0">
                <a:latin typeface="Forte" panose="03060902040502070203" pitchFamily="66" charset="0"/>
              </a:rPr>
              <a:t>Sekian </a:t>
            </a:r>
          </a:p>
          <a:p>
            <a:r>
              <a:rPr lang="id-ID" sz="7200" dirty="0" smtClean="0">
                <a:latin typeface="Forte" panose="03060902040502070203" pitchFamily="66" charset="0"/>
              </a:rPr>
              <a:t>dan Terima Kasih</a:t>
            </a:r>
            <a:endParaRPr lang="id-ID" sz="72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959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70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1651" y="1416676"/>
            <a:ext cx="9388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5400" b="1" dirty="0" smtClean="0">
                <a:solidFill>
                  <a:schemeClr val="bg1"/>
                </a:solidFill>
              </a:rPr>
              <a:t>Definisi Apresiasi </a:t>
            </a:r>
            <a:r>
              <a:rPr lang="en-US" sz="5400" b="1" dirty="0" err="1" smtClean="0">
                <a:solidFill>
                  <a:schemeClr val="bg1"/>
                </a:solidFill>
              </a:rPr>
              <a:t>Sastra</a:t>
            </a:r>
            <a:endParaRPr lang="id-ID" sz="5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1651" y="2611920"/>
            <a:ext cx="9388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</a:rPr>
              <a:t>Tahapan</a:t>
            </a:r>
            <a:r>
              <a:rPr lang="id-ID" sz="5400" b="1" dirty="0" smtClean="0">
                <a:solidFill>
                  <a:schemeClr val="bg1"/>
                </a:solidFill>
              </a:rPr>
              <a:t> Apresiasi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</a:rPr>
              <a:t>Sastra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endParaRPr lang="id-ID" sz="5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1651" y="4157730"/>
            <a:ext cx="9388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5400" b="1" dirty="0" smtClean="0">
                <a:solidFill>
                  <a:schemeClr val="bg1"/>
                </a:solidFill>
              </a:rPr>
              <a:t>Jenis-jenis Apresiasi</a:t>
            </a:r>
            <a:endParaRPr lang="id-ID" sz="5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1651" y="5494986"/>
            <a:ext cx="9388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5400" b="1" dirty="0" smtClean="0">
                <a:solidFill>
                  <a:schemeClr val="bg1"/>
                </a:solidFill>
              </a:rPr>
              <a:t>Pengajaran Apresiasi </a:t>
            </a:r>
            <a:r>
              <a:rPr lang="en-US" sz="5400" b="1" dirty="0" err="1" smtClean="0">
                <a:solidFill>
                  <a:schemeClr val="bg1"/>
                </a:solidFill>
              </a:rPr>
              <a:t>Sastra</a:t>
            </a:r>
            <a:endParaRPr lang="id-ID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.bp.blogspot.com/-1jRycneGXbU/UXSmb9T1phI/AAAAAAAAAck/tx2H1dscbCk/s0/back-to-school-powerpoint-backgroun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46"/>
            <a:ext cx="12192000" cy="688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5915" y="643944"/>
            <a:ext cx="103288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id-ID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presiasi </a:t>
            </a:r>
            <a:r>
              <a:rPr lang="id-ID" sz="3200" dirty="0">
                <a:latin typeface="Aharoni" panose="02010803020104030203" pitchFamily="2" charset="-79"/>
                <a:cs typeface="Aharoni" panose="02010803020104030203" pitchFamily="2" charset="-79"/>
              </a:rPr>
              <a:t>berasal dari bahasa Latin, </a:t>
            </a:r>
            <a:r>
              <a:rPr lang="id-ID" sz="3200" i="1" dirty="0">
                <a:latin typeface="Aharoni" panose="02010803020104030203" pitchFamily="2" charset="-79"/>
                <a:cs typeface="Aharoni" panose="02010803020104030203" pitchFamily="2" charset="-79"/>
              </a:rPr>
              <a:t>apreciatio,</a:t>
            </a:r>
            <a:r>
              <a:rPr lang="id-ID" sz="3200" dirty="0">
                <a:latin typeface="Aharoni" panose="02010803020104030203" pitchFamily="2" charset="-79"/>
                <a:cs typeface="Aharoni" panose="02010803020104030203" pitchFamily="2" charset="-79"/>
              </a:rPr>
              <a:t> yang berarti ‘mengindahkan’ atau ‘menghargai’. </a:t>
            </a: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lang="id-ID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iga </a:t>
            </a:r>
            <a:r>
              <a:rPr lang="id-ID" sz="3200" dirty="0">
                <a:latin typeface="Aharoni" panose="02010803020104030203" pitchFamily="2" charset="-79"/>
                <a:cs typeface="Aharoni" panose="02010803020104030203" pitchFamily="2" charset="-79"/>
              </a:rPr>
              <a:t>unsur </a:t>
            </a:r>
            <a:r>
              <a:rPr lang="id-ID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inti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mengapresiasi</a:t>
            </a:r>
            <a:r>
              <a:rPr lang="id-ID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id-ID" sz="3200" dirty="0">
                <a:latin typeface="Aharoni" panose="02010803020104030203" pitchFamily="2" charset="-79"/>
                <a:cs typeface="Aharoni" panose="02010803020104030203" pitchFamily="2" charset="-79"/>
              </a:rPr>
              <a:t>yakni aspek kognitif, aspek emotif, dan aspek </a:t>
            </a:r>
            <a:r>
              <a:rPr lang="id-ID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evaluative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(</a:t>
            </a:r>
            <a:r>
              <a:rPr lang="id-ID" sz="3200" dirty="0">
                <a:latin typeface="Aharoni" panose="02010803020104030203" pitchFamily="2" charset="-79"/>
                <a:cs typeface="Aharoni" panose="02010803020104030203" pitchFamily="2" charset="-79"/>
              </a:rPr>
              <a:t>Squire dan </a:t>
            </a:r>
            <a:r>
              <a:rPr lang="id-ID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Taba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Empat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tingkatan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proses </a:t>
            </a:r>
            <a:r>
              <a:rPr lang="id-ID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apresiasi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id-ID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tingkat  </a:t>
            </a:r>
            <a:r>
              <a:rPr lang="id-ID" sz="3200" dirty="0">
                <a:latin typeface="Aharoni" panose="02010803020104030203" pitchFamily="2" charset="-79"/>
                <a:cs typeface="Aharoni" panose="02010803020104030203" pitchFamily="2" charset="-79"/>
              </a:rPr>
              <a:t>menggemari,  menikmati, mereaksi, dan tingkat menghasilkan.</a:t>
            </a:r>
          </a:p>
        </p:txBody>
      </p:sp>
    </p:spTree>
    <p:extLst>
      <p:ext uri="{BB962C8B-B14F-4D97-AF65-F5344CB8AC3E}">
        <p14:creationId xmlns:p14="http://schemas.microsoft.com/office/powerpoint/2010/main" val="2805101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549" y="321972"/>
            <a:ext cx="112303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APRESIASI SASTRA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</a:t>
            </a:r>
          </a:p>
          <a:p>
            <a:pPr algn="just"/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id-ID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presiasi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sastra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d-ID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adalah </a:t>
            </a:r>
            <a:r>
              <a:rPr lang="id-ID" sz="3200" dirty="0">
                <a:latin typeface="Aharoni" panose="02010803020104030203" pitchFamily="2" charset="-79"/>
                <a:cs typeface="Aharoni" panose="02010803020104030203" pitchFamily="2" charset="-79"/>
              </a:rPr>
              <a:t>kegiatan menghargai atau menilai karya sastra untuk menumbuhkan kepekaan pikiran kritis dan kepekaan perasaan yang baik terhadap sebuah teks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sastra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d-ID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dengan </a:t>
            </a:r>
            <a:r>
              <a:rPr lang="id-ID" sz="3200" dirty="0">
                <a:latin typeface="Aharoni" panose="02010803020104030203" pitchFamily="2" charset="-79"/>
                <a:cs typeface="Aharoni" panose="02010803020104030203" pitchFamily="2" charset="-79"/>
              </a:rPr>
              <a:t>mengacu pada empat aspek keterampilan berbahasa.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69682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645"/>
            <a:ext cx="12192000" cy="5544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606" y="1184856"/>
            <a:ext cx="115394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d-ID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Tahap </a:t>
            </a:r>
            <a:r>
              <a:rPr lang="id-ID" sz="3600" dirty="0">
                <a:latin typeface="Aharoni" panose="02010803020104030203" pitchFamily="2" charset="-79"/>
                <a:cs typeface="Aharoni" panose="02010803020104030203" pitchFamily="2" charset="-79"/>
              </a:rPr>
              <a:t>mengenal dan </a:t>
            </a:r>
            <a:r>
              <a:rPr lang="id-ID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menikmati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Tx/>
              <a:buAutoNum type="arabicPeriod"/>
            </a:pPr>
            <a:r>
              <a:rPr lang="id-ID" sz="3600" dirty="0">
                <a:latin typeface="Aharoni" panose="02010803020104030203" pitchFamily="2" charset="-79"/>
                <a:cs typeface="Aharoni" panose="02010803020104030203" pitchFamily="2" charset="-79"/>
              </a:rPr>
              <a:t>Tahap </a:t>
            </a:r>
            <a:r>
              <a:rPr lang="id-ID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menghargai</a:t>
            </a:r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id-ID" sz="3600" dirty="0">
                <a:latin typeface="Aharoni" panose="02010803020104030203" pitchFamily="2" charset="-79"/>
                <a:cs typeface="Aharoni" panose="02010803020104030203" pitchFamily="2" charset="-79"/>
              </a:rPr>
              <a:t>Tahap </a:t>
            </a:r>
            <a:r>
              <a:rPr lang="id-ID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pemahaman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Tx/>
              <a:buAutoNum type="arabicPeriod"/>
            </a:pPr>
            <a:r>
              <a:rPr lang="id-ID" sz="3600" dirty="0">
                <a:latin typeface="Aharoni" panose="02010803020104030203" pitchFamily="2" charset="-79"/>
                <a:cs typeface="Aharoni" panose="02010803020104030203" pitchFamily="2" charset="-79"/>
              </a:rPr>
              <a:t>Tahap </a:t>
            </a:r>
            <a:r>
              <a:rPr lang="id-ID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penghayatan</a:t>
            </a:r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id-ID" sz="3600" dirty="0">
                <a:latin typeface="Aharoni" panose="02010803020104030203" pitchFamily="2" charset="-79"/>
                <a:cs typeface="Aharoni" panose="02010803020104030203" pitchFamily="2" charset="-79"/>
              </a:rPr>
              <a:t>Tahap aplikasi atau penerapan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2028419" y="244699"/>
            <a:ext cx="8203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TAHAPAN APRESIASI SASTRA</a:t>
            </a:r>
            <a:endParaRPr lang="id-ID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59401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1214888">
            <a:off x="959455" y="2050186"/>
            <a:ext cx="87965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Apresiasi bersifat </a:t>
            </a:r>
            <a:r>
              <a:rPr lang="id-ID" sz="4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kinetik</a:t>
            </a:r>
            <a:endParaRPr lang="en-US" sz="4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d-ID" sz="4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Apresiasi bersifat verbal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7711" y="274458"/>
            <a:ext cx="10494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JENIS-JENIS APRESIASI SASTRA</a:t>
            </a:r>
            <a:endParaRPr lang="id-ID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55467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6648" y="875763"/>
            <a:ext cx="10238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PENGAJARAN APRESIASI </a:t>
            </a:r>
            <a:r>
              <a:rPr lang="en-US" sz="40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SASTRA</a:t>
            </a:r>
            <a:endParaRPr lang="id-ID" sz="40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6524" y="2318197"/>
            <a:ext cx="960763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id-ID" sz="28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Pahami konsep pendekatan, strategi, metode, teknik, dan taktik pengajaran</a:t>
            </a:r>
          </a:p>
          <a:p>
            <a:endParaRPr lang="id-ID" sz="28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d-ID" sz="28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Libatkan empat aspek keterampilan berbahasa dalam mengajarkan fiksi</a:t>
            </a:r>
          </a:p>
          <a:p>
            <a:endParaRPr lang="id-ID" sz="2800" dirty="0" smtClean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d-ID" sz="28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Metode-metode pengajaran apresiasi fiksi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d-ID" sz="2800" dirty="0" smtClean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" y="12876"/>
            <a:ext cx="12179123" cy="684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2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269" y="95719"/>
            <a:ext cx="10515600" cy="1325563"/>
          </a:xfrm>
        </p:spPr>
        <p:txBody>
          <a:bodyPr/>
          <a:lstStyle/>
          <a:p>
            <a:r>
              <a:rPr lang="id-ID" dirty="0" smtClean="0"/>
              <a:t>Pergeseran Paradigma Pendidikan</a:t>
            </a:r>
            <a:endParaRPr lang="id-ID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628801"/>
            <a:ext cx="4059696" cy="2691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2636912"/>
            <a:ext cx="3586708" cy="3586708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2373623">
            <a:off x="5879976" y="3017114"/>
            <a:ext cx="1224136" cy="93610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2092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257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Aharoni</vt:lpstr>
      <vt:lpstr>Arial</vt:lpstr>
      <vt:lpstr>Bradley Hand ITC</vt:lpstr>
      <vt:lpstr>Calibri</vt:lpstr>
      <vt:lpstr>Calibri Light</vt:lpstr>
      <vt:lpstr>Colonna MT</vt:lpstr>
      <vt:lpstr>Footlight MT Light</vt:lpstr>
      <vt:lpstr>Forte</vt:lpstr>
      <vt:lpstr>Jokerman</vt:lpstr>
      <vt:lpstr>MV Boli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Pergeseran Paradigma Pendidikan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ZeF-Ltd.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KHUSNUL FATONAH</dc:creator>
  <cp:lastModifiedBy>Khusnul</cp:lastModifiedBy>
  <cp:revision>33</cp:revision>
  <dcterms:created xsi:type="dcterms:W3CDTF">2014-12-19T04:51:23Z</dcterms:created>
  <dcterms:modified xsi:type="dcterms:W3CDTF">2016-10-12T21:24:15Z</dcterms:modified>
</cp:coreProperties>
</file>