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52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7650DE-A6B6-4500-8219-8BA982B46182}" type="datetimeFigureOut">
              <a:rPr lang="id-ID" smtClean="0"/>
              <a:t>24/04/2014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928681-E1B1-46BB-BBF9-1869F92C0FA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650DE-A6B6-4500-8219-8BA982B46182}" type="datetimeFigureOut">
              <a:rPr lang="id-ID" smtClean="0"/>
              <a:t>24/04/2014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28681-E1B1-46BB-BBF9-1869F92C0FA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650DE-A6B6-4500-8219-8BA982B46182}" type="datetimeFigureOut">
              <a:rPr lang="id-ID" smtClean="0"/>
              <a:t>24/04/2014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28681-E1B1-46BB-BBF9-1869F92C0FA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650DE-A6B6-4500-8219-8BA982B46182}" type="datetimeFigureOut">
              <a:rPr lang="id-ID" smtClean="0"/>
              <a:t>24/04/2014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28681-E1B1-46BB-BBF9-1869F92C0FA4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650DE-A6B6-4500-8219-8BA982B46182}" type="datetimeFigureOut">
              <a:rPr lang="id-ID" smtClean="0"/>
              <a:t>24/04/2014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28681-E1B1-46BB-BBF9-1869F92C0FA4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650DE-A6B6-4500-8219-8BA982B46182}" type="datetimeFigureOut">
              <a:rPr lang="id-ID" smtClean="0"/>
              <a:t>24/04/2014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28681-E1B1-46BB-BBF9-1869F92C0FA4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650DE-A6B6-4500-8219-8BA982B46182}" type="datetimeFigureOut">
              <a:rPr lang="id-ID" smtClean="0"/>
              <a:t>24/04/2014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28681-E1B1-46BB-BBF9-1869F92C0FA4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650DE-A6B6-4500-8219-8BA982B46182}" type="datetimeFigureOut">
              <a:rPr lang="id-ID" smtClean="0"/>
              <a:t>24/04/2014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28681-E1B1-46BB-BBF9-1869F92C0FA4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650DE-A6B6-4500-8219-8BA982B46182}" type="datetimeFigureOut">
              <a:rPr lang="id-ID" smtClean="0"/>
              <a:t>24/04/2014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28681-E1B1-46BB-BBF9-1869F92C0FA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7650DE-A6B6-4500-8219-8BA982B46182}" type="datetimeFigureOut">
              <a:rPr lang="id-ID" smtClean="0"/>
              <a:t>24/04/2014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28681-E1B1-46BB-BBF9-1869F92C0FA4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7650DE-A6B6-4500-8219-8BA982B46182}" type="datetimeFigureOut">
              <a:rPr lang="id-ID" smtClean="0"/>
              <a:t>24/04/2014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928681-E1B1-46BB-BBF9-1869F92C0FA4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7650DE-A6B6-4500-8219-8BA982B46182}" type="datetimeFigureOut">
              <a:rPr lang="id-ID" smtClean="0"/>
              <a:t>24/04/2014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928681-E1B1-46BB-BBF9-1869F92C0FA4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8604"/>
            <a:ext cx="7772400" cy="1829761"/>
          </a:xfrm>
        </p:spPr>
        <p:txBody>
          <a:bodyPr/>
          <a:lstStyle/>
          <a:p>
            <a:r>
              <a:rPr lang="en-US" dirty="0" smtClean="0"/>
              <a:t>ARITMATIKA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57496"/>
            <a:ext cx="8172480" cy="1953815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PERTEMUAN I</a:t>
            </a:r>
          </a:p>
          <a:p>
            <a:r>
              <a:rPr lang="en-US" dirty="0" smtClean="0"/>
              <a:t>SEJARAH ARITMATIKA DAN PERKEMBANGANNYA</a:t>
            </a:r>
            <a:endParaRPr lang="id-ID" dirty="0" smtClean="0"/>
          </a:p>
          <a:p>
            <a:r>
              <a:rPr lang="id-ID" dirty="0" smtClean="0"/>
              <a:t>Oleh</a:t>
            </a:r>
          </a:p>
          <a:p>
            <a:r>
              <a:rPr lang="en-US" dirty="0" err="1" smtClean="0"/>
              <a:t>Dra</a:t>
            </a:r>
            <a:r>
              <a:rPr lang="en-US" dirty="0" smtClean="0"/>
              <a:t>. </a:t>
            </a:r>
            <a:r>
              <a:rPr lang="en-US" dirty="0" err="1" smtClean="0"/>
              <a:t>Endang</a:t>
            </a:r>
            <a:r>
              <a:rPr lang="en-US" dirty="0" smtClean="0"/>
              <a:t> M. </a:t>
            </a:r>
            <a:r>
              <a:rPr lang="en-US" dirty="0" err="1" smtClean="0"/>
              <a:t>Kurnianti</a:t>
            </a:r>
            <a:r>
              <a:rPr lang="id-ID" dirty="0" smtClean="0"/>
              <a:t>, M.</a:t>
            </a:r>
            <a:r>
              <a:rPr lang="en-US" dirty="0" smtClean="0"/>
              <a:t>E</a:t>
            </a:r>
            <a:r>
              <a:rPr lang="id-ID" dirty="0" smtClean="0"/>
              <a:t>d</a:t>
            </a:r>
            <a:endParaRPr lang="id-ID" dirty="0" smtClean="0"/>
          </a:p>
          <a:p>
            <a:r>
              <a:rPr lang="id-ID" dirty="0" smtClean="0"/>
              <a:t>UNIVERSITAS ESA UNGGUL</a:t>
            </a:r>
          </a:p>
          <a:p>
            <a:r>
              <a:rPr lang="id-ID" dirty="0" smtClean="0"/>
              <a:t>PENDIDIKAN GURU SEKOLAH DASAR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Angka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menyebut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Angka</a:t>
            </a:r>
            <a:r>
              <a:rPr lang="en-US" dirty="0"/>
              <a:t> </a:t>
            </a:r>
            <a:r>
              <a:rPr lang="en-US" dirty="0" smtClean="0"/>
              <a:t>Arab,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/>
              <a:t>Hindu-Arab,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Hindu.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Hindu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/>
              <a:t>literatur</a:t>
            </a:r>
            <a:r>
              <a:rPr lang="en-US" dirty="0"/>
              <a:t>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India,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peradaban</a:t>
            </a:r>
            <a:r>
              <a:rPr lang="en-US" dirty="0"/>
              <a:t> yang </a:t>
            </a:r>
            <a:r>
              <a:rPr lang="en-US" dirty="0" err="1"/>
              <a:t>maju</a:t>
            </a:r>
            <a:r>
              <a:rPr lang="en-US" dirty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dulu</a:t>
            </a:r>
            <a:r>
              <a:rPr lang="en-US" dirty="0"/>
              <a:t>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kronologisnya</a:t>
            </a:r>
            <a:r>
              <a:rPr lang="en-US" dirty="0" smtClean="0"/>
              <a:t> </a:t>
            </a:r>
            <a:r>
              <a:rPr lang="en-US" dirty="0" err="1"/>
              <a:t>walau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, </a:t>
            </a:r>
            <a:r>
              <a:rPr lang="en-US" dirty="0" err="1"/>
              <a:t>angka</a:t>
            </a:r>
            <a:r>
              <a:rPr lang="en-US" dirty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/>
              <a:t>mula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India,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di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/>
              <a:t>Arab,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/>
              <a:t>Eropa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Angka</a:t>
            </a:r>
            <a:r>
              <a:rPr lang="en-US" sz="2800" dirty="0"/>
              <a:t> Hindu-Arab</a:t>
            </a:r>
            <a:endParaRPr lang="id-ID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184576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en-US" sz="3200" dirty="0" err="1" smtClean="0"/>
              <a:t>Mula-mula</a:t>
            </a:r>
            <a:r>
              <a:rPr lang="en-US" sz="3200" dirty="0" smtClean="0"/>
              <a:t> </a:t>
            </a:r>
            <a:r>
              <a:rPr lang="en-US" sz="3200" dirty="0" err="1"/>
              <a:t>angka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berasal</a:t>
            </a:r>
            <a:r>
              <a:rPr lang="en-US" sz="3200" dirty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/>
              <a:t>angka</a:t>
            </a:r>
            <a:r>
              <a:rPr lang="en-US" sz="3200" dirty="0"/>
              <a:t> </a:t>
            </a:r>
            <a:r>
              <a:rPr lang="en-US" sz="3200" dirty="0" err="1"/>
              <a:t>Gvalior</a:t>
            </a:r>
            <a:r>
              <a:rPr lang="en-US" sz="3200" dirty="0"/>
              <a:t>, </a:t>
            </a:r>
            <a:r>
              <a:rPr lang="en-US" sz="3200" dirty="0" err="1"/>
              <a:t>lalu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berangsur-angsur</a:t>
            </a:r>
            <a:r>
              <a:rPr lang="en-US" sz="3200" dirty="0"/>
              <a:t> </a:t>
            </a:r>
            <a:r>
              <a:rPr lang="en-US" sz="3200" dirty="0" err="1" smtClean="0"/>
              <a:t>mengalami</a:t>
            </a:r>
            <a:r>
              <a:rPr lang="en-US" sz="3200" dirty="0"/>
              <a:t> </a:t>
            </a:r>
            <a:r>
              <a:rPr lang="en-US" sz="3200" dirty="0" err="1" smtClean="0"/>
              <a:t>perubahan</a:t>
            </a:r>
            <a:r>
              <a:rPr lang="en-US" sz="3200" dirty="0" smtClean="0"/>
              <a:t> </a:t>
            </a:r>
            <a:r>
              <a:rPr lang="en-US" sz="3200" dirty="0" err="1"/>
              <a:t>bentuk</a:t>
            </a:r>
            <a:r>
              <a:rPr lang="en-US" sz="3200" dirty="0"/>
              <a:t> </a:t>
            </a:r>
            <a:r>
              <a:rPr lang="en-US" sz="3200" dirty="0" err="1"/>
              <a:t>hingga</a:t>
            </a:r>
            <a:r>
              <a:rPr lang="en-US" sz="3200" dirty="0"/>
              <a:t> di </a:t>
            </a:r>
            <a:r>
              <a:rPr lang="en-US" sz="3200" dirty="0" err="1" smtClean="0"/>
              <a:t>tangan</a:t>
            </a:r>
            <a:r>
              <a:rPr lang="en-US" sz="3200" dirty="0" smtClean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matematikawan</a:t>
            </a:r>
            <a:r>
              <a:rPr lang="en-US" sz="3200" dirty="0"/>
              <a:t>, </a:t>
            </a:r>
            <a:r>
              <a:rPr lang="en-US" sz="3200" dirty="0" err="1"/>
              <a:t>semisal</a:t>
            </a:r>
            <a:r>
              <a:rPr lang="en-US" sz="3200" dirty="0"/>
              <a:t> </a:t>
            </a:r>
            <a:r>
              <a:rPr lang="en-US" sz="3200" dirty="0" err="1"/>
              <a:t>Aryabhata</a:t>
            </a:r>
            <a:r>
              <a:rPr lang="en-US" sz="3200" dirty="0"/>
              <a:t> I (</a:t>
            </a:r>
            <a:r>
              <a:rPr lang="en-US" sz="3200" dirty="0" smtClean="0"/>
              <a:t>476-k.550)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Brahmagupta</a:t>
            </a:r>
            <a:r>
              <a:rPr lang="en-US" sz="3200" dirty="0"/>
              <a:t> (</a:t>
            </a:r>
            <a:r>
              <a:rPr lang="en-US" sz="3200" dirty="0" smtClean="0"/>
              <a:t>k.598-k.670</a:t>
            </a:r>
            <a:r>
              <a:rPr lang="en-US" sz="3200" dirty="0"/>
              <a:t>). </a:t>
            </a:r>
            <a:r>
              <a:rPr lang="en-US" sz="3200" dirty="0" err="1"/>
              <a:t>Catatan</a:t>
            </a:r>
            <a:r>
              <a:rPr lang="en-US" sz="3200" dirty="0"/>
              <a:t> Arab yang </a:t>
            </a:r>
            <a:r>
              <a:rPr lang="en-US" sz="3200" dirty="0" err="1"/>
              <a:t>pertama</a:t>
            </a:r>
            <a:r>
              <a:rPr lang="en-US" sz="3200" dirty="0"/>
              <a:t> </a:t>
            </a:r>
            <a:r>
              <a:rPr lang="en-US" sz="3200" dirty="0" err="1"/>
              <a:t>menjelaskan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angka</a:t>
            </a:r>
            <a:r>
              <a:rPr lang="en-US" sz="3200" dirty="0"/>
              <a:t> </a:t>
            </a:r>
            <a:r>
              <a:rPr lang="en-US" sz="3200" dirty="0" smtClean="0"/>
              <a:t>Hindu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 smtClean="0"/>
              <a:t>adalah</a:t>
            </a:r>
            <a:r>
              <a:rPr lang="en-US" sz="3200" dirty="0"/>
              <a:t> </a:t>
            </a:r>
            <a:r>
              <a:rPr lang="en-US" sz="3200" dirty="0" err="1" smtClean="0"/>
              <a:t>Algoritmi</a:t>
            </a:r>
            <a:r>
              <a:rPr lang="en-US" sz="3200" dirty="0" smtClean="0"/>
              <a:t> </a:t>
            </a:r>
            <a:r>
              <a:rPr lang="en-US" sz="3200" dirty="0"/>
              <a:t>de </a:t>
            </a:r>
            <a:r>
              <a:rPr lang="en-US" sz="3200" dirty="0" err="1"/>
              <a:t>numero</a:t>
            </a:r>
            <a:r>
              <a:rPr lang="en-US" sz="3200" dirty="0"/>
              <a:t> </a:t>
            </a:r>
            <a:r>
              <a:rPr lang="en-US" sz="3200" dirty="0" err="1" smtClean="0"/>
              <a:t>Indorum</a:t>
            </a:r>
            <a:r>
              <a:rPr lang="en-US" sz="3200" dirty="0" smtClean="0"/>
              <a:t>, </a:t>
            </a:r>
            <a:r>
              <a:rPr lang="en-US" sz="3200" dirty="0" err="1"/>
              <a:t>terjemahan</a:t>
            </a:r>
            <a:r>
              <a:rPr lang="en-US" sz="3200" dirty="0"/>
              <a:t> Latin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karya</a:t>
            </a:r>
            <a:r>
              <a:rPr lang="en-US" sz="3200" dirty="0"/>
              <a:t> al-Khwarizmi (k.780-k.850). </a:t>
            </a:r>
            <a:r>
              <a:rPr lang="en-US" sz="3200" dirty="0" smtClean="0"/>
              <a:t>Dari </a:t>
            </a:r>
            <a:r>
              <a:rPr lang="en-US" sz="3200" dirty="0" err="1"/>
              <a:t>nama</a:t>
            </a:r>
            <a:r>
              <a:rPr lang="en-US" sz="3200" dirty="0"/>
              <a:t> al-Khwarizmi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buku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, </a:t>
            </a:r>
            <a:r>
              <a:rPr lang="en-US" sz="3200" dirty="0" err="1"/>
              <a:t>muncul</a:t>
            </a:r>
            <a:r>
              <a:rPr lang="en-US" sz="3200" dirty="0"/>
              <a:t> </a:t>
            </a:r>
            <a:r>
              <a:rPr lang="en-US" sz="3200" dirty="0" err="1"/>
              <a:t>istilah</a:t>
            </a:r>
            <a:r>
              <a:rPr lang="en-US" sz="3200" dirty="0"/>
              <a:t>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.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sejarawan</a:t>
            </a:r>
            <a:r>
              <a:rPr lang="en-US" sz="3200" dirty="0"/>
              <a:t> </a:t>
            </a:r>
            <a:r>
              <a:rPr lang="en-US" sz="3200" dirty="0" err="1" smtClean="0"/>
              <a:t>mengatakan</a:t>
            </a:r>
            <a:r>
              <a:rPr lang="en-US" sz="3200" dirty="0" smtClean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penggunaan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 </a:t>
            </a:r>
            <a:r>
              <a:rPr lang="en-US" sz="3200" dirty="0" err="1"/>
              <a:t>bilangan</a:t>
            </a:r>
            <a:r>
              <a:rPr lang="en-US" sz="3200" dirty="0"/>
              <a:t> </a:t>
            </a:r>
            <a:r>
              <a:rPr lang="en-US" sz="3200" dirty="0" err="1"/>
              <a:t>nol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/>
              <a:t>tempat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smtClean="0"/>
              <a:t>basis </a:t>
            </a:r>
            <a:r>
              <a:rPr lang="en-US" sz="3200" dirty="0" err="1"/>
              <a:t>desimal</a:t>
            </a:r>
            <a:r>
              <a:rPr lang="en-US" sz="3200" dirty="0"/>
              <a:t> (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yang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gunakan</a:t>
            </a:r>
            <a:r>
              <a:rPr lang="en-US" sz="3200" dirty="0"/>
              <a:t> </a:t>
            </a:r>
            <a:r>
              <a:rPr lang="en-US" sz="3200" dirty="0" err="1"/>
              <a:t>sekarang</a:t>
            </a:r>
            <a:r>
              <a:rPr lang="en-US" sz="3200" dirty="0"/>
              <a:t>) </a:t>
            </a:r>
            <a:r>
              <a:rPr lang="en-US" sz="3200" dirty="0" err="1" smtClean="0"/>
              <a:t>berasal</a:t>
            </a:r>
            <a:r>
              <a:rPr lang="en-US" sz="3200" dirty="0" smtClean="0"/>
              <a:t> </a:t>
            </a:r>
            <a:r>
              <a:rPr lang="en-US" sz="3200" dirty="0" err="1"/>
              <a:t>dari</a:t>
            </a:r>
            <a:r>
              <a:rPr lang="en-US" sz="3200" dirty="0"/>
              <a:t> al-Khwarizmi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 smtClean="0"/>
              <a:t>bukunya</a:t>
            </a:r>
            <a:r>
              <a:rPr lang="en-US" sz="3200" dirty="0" smtClean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.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matematikawan</a:t>
            </a:r>
            <a:r>
              <a:rPr lang="en-US" sz="3200" dirty="0"/>
              <a:t> </a:t>
            </a:r>
            <a:r>
              <a:rPr lang="en-US" sz="3200" dirty="0" err="1"/>
              <a:t>Eropa</a:t>
            </a:r>
            <a:r>
              <a:rPr lang="en-US" sz="3200" dirty="0"/>
              <a:t>, </a:t>
            </a:r>
            <a:r>
              <a:rPr lang="en-US" sz="3200" dirty="0" err="1"/>
              <a:t>cara</a:t>
            </a:r>
            <a:r>
              <a:rPr lang="en-US" sz="3200" dirty="0"/>
              <a:t> </a:t>
            </a:r>
            <a:r>
              <a:rPr lang="en-US" sz="3200" dirty="0" err="1" smtClean="0"/>
              <a:t>penulisan</a:t>
            </a:r>
            <a:r>
              <a:rPr lang="en-US" sz="3200" dirty="0" smtClean="0"/>
              <a:t> </a:t>
            </a:r>
            <a:r>
              <a:rPr lang="en-US" sz="3200" dirty="0" err="1" smtClean="0"/>
              <a:t>bilangan</a:t>
            </a:r>
            <a:r>
              <a:rPr lang="en-US" sz="3200" dirty="0" smtClean="0"/>
              <a:t> </a:t>
            </a:r>
            <a:r>
              <a:rPr lang="en-US" sz="3200" dirty="0"/>
              <a:t>Hindu-Arab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 smtClean="0"/>
              <a:t>kemudian</a:t>
            </a:r>
            <a:r>
              <a:rPr lang="en-US" sz="3200" dirty="0" smtClean="0"/>
              <a:t> </a:t>
            </a:r>
            <a:r>
              <a:rPr lang="en-US" sz="3200" dirty="0" err="1"/>
              <a:t>dikenal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sebutan</a:t>
            </a:r>
            <a:r>
              <a:rPr lang="en-US" sz="3200" dirty="0"/>
              <a:t> </a:t>
            </a:r>
            <a:r>
              <a:rPr lang="en-US" sz="3200" dirty="0" smtClean="0"/>
              <a:t>algorism(</a:t>
            </a:r>
            <a:r>
              <a:rPr lang="en-US" sz="3200" dirty="0" err="1" smtClean="0"/>
              <a:t>nama</a:t>
            </a:r>
            <a:r>
              <a:rPr lang="en-US" sz="3200" dirty="0" smtClean="0"/>
              <a:t> </a:t>
            </a:r>
            <a:r>
              <a:rPr lang="en-US" sz="3200" dirty="0" err="1"/>
              <a:t>ini</a:t>
            </a:r>
            <a:r>
              <a:rPr lang="en-US" sz="3200" dirty="0"/>
              <a:t> pula yang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cikal</a:t>
            </a:r>
            <a:r>
              <a:rPr lang="en-US" sz="3200" dirty="0"/>
              <a:t> </a:t>
            </a:r>
            <a:r>
              <a:rPr lang="en-US" sz="3200" dirty="0" err="1"/>
              <a:t>bakal</a:t>
            </a:r>
            <a:r>
              <a:rPr lang="en-US" sz="3200" dirty="0"/>
              <a:t> kata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). </a:t>
            </a:r>
            <a:r>
              <a:rPr lang="en-US" sz="3200" dirty="0" err="1"/>
              <a:t>Buku</a:t>
            </a:r>
            <a:r>
              <a:rPr lang="en-US" sz="3200" dirty="0"/>
              <a:t> </a:t>
            </a:r>
            <a:r>
              <a:rPr lang="en-US" sz="3200" dirty="0" err="1"/>
              <a:t>asli</a:t>
            </a:r>
            <a:r>
              <a:rPr lang="en-US" sz="3200" dirty="0"/>
              <a:t> </a:t>
            </a:r>
            <a:r>
              <a:rPr lang="en-US" sz="3200" dirty="0" err="1"/>
              <a:t>tertua</a:t>
            </a:r>
            <a:r>
              <a:rPr lang="en-US" sz="3200" dirty="0"/>
              <a:t> yang </a:t>
            </a:r>
            <a:r>
              <a:rPr lang="en-US" sz="3200" dirty="0" err="1"/>
              <a:t>masih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yang </a:t>
            </a:r>
            <a:r>
              <a:rPr lang="en-US" sz="3200" dirty="0" err="1"/>
              <a:t>membahas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angka</a:t>
            </a:r>
            <a:r>
              <a:rPr lang="en-US" sz="3200" dirty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/>
              <a:t>bilangan</a:t>
            </a:r>
            <a:r>
              <a:rPr lang="en-US" sz="3200" dirty="0"/>
              <a:t> </a:t>
            </a:r>
            <a:r>
              <a:rPr lang="en-US" sz="3200" dirty="0" smtClean="0"/>
              <a:t>India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 smtClean="0"/>
              <a:t>Kitab</a:t>
            </a:r>
            <a:r>
              <a:rPr lang="en-US" sz="3200" dirty="0" smtClean="0"/>
              <a:t> </a:t>
            </a:r>
            <a:r>
              <a:rPr lang="en-US" sz="3200" dirty="0"/>
              <a:t>al-</a:t>
            </a:r>
            <a:r>
              <a:rPr lang="en-US" sz="3200" dirty="0" err="1"/>
              <a:t>fusul</a:t>
            </a:r>
            <a:r>
              <a:rPr lang="en-US" sz="3200" dirty="0"/>
              <a:t> fi al-</a:t>
            </a:r>
            <a:r>
              <a:rPr lang="en-US" sz="3200" dirty="0" err="1"/>
              <a:t>hisab</a:t>
            </a:r>
            <a:r>
              <a:rPr lang="en-US" sz="3200" dirty="0"/>
              <a:t> </a:t>
            </a:r>
            <a:r>
              <a:rPr lang="en-US" sz="3200" dirty="0" smtClean="0"/>
              <a:t>al-Hindi, </a:t>
            </a:r>
            <a:r>
              <a:rPr lang="en-US" sz="3200" dirty="0" err="1"/>
              <a:t>karya</a:t>
            </a:r>
            <a:r>
              <a:rPr lang="en-US" sz="3200" dirty="0"/>
              <a:t> Abu al-</a:t>
            </a:r>
            <a:r>
              <a:rPr lang="en-US" sz="3200" dirty="0" err="1"/>
              <a:t>Hasan</a:t>
            </a:r>
            <a:r>
              <a:rPr lang="en-US" sz="3200" dirty="0"/>
              <a:t> al-</a:t>
            </a:r>
            <a:r>
              <a:rPr lang="en-US" sz="3200" dirty="0" err="1"/>
              <a:t>Uqlidisi</a:t>
            </a:r>
            <a:r>
              <a:rPr lang="en-US" sz="3200" dirty="0"/>
              <a:t> </a:t>
            </a:r>
            <a:r>
              <a:rPr lang="en-US" sz="3200" dirty="0" smtClean="0"/>
              <a:t>(</a:t>
            </a:r>
            <a:r>
              <a:rPr lang="en-US" sz="3200" dirty="0"/>
              <a:t>k.952). </a:t>
            </a:r>
          </a:p>
          <a:p>
            <a:pPr algn="just"/>
            <a:endParaRPr lang="id-ID" sz="3200" dirty="0" smtClean="0">
              <a:solidFill>
                <a:srgbClr val="7030A0"/>
              </a:solidFill>
              <a:latin typeface="Algerian" pitchFamily="82" charset="0"/>
            </a:endParaRPr>
          </a:p>
          <a:p>
            <a:pPr algn="just">
              <a:buNone/>
            </a:pPr>
            <a:endParaRPr lang="id-ID" sz="3200" dirty="0" smtClean="0">
              <a:solidFill>
                <a:srgbClr val="7030A0"/>
              </a:solidFill>
              <a:latin typeface="Brush Script MT" pitchFamily="66" charset="0"/>
            </a:endParaRPr>
          </a:p>
          <a:p>
            <a:pPr algn="just"/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Peraliha</a:t>
            </a:r>
            <a:r>
              <a:rPr lang="en-US" dirty="0" err="1" smtClean="0"/>
              <a:t>n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400" dirty="0" err="1"/>
              <a:t>Angka</a:t>
            </a:r>
            <a:r>
              <a:rPr lang="en-US" sz="2400" dirty="0"/>
              <a:t> India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terpecah</a:t>
            </a:r>
            <a:r>
              <a:rPr lang="en-US" sz="2400" dirty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. </a:t>
            </a:r>
            <a:r>
              <a:rPr lang="en-US" sz="2400" dirty="0" smtClean="0"/>
              <a:t>Yang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berkembang</a:t>
            </a:r>
            <a:r>
              <a:rPr lang="en-US" sz="2400" dirty="0"/>
              <a:t> di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timur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Islam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 smtClean="0"/>
              <a:t>itu</a:t>
            </a:r>
            <a:r>
              <a:rPr lang="en-US" sz="2400" dirty="0"/>
              <a:t>.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akhirnya</a:t>
            </a:r>
            <a:r>
              <a:rPr lang="en-US" sz="2400" dirty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/>
              <a:t>angka</a:t>
            </a:r>
            <a:r>
              <a:rPr lang="en-US" sz="2400" dirty="0"/>
              <a:t> yang </a:t>
            </a:r>
            <a:r>
              <a:rPr lang="en-US" sz="2400" dirty="0" err="1"/>
              <a:t>dipakai</a:t>
            </a:r>
            <a:r>
              <a:rPr lang="en-US" sz="2400" dirty="0"/>
              <a:t> orang Arab </a:t>
            </a:r>
            <a:r>
              <a:rPr lang="en-US" sz="2400" dirty="0" err="1"/>
              <a:t>sekarang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 </a:t>
            </a:r>
            <a:r>
              <a:rPr lang="en-US" sz="2400" dirty="0" err="1" smtClean="0"/>
              <a:t>Sementara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berkembang</a:t>
            </a:r>
            <a:r>
              <a:rPr lang="en-US" sz="2400" dirty="0"/>
              <a:t> di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 smtClean="0"/>
              <a:t>barat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Spanyol</a:t>
            </a:r>
            <a:r>
              <a:rPr lang="en-US" sz="2400" dirty="0"/>
              <a:t>, </a:t>
            </a:r>
            <a:r>
              <a:rPr lang="en-US" sz="2400" dirty="0" err="1"/>
              <a:t>dulunya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kekhalifahan</a:t>
            </a:r>
            <a:r>
              <a:rPr lang="en-US" sz="2400" dirty="0"/>
              <a:t> </a:t>
            </a:r>
            <a:r>
              <a:rPr lang="en-US" sz="2400" dirty="0" err="1" smtClean="0"/>
              <a:t>Abbasiyah</a:t>
            </a:r>
            <a:r>
              <a:rPr lang="en-US" sz="2400" dirty="0"/>
              <a:t>),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smtClean="0"/>
              <a:t>Hindu-Arab </a:t>
            </a:r>
            <a:r>
              <a:rPr lang="en-US" sz="2400" dirty="0"/>
              <a:t>yang </a:t>
            </a:r>
            <a:r>
              <a:rPr lang="en-US" sz="2400" dirty="0" err="1"/>
              <a:t>sekarang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gunakan</a:t>
            </a:r>
            <a:r>
              <a:rPr lang="en-US" sz="2400" dirty="0"/>
              <a:t>.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gambaran</a:t>
            </a:r>
            <a:r>
              <a:rPr lang="en-US" sz="2400" dirty="0"/>
              <a:t>, di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/>
              <a:t>2 </a:t>
            </a:r>
            <a:r>
              <a:rPr lang="en-US" sz="2400" dirty="0" err="1"/>
              <a:t>tipe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 smtClean="0"/>
              <a:t>tulisan</a:t>
            </a:r>
            <a:r>
              <a:rPr lang="en-US" sz="2400" dirty="0" smtClean="0"/>
              <a:t> </a:t>
            </a:r>
            <a:r>
              <a:rPr lang="en-US" sz="2400" dirty="0"/>
              <a:t>al-</a:t>
            </a:r>
            <a:r>
              <a:rPr lang="en-US" sz="2400" dirty="0" err="1"/>
              <a:t>Biruni</a:t>
            </a:r>
            <a:r>
              <a:rPr lang="en-US" sz="2400" dirty="0"/>
              <a:t> (973-1055) </a:t>
            </a:r>
            <a:r>
              <a:rPr lang="en-US" sz="2400" dirty="0" err="1"/>
              <a:t>tahun</a:t>
            </a:r>
            <a:r>
              <a:rPr lang="en-US" sz="2400" dirty="0"/>
              <a:t> 1082 di </a:t>
            </a:r>
            <a:r>
              <a:rPr lang="en-US" sz="2400" dirty="0" err="1"/>
              <a:t>kawasan</a:t>
            </a:r>
            <a:r>
              <a:rPr lang="en-US" sz="2400" dirty="0"/>
              <a:t> </a:t>
            </a:r>
            <a:r>
              <a:rPr lang="en-US" sz="2400" dirty="0" err="1"/>
              <a:t>timur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 smtClean="0"/>
              <a:t>tulisan</a:t>
            </a:r>
            <a:r>
              <a:rPr lang="en-US" sz="2400" dirty="0" smtClean="0"/>
              <a:t> </a:t>
            </a:r>
            <a:r>
              <a:rPr lang="en-US" sz="2400" dirty="0"/>
              <a:t>al-</a:t>
            </a:r>
            <a:r>
              <a:rPr lang="en-US" sz="2400" dirty="0" err="1"/>
              <a:t>Banna</a:t>
            </a:r>
            <a:r>
              <a:rPr lang="en-US" sz="2400" dirty="0"/>
              <a:t> </a:t>
            </a:r>
            <a:r>
              <a:rPr lang="en-US" sz="2400" dirty="0" smtClean="0"/>
              <a:t>al-</a:t>
            </a:r>
            <a:r>
              <a:rPr lang="en-US" sz="2400" dirty="0" err="1" smtClean="0"/>
              <a:t>Marrakushi</a:t>
            </a:r>
            <a:r>
              <a:rPr lang="en-US" sz="2400" dirty="0" smtClean="0"/>
              <a:t> </a:t>
            </a:r>
            <a:r>
              <a:rPr lang="en-US" sz="2400" dirty="0"/>
              <a:t>(1256-1321) di </a:t>
            </a:r>
            <a:r>
              <a:rPr lang="en-US" sz="2400" dirty="0" err="1"/>
              <a:t>kawasan</a:t>
            </a:r>
            <a:r>
              <a:rPr lang="en-US" sz="2400" dirty="0"/>
              <a:t> </a:t>
            </a:r>
            <a:r>
              <a:rPr lang="en-US" sz="2400" dirty="0" err="1"/>
              <a:t>barat</a:t>
            </a:r>
            <a:r>
              <a:rPr lang="en-US" sz="2400" dirty="0"/>
              <a:t>. </a:t>
            </a:r>
          </a:p>
          <a:p>
            <a:pPr>
              <a:buNone/>
            </a:pPr>
            <a:r>
              <a:rPr lang="id-ID" sz="2400" dirty="0" smtClean="0"/>
              <a:t>    </a:t>
            </a:r>
            <a:endParaRPr lang="id-ID" sz="3600" dirty="0" smtClean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India</a:t>
            </a:r>
            <a:r>
              <a:rPr lang="id-ID" dirty="0" smtClean="0"/>
              <a:t> </a:t>
            </a:r>
            <a:r>
              <a:rPr lang="id-ID" dirty="0" smtClean="0"/>
              <a:t>: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82453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,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pecahan</a:t>
            </a:r>
            <a:r>
              <a:rPr lang="en-US" dirty="0"/>
              <a:t> </a:t>
            </a:r>
            <a:r>
              <a:rPr lang="en-US" dirty="0" err="1" smtClean="0"/>
              <a:t>tertua</a:t>
            </a:r>
            <a:r>
              <a:rPr lang="en-US" dirty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/>
              <a:t>dimulai</a:t>
            </a:r>
            <a:r>
              <a:rPr lang="en-US" dirty="0"/>
              <a:t> di </a:t>
            </a:r>
            <a:r>
              <a:rPr lang="en-US" dirty="0" err="1" smtClean="0"/>
              <a:t>Mesir</a:t>
            </a:r>
            <a:r>
              <a:rPr lang="en-US" dirty="0" smtClean="0"/>
              <a:t> </a:t>
            </a:r>
            <a:r>
              <a:rPr lang="en-US" dirty="0" err="1"/>
              <a:t>Kuno</a:t>
            </a:r>
            <a:r>
              <a:rPr lang="en-US" dirty="0"/>
              <a:t>.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Mesir</a:t>
            </a:r>
            <a:r>
              <a:rPr lang="en-US" dirty="0"/>
              <a:t> </a:t>
            </a:r>
            <a:r>
              <a:rPr lang="en-US" dirty="0" err="1"/>
              <a:t>Kuno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pecahan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smtClean="0"/>
              <a:t>(unit fraction),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/>
              <a:t>pecahan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pembilang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. </a:t>
            </a:r>
            <a:r>
              <a:rPr lang="en-US" dirty="0" err="1"/>
              <a:t>Pengecualian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2/3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lambang</a:t>
            </a:r>
            <a:r>
              <a:rPr lang="en-US" dirty="0"/>
              <a:t> </a:t>
            </a:r>
            <a:r>
              <a:rPr lang="en-US" dirty="0" err="1" smtClean="0"/>
              <a:t>tersendiri</a:t>
            </a:r>
            <a:r>
              <a:rPr lang="en-US" dirty="0"/>
              <a:t>.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Babilonia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 smtClean="0"/>
              <a:t>bertulis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loh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pecahan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penarikan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.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/>
              <a:t>pecahan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 smtClean="0"/>
              <a:t>Babilonia</a:t>
            </a:r>
            <a:r>
              <a:rPr lang="en-US" dirty="0" smtClean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. </a:t>
            </a:r>
          </a:p>
          <a:p>
            <a:endParaRPr lang="id-ID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81328"/>
            <a:ext cx="8472518" cy="4683976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Bilangan</a:t>
            </a:r>
            <a:r>
              <a:rPr lang="en-US" dirty="0"/>
              <a:t> yang </a:t>
            </a:r>
            <a:r>
              <a:rPr lang="en-US" dirty="0" err="1"/>
              <a:t>dilambangkan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Yunani</a:t>
            </a:r>
            <a:r>
              <a:rPr lang="en-US" dirty="0"/>
              <a:t> </a:t>
            </a:r>
            <a:r>
              <a:rPr lang="el-GR" dirty="0" smtClean="0"/>
              <a:t>π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err="1"/>
              <a:t>baca</a:t>
            </a:r>
            <a:r>
              <a:rPr lang="en-US" dirty="0"/>
              <a:t>: “pi”)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diameter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keliling</a:t>
            </a:r>
            <a:r>
              <a:rPr lang="en-US" dirty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, </a:t>
            </a:r>
            <a:r>
              <a:rPr lang="en-US" dirty="0" err="1"/>
              <a:t>dengan</a:t>
            </a:r>
            <a:r>
              <a:rPr lang="en-US" dirty="0"/>
              <a:t> kata lain </a:t>
            </a:r>
            <a:r>
              <a:rPr lang="en-US" dirty="0" err="1" smtClean="0"/>
              <a:t>keliling</a:t>
            </a:r>
            <a:r>
              <a:rPr lang="en-US" dirty="0" smtClean="0"/>
              <a:t> </a:t>
            </a:r>
            <a:r>
              <a:rPr lang="en-US" dirty="0" err="1"/>
              <a:t>lingkaran</a:t>
            </a:r>
            <a:r>
              <a:rPr lang="en-US" dirty="0"/>
              <a:t> </a:t>
            </a:r>
            <a:r>
              <a:rPr lang="en-US" dirty="0" err="1"/>
              <a:t>panjangnya</a:t>
            </a:r>
            <a:r>
              <a:rPr lang="en-US" dirty="0"/>
              <a:t> </a:t>
            </a:r>
            <a:r>
              <a:rPr lang="el-GR" dirty="0" smtClean="0"/>
              <a:t>π</a:t>
            </a:r>
            <a:r>
              <a:rPr lang="en-US" dirty="0" smtClean="0"/>
              <a:t>kali </a:t>
            </a:r>
            <a:r>
              <a:rPr lang="en-US" dirty="0"/>
              <a:t>diameter </a:t>
            </a:r>
            <a:r>
              <a:rPr lang="en-US" dirty="0" err="1"/>
              <a:t>lingkaran</a:t>
            </a:r>
            <a:r>
              <a:rPr lang="en-US" dirty="0"/>
              <a:t>.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mula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l-GR" dirty="0" smtClean="0"/>
              <a:t>π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/>
              <a:t>berusia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lama.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Babilonia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4000 </a:t>
            </a:r>
            <a:r>
              <a:rPr lang="en-US" dirty="0" smtClean="0"/>
              <a:t>SM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smtClean="0"/>
              <a:t>31/8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l-GR" dirty="0" smtClean="0"/>
              <a:t>π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err="1"/>
              <a:t>prasasti</a:t>
            </a:r>
            <a:r>
              <a:rPr lang="en-US" dirty="0"/>
              <a:t> Susa). </a:t>
            </a:r>
            <a:r>
              <a:rPr lang="en-US" dirty="0" err="1"/>
              <a:t>Papirus</a:t>
            </a:r>
            <a:r>
              <a:rPr lang="en-US" dirty="0"/>
              <a:t> </a:t>
            </a:r>
            <a:r>
              <a:rPr lang="en-US" dirty="0" err="1"/>
              <a:t>Ahmes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Rhind</a:t>
            </a:r>
            <a:r>
              <a:rPr lang="en-US" dirty="0"/>
              <a:t> (1650 SM)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smtClean="0"/>
              <a:t>434≈3,16049382 </a:t>
            </a:r>
            <a:r>
              <a:rPr lang="en-US" dirty="0"/>
              <a:t>....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l-GR" dirty="0" smtClean="0"/>
              <a:t>π. </a:t>
            </a:r>
            <a:r>
              <a:rPr lang="id-ID" dirty="0" smtClean="0"/>
              <a:t> </a:t>
            </a:r>
            <a:endParaRPr lang="id-ID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Bilangan</a:t>
            </a:r>
            <a:r>
              <a:rPr lang="en-US" dirty="0" smtClean="0"/>
              <a:t> Pi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dirty="0" err="1"/>
              <a:t>Logaritma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di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1600 </a:t>
            </a:r>
            <a:r>
              <a:rPr lang="en-US" dirty="0" err="1"/>
              <a:t>oleh</a:t>
            </a:r>
            <a:r>
              <a:rPr lang="en-US" dirty="0"/>
              <a:t> John Napier (1550-1617)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Joost</a:t>
            </a:r>
            <a:r>
              <a:rPr lang="en-US" dirty="0"/>
              <a:t> </a:t>
            </a:r>
            <a:r>
              <a:rPr lang="en-US" dirty="0" err="1" smtClean="0"/>
              <a:t>Bürgi</a:t>
            </a:r>
            <a:r>
              <a:rPr lang="en-US" dirty="0" smtClean="0"/>
              <a:t> </a:t>
            </a:r>
            <a:r>
              <a:rPr lang="en-US" dirty="0"/>
              <a:t>(1552-1632),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yang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/>
              <a:t>Napier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perintis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sebenarnya</a:t>
            </a:r>
            <a:r>
              <a:rPr lang="en-US" dirty="0"/>
              <a:t>. Napier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menghabiskan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20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ide </a:t>
            </a:r>
            <a:r>
              <a:rPr lang="en-US" dirty="0" err="1" smtClean="0"/>
              <a:t>logaritma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menerbitkan</a:t>
            </a:r>
            <a:r>
              <a:rPr lang="en-US" dirty="0"/>
              <a:t> </a:t>
            </a:r>
            <a:r>
              <a:rPr lang="en-US" dirty="0" err="1"/>
              <a:t>karyanya</a:t>
            </a:r>
            <a:r>
              <a:rPr lang="en-US" dirty="0"/>
              <a:t>, </a:t>
            </a:r>
            <a:r>
              <a:rPr lang="en-US" dirty="0" err="1" smtClean="0"/>
              <a:t>Descriptio</a:t>
            </a:r>
            <a:r>
              <a:rPr lang="en-US" dirty="0" smtClean="0"/>
              <a:t> (</a:t>
            </a:r>
            <a:r>
              <a:rPr lang="en-US" dirty="0" err="1" smtClean="0"/>
              <a:t>lengkapnya</a:t>
            </a:r>
            <a:r>
              <a:rPr lang="en-US" dirty="0" smtClean="0"/>
              <a:t> </a:t>
            </a:r>
            <a:r>
              <a:rPr lang="en-US" dirty="0" err="1" smtClean="0"/>
              <a:t>Minifici</a:t>
            </a:r>
            <a:r>
              <a:rPr lang="en-US" dirty="0" smtClean="0"/>
              <a:t> </a:t>
            </a:r>
            <a:r>
              <a:rPr lang="en-US" dirty="0" err="1" smtClean="0"/>
              <a:t>Logarithmorum</a:t>
            </a:r>
            <a:r>
              <a:rPr lang="en-US" dirty="0" smtClean="0"/>
              <a:t> </a:t>
            </a:r>
            <a:r>
              <a:rPr lang="en-US" dirty="0" err="1"/>
              <a:t>Canonis</a:t>
            </a:r>
            <a:r>
              <a:rPr lang="en-US" dirty="0"/>
              <a:t> </a:t>
            </a:r>
            <a:r>
              <a:rPr lang="en-US" dirty="0" err="1" smtClean="0"/>
              <a:t>Descriptio</a:t>
            </a:r>
            <a:r>
              <a:rPr lang="en-US" dirty="0" smtClean="0"/>
              <a:t>) </a:t>
            </a:r>
            <a:r>
              <a:rPr lang="en-US" dirty="0" err="1"/>
              <a:t>tahun</a:t>
            </a:r>
            <a:r>
              <a:rPr lang="en-US" dirty="0"/>
              <a:t> 1614. </a:t>
            </a:r>
            <a:r>
              <a:rPr lang="en-US" dirty="0" err="1"/>
              <a:t>Bürgi</a:t>
            </a:r>
            <a:r>
              <a:rPr lang="en-US" dirty="0"/>
              <a:t> di lain </a:t>
            </a:r>
            <a:r>
              <a:rPr lang="en-US" dirty="0" err="1"/>
              <a:t>pihak</a:t>
            </a:r>
            <a:r>
              <a:rPr lang="en-US" dirty="0"/>
              <a:t>, </a:t>
            </a:r>
            <a:r>
              <a:rPr lang="en-US" dirty="0" err="1"/>
              <a:t>mempublikasikan</a:t>
            </a:r>
            <a:r>
              <a:rPr lang="en-US" dirty="0"/>
              <a:t> </a:t>
            </a:r>
            <a:r>
              <a:rPr lang="en-US" dirty="0" smtClean="0"/>
              <a:t>Progress-</a:t>
            </a:r>
            <a:r>
              <a:rPr lang="en-US" dirty="0" err="1" smtClean="0"/>
              <a:t>Tabulen</a:t>
            </a:r>
            <a:r>
              <a:rPr lang="en-US" dirty="0" smtClean="0"/>
              <a:t> (</a:t>
            </a:r>
            <a:r>
              <a:rPr lang="en-US" dirty="0" err="1" smtClean="0"/>
              <a:t>lengkapnya</a:t>
            </a:r>
            <a:r>
              <a:rPr lang="en-US" dirty="0" smtClean="0"/>
              <a:t> </a:t>
            </a:r>
            <a:r>
              <a:rPr lang="en-US" dirty="0" err="1" smtClean="0"/>
              <a:t>Arithmetische</a:t>
            </a:r>
            <a:r>
              <a:rPr lang="en-US" dirty="0" smtClean="0"/>
              <a:t> </a:t>
            </a:r>
            <a:r>
              <a:rPr lang="en-US" dirty="0"/>
              <a:t>und </a:t>
            </a:r>
            <a:r>
              <a:rPr lang="en-US" dirty="0" err="1"/>
              <a:t>geometrische</a:t>
            </a:r>
            <a:r>
              <a:rPr lang="en-US" dirty="0"/>
              <a:t> </a:t>
            </a:r>
            <a:r>
              <a:rPr lang="en-US" dirty="0" smtClean="0"/>
              <a:t>Progress-</a:t>
            </a:r>
            <a:r>
              <a:rPr lang="en-US" dirty="0" err="1" smtClean="0"/>
              <a:t>Tabulen</a:t>
            </a:r>
            <a:r>
              <a:rPr lang="en-US" dirty="0" smtClean="0"/>
              <a:t>)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smtClean="0"/>
              <a:t>1620</a:t>
            </a:r>
            <a:r>
              <a:rPr lang="en-US" dirty="0"/>
              <a:t>,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penemuannya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1588.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astronom</a:t>
            </a:r>
            <a:r>
              <a:rPr lang="en-US" dirty="0"/>
              <a:t> </a:t>
            </a:r>
            <a:r>
              <a:rPr lang="en-US" dirty="0" err="1"/>
              <a:t>Reimanus</a:t>
            </a:r>
            <a:r>
              <a:rPr lang="en-US" dirty="0"/>
              <a:t> </a:t>
            </a:r>
            <a:r>
              <a:rPr lang="en-US" dirty="0" err="1"/>
              <a:t>Ursus</a:t>
            </a:r>
            <a:r>
              <a:rPr lang="en-US" dirty="0"/>
              <a:t> </a:t>
            </a:r>
            <a:r>
              <a:rPr lang="en-US" dirty="0" err="1"/>
              <a:t>Dithmarus</a:t>
            </a:r>
            <a:r>
              <a:rPr lang="en-US" dirty="0"/>
              <a:t> yang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 smtClean="0"/>
              <a:t>Bürgi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menyederhanakan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matematis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/>
              <a:t>logaritma</a:t>
            </a:r>
            <a:r>
              <a:rPr lang="en-US" dirty="0"/>
              <a:t>.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prinsipnya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 smtClean="0"/>
              <a:t>logaritma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 smtClean="0"/>
              <a:t>temukan</a:t>
            </a:r>
            <a:r>
              <a:rPr lang="en-US" dirty="0" smtClean="0"/>
              <a:t> </a:t>
            </a:r>
            <a:r>
              <a:rPr lang="en-US" dirty="0" err="1"/>
              <a:t>sama</a:t>
            </a:r>
            <a:r>
              <a:rPr lang="en-US" dirty="0"/>
              <a:t>,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pendekatannya</a:t>
            </a:r>
            <a:r>
              <a:rPr lang="en-US" dirty="0"/>
              <a:t>. </a:t>
            </a:r>
            <a:r>
              <a:rPr lang="en-US" dirty="0" err="1"/>
              <a:t>Bila</a:t>
            </a:r>
            <a:r>
              <a:rPr lang="en-US" dirty="0"/>
              <a:t> Napier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Bürgi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geometris</a:t>
            </a:r>
            <a:r>
              <a:rPr lang="en-US" dirty="0"/>
              <a:t>. </a:t>
            </a:r>
          </a:p>
          <a:p>
            <a:pPr marL="109728" indent="0">
              <a:buNone/>
            </a:pPr>
            <a:endParaRPr lang="id-ID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Logaritma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SEKIAN dan TERIMAKASIH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161</TotalTime>
  <Words>640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ARITMATIKA</vt:lpstr>
      <vt:lpstr>Angka Hindu-Arab</vt:lpstr>
      <vt:lpstr>Masa Peralihan</vt:lpstr>
      <vt:lpstr>Bentuk-bentuk Angka India :</vt:lpstr>
      <vt:lpstr>Bilangan Pecahan</vt:lpstr>
      <vt:lpstr>Bilangan Pi</vt:lpstr>
      <vt:lpstr>Logaritma</vt:lpstr>
      <vt:lpstr>SEKIAN dan TERIMAKASIH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KOSEP DASAR IPS</dc:title>
  <dc:creator>User</dc:creator>
  <cp:lastModifiedBy>Class</cp:lastModifiedBy>
  <cp:revision>4</cp:revision>
  <dcterms:created xsi:type="dcterms:W3CDTF">2014-02-25T16:28:33Z</dcterms:created>
  <dcterms:modified xsi:type="dcterms:W3CDTF">2014-04-24T03:32:55Z</dcterms:modified>
</cp:coreProperties>
</file>