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69" r:id="rId3"/>
    <p:sldId id="263" r:id="rId4"/>
    <p:sldId id="264" r:id="rId5"/>
    <p:sldId id="265" r:id="rId6"/>
    <p:sldId id="266" r:id="rId7"/>
    <p:sldId id="270" r:id="rId8"/>
    <p:sldId id="271" r:id="rId9"/>
    <p:sldId id="272" r:id="rId10"/>
    <p:sldId id="273" r:id="rId11"/>
    <p:sldId id="274" r:id="rId12"/>
    <p:sldId id="276" r:id="rId13"/>
    <p:sldId id="277" r:id="rId14"/>
    <p:sldId id="278" r:id="rId15"/>
    <p:sldId id="279" r:id="rId16"/>
    <p:sldId id="281" r:id="rId17"/>
    <p:sldId id="275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62" autoAdjust="0"/>
    <p:restoredTop sz="94584" autoAdjust="0"/>
  </p:normalViewPr>
  <p:slideViewPr>
    <p:cSldViewPr>
      <p:cViewPr varScale="1">
        <p:scale>
          <a:sx n="56" d="100"/>
          <a:sy n="56" d="100"/>
        </p:scale>
        <p:origin x="-9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9CC3-6E78-4F9D-8D72-9A7A33BFE3FF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A17C-ABF2-4C14-A0B6-668715FBC487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29E79A-1A3F-4C26-B05E-A9595845BDE0}" type="datetimeFigureOut">
              <a:rPr lang="en-US" smtClean="0"/>
              <a:pPr/>
              <a:t>6/10/2015</a:t>
            </a:fld>
            <a:endParaRPr lang="en-S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8F12445-289F-4DFD-B273-8B6EB80EFD6D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7224" y="2000240"/>
            <a:ext cx="774425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  <a:p>
            <a:pPr algn="ctr"/>
            <a:r>
              <a:rPr lang="id-I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ARITMATIKA SOSIAL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    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Persentase</a:t>
            </a:r>
            <a:r>
              <a:rPr lang="en-US" b="1" dirty="0" smtClean="0"/>
              <a:t> </a:t>
            </a:r>
            <a:r>
              <a:rPr lang="en-US" b="1" dirty="0" err="1" smtClean="0"/>
              <a:t>Untung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id-ID" b="1" dirty="0" smtClean="0"/>
              <a:t>   </a:t>
            </a:r>
          </a:p>
          <a:p>
            <a:pPr>
              <a:buNone/>
            </a:pPr>
            <a:r>
              <a:rPr lang="id-ID" b="1" dirty="0" smtClean="0"/>
              <a:t>			</a:t>
            </a:r>
            <a:r>
              <a:rPr lang="en-US" b="1" dirty="0" err="1" smtClean="0"/>
              <a:t>Rugi</a:t>
            </a:r>
            <a:r>
              <a:rPr lang="id-ID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Pembelian</a:t>
            </a:r>
            <a:endParaRPr lang="id-ID" b="1" dirty="0" smtClean="0"/>
          </a:p>
          <a:p>
            <a:pPr>
              <a:buNone/>
            </a:pPr>
            <a:endParaRPr lang="id-ID" b="1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id-ID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100%.</a:t>
            </a:r>
            <a:endParaRPr lang="id-ID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1: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400,-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500,–. 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Tentukanlah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id-ID" dirty="0" smtClean="0"/>
              <a:t> ?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 </a:t>
            </a:r>
            <a:r>
              <a:rPr lang="id-ID" dirty="0" smtClean="0"/>
              <a:t>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400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  </a:t>
            </a:r>
            <a:r>
              <a:rPr lang="id-ID" dirty="0" smtClean="0"/>
              <a:t>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500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smtClean="0"/>
              <a:t>	    </a:t>
            </a:r>
            <a:r>
              <a:rPr lang="id-ID" dirty="0" smtClean="0"/>
              <a:t>		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500 - </a:t>
            </a:r>
            <a:r>
              <a:rPr lang="en-US" dirty="0" err="1" smtClean="0"/>
              <a:t>Rp</a:t>
            </a:r>
            <a:r>
              <a:rPr lang="en-US" dirty="0" smtClean="0"/>
              <a:t>. 400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            </a:t>
            </a:r>
            <a:r>
              <a:rPr lang="en-US" dirty="0" smtClean="0"/>
              <a:t>	      </a:t>
            </a:r>
            <a:r>
              <a:rPr lang="id-ID" dirty="0" smtClean="0"/>
              <a:t>		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100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id-ID" dirty="0" smtClean="0"/>
              <a:t>(</a:t>
            </a:r>
            <a:r>
              <a:rPr lang="en-US" dirty="0" smtClean="0"/>
              <a:t>100</a:t>
            </a:r>
            <a:r>
              <a:rPr lang="id-ID" dirty="0" smtClean="0"/>
              <a:t> / </a:t>
            </a:r>
            <a:r>
              <a:rPr lang="en-US" dirty="0" smtClean="0"/>
              <a:t>400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en-US" dirty="0" smtClean="0"/>
              <a:t>x  100%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			       </a:t>
            </a:r>
            <a:r>
              <a:rPr lang="id-ID" dirty="0" smtClean="0"/>
              <a:t>	  </a:t>
            </a:r>
            <a:r>
              <a:rPr lang="en-US" dirty="0" smtClean="0"/>
              <a:t>= </a:t>
            </a:r>
            <a:r>
              <a:rPr lang="en-US" dirty="0" smtClean="0"/>
              <a:t>25%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2: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id-ID" dirty="0" smtClean="0"/>
              <a:t>      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5000.-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id-ID" dirty="0" smtClean="0"/>
              <a:t>        </a:t>
            </a:r>
            <a:r>
              <a:rPr lang="en-US" dirty="0" err="1" smtClean="0"/>
              <a:t>Rp</a:t>
            </a:r>
            <a:r>
              <a:rPr lang="en-US" dirty="0" smtClean="0"/>
              <a:t>. 2500.-.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id-ID" dirty="0" smtClean="0"/>
              <a:t>?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	= </a:t>
            </a:r>
            <a:r>
              <a:rPr lang="en-US" dirty="0" err="1" smtClean="0"/>
              <a:t>Rp</a:t>
            </a:r>
            <a:r>
              <a:rPr lang="en-US" dirty="0" smtClean="0"/>
              <a:t>. 5000.-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	= </a:t>
            </a:r>
            <a:r>
              <a:rPr lang="en-US" dirty="0" err="1" smtClean="0"/>
              <a:t>Rp</a:t>
            </a:r>
            <a:r>
              <a:rPr lang="en-US" dirty="0" smtClean="0"/>
              <a:t>. 2500.-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id-ID" dirty="0" smtClean="0"/>
              <a:t> 	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5000.- - </a:t>
            </a:r>
            <a:r>
              <a:rPr lang="en-US" dirty="0" err="1" smtClean="0"/>
              <a:t>Rp</a:t>
            </a:r>
            <a:r>
              <a:rPr lang="en-US" dirty="0" smtClean="0"/>
              <a:t>. 2500.-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id-ID" dirty="0" smtClean="0"/>
              <a:t>		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2500.-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	= </a:t>
            </a:r>
            <a:r>
              <a:rPr lang="id-ID" dirty="0" smtClean="0"/>
              <a:t>(</a:t>
            </a:r>
            <a:r>
              <a:rPr lang="en-US" dirty="0" smtClean="0"/>
              <a:t>2500</a:t>
            </a:r>
            <a:r>
              <a:rPr lang="id-ID" dirty="0" smtClean="0"/>
              <a:t> </a:t>
            </a:r>
            <a:r>
              <a:rPr lang="id-ID" dirty="0" smtClean="0"/>
              <a:t>/ 5000) x 100%</a:t>
            </a:r>
          </a:p>
          <a:p>
            <a:pPr>
              <a:buNone/>
            </a:pPr>
            <a:r>
              <a:rPr lang="id-ID" dirty="0" smtClean="0"/>
              <a:t>					</a:t>
            </a:r>
            <a:r>
              <a:rPr lang="en-US" dirty="0" smtClean="0"/>
              <a:t>= </a:t>
            </a:r>
            <a:r>
              <a:rPr lang="en-US" dirty="0" smtClean="0"/>
              <a:t>50 %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b="1" dirty="0" smtClean="0"/>
              <a:t>   </a:t>
            </a: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Penjualan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Pembelian</a:t>
            </a:r>
            <a:r>
              <a:rPr lang="en-US" b="1" dirty="0" smtClean="0"/>
              <a:t>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Diketahui</a:t>
            </a:r>
            <a:r>
              <a:rPr lang="en-US" b="1" dirty="0" smtClean="0"/>
              <a:t> </a:t>
            </a:r>
            <a:r>
              <a:rPr lang="en-US" b="1" dirty="0" err="1" smtClean="0"/>
              <a:t>Persentase</a:t>
            </a:r>
            <a:r>
              <a:rPr lang="en-US" b="1" dirty="0" smtClean="0"/>
              <a:t> </a:t>
            </a:r>
            <a:r>
              <a:rPr lang="en-US" b="1" dirty="0" err="1" smtClean="0"/>
              <a:t>Untung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Ruginya</a:t>
            </a:r>
            <a:endParaRPr lang="id-ID" b="1" dirty="0" smtClean="0"/>
          </a:p>
          <a:p>
            <a:pPr algn="just">
              <a:buNone/>
            </a:pP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3: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          </a:t>
            </a:r>
            <a:r>
              <a:rPr lang="en-US" dirty="0" err="1" smtClean="0"/>
              <a:t>Rp</a:t>
            </a:r>
            <a:r>
              <a:rPr lang="en-US" dirty="0" smtClean="0"/>
              <a:t>. 800.000,-,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menjualnya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20%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. </a:t>
            </a:r>
            <a:r>
              <a:rPr lang="en-US" dirty="0" err="1" smtClean="0"/>
              <a:t>Berapakah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penjualannya</a:t>
            </a:r>
            <a:r>
              <a:rPr lang="en-US" dirty="0" smtClean="0"/>
              <a:t> ?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586583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	  </a:t>
            </a:r>
            <a:r>
              <a:rPr lang="id-ID" dirty="0" smtClean="0"/>
              <a:t> </a:t>
            </a:r>
            <a:r>
              <a:rPr lang="id-ID" dirty="0" smtClean="0"/>
              <a:t>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800.000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	  </a:t>
            </a:r>
            <a:r>
              <a:rPr lang="id-ID" dirty="0" smtClean="0"/>
              <a:t>   </a:t>
            </a:r>
            <a:r>
              <a:rPr lang="en-US" dirty="0" smtClean="0"/>
              <a:t>= </a:t>
            </a:r>
            <a:r>
              <a:rPr lang="en-US" dirty="0" smtClean="0"/>
              <a:t>20% x </a:t>
            </a:r>
            <a:r>
              <a:rPr lang="en-US" dirty="0" err="1" smtClean="0"/>
              <a:t>Rp</a:t>
            </a:r>
            <a:r>
              <a:rPr lang="en-US" dirty="0" smtClean="0"/>
              <a:t>. 800.000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				  </a:t>
            </a:r>
            <a:r>
              <a:rPr lang="id-ID" dirty="0" smtClean="0"/>
              <a:t> 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160.000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. 800.000 + </a:t>
            </a:r>
            <a:r>
              <a:rPr lang="id-ID" dirty="0" smtClean="0"/>
              <a:t>             					</a:t>
            </a:r>
            <a:r>
              <a:rPr lang="en-US" dirty="0" err="1" smtClean="0"/>
              <a:t>Rp</a:t>
            </a:r>
            <a:r>
              <a:rPr lang="en-US" dirty="0" smtClean="0"/>
              <a:t>. 160.000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			         </a:t>
            </a:r>
            <a:r>
              <a:rPr lang="id-ID" dirty="0" smtClean="0"/>
              <a:t> </a:t>
            </a:r>
            <a:r>
              <a:rPr lang="id-ID" dirty="0" smtClean="0"/>
              <a:t>  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960.000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</p:txBody>
      </p:sp>
    </p:spTree>
  </p:cSld>
  <p:clrMapOvr>
    <a:masterClrMapping/>
  </p:clrMapOvr>
  <p:transition>
    <p:strips dir="l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865835"/>
          </a:xfrm>
        </p:spPr>
        <p:txBody>
          <a:bodyPr/>
          <a:lstStyle/>
          <a:p>
            <a:pPr algn="just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4: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11.000</a:t>
            </a:r>
            <a:r>
              <a:rPr lang="en-US" dirty="0" smtClean="0"/>
              <a:t>.-,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10%.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   </a:t>
            </a:r>
            <a:r>
              <a:rPr lang="id-ID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. 11.000.-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= 10 %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   </a:t>
            </a:r>
            <a:r>
              <a:rPr lang="en-US" dirty="0" smtClean="0"/>
              <a:t>= </a:t>
            </a:r>
            <a:r>
              <a:rPr lang="id-ID" dirty="0" smtClean="0"/>
              <a:t>(</a:t>
            </a:r>
            <a:r>
              <a:rPr lang="en-US" dirty="0" smtClean="0"/>
              <a:t>11.000 </a:t>
            </a:r>
            <a:r>
              <a:rPr lang="id-ID" dirty="0" smtClean="0"/>
              <a:t>/ (100 + 10)) </a:t>
            </a:r>
          </a:p>
          <a:p>
            <a:pPr>
              <a:buNone/>
            </a:pPr>
            <a:r>
              <a:rPr lang="id-ID" dirty="0" smtClean="0"/>
              <a:t>					  = </a:t>
            </a:r>
            <a:r>
              <a:rPr lang="en-US" dirty="0" err="1" smtClean="0"/>
              <a:t>Rp</a:t>
            </a:r>
            <a:r>
              <a:rPr lang="en-US" dirty="0" smtClean="0"/>
              <a:t>. 10.000.-</a:t>
            </a:r>
            <a:endParaRPr lang="id-ID" dirty="0" smtClean="0"/>
          </a:p>
        </p:txBody>
      </p:sp>
    </p:spTree>
  </p:cSld>
  <p:clrMapOvr>
    <a:masterClrMapping/>
  </p:clrMapOvr>
  <p:transition>
    <p:strips dir="l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pPr algn="just"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Bruto</a:t>
            </a:r>
            <a:r>
              <a:rPr lang="en-US" b="1" dirty="0" smtClean="0"/>
              <a:t>, Tara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Netto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kotor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Tara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Netto</a:t>
            </a:r>
            <a:r>
              <a:rPr lang="en-US" dirty="0" smtClean="0"/>
              <a:t> + Tara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</p:txBody>
      </p:sp>
    </p:spTree>
  </p:cSld>
  <p:clrMapOvr>
    <a:masterClrMapping/>
  </p:clrMapOvr>
  <p:transition>
    <p:strips dir="l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menimbang</a:t>
            </a:r>
            <a:r>
              <a:rPr lang="en-US" dirty="0" smtClean="0"/>
              <a:t> 1 ton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1 ton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, </a:t>
            </a:r>
            <a:r>
              <a:rPr lang="en-US" dirty="0" err="1" smtClean="0"/>
              <a:t>tempatnya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berasnya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r>
              <a:rPr lang="en-US" dirty="0" smtClean="0"/>
              <a:t>.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karung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beras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100 </a:t>
            </a:r>
            <a:r>
              <a:rPr lang="en-US" dirty="0" smtClean="0"/>
              <a:t>kg.</a:t>
            </a:r>
            <a:r>
              <a:rPr lang="id-ID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karung</a:t>
            </a:r>
            <a:r>
              <a:rPr lang="en-US" dirty="0" smtClean="0"/>
              <a:t> 2 kg.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pPr lvl="0" fontAlgn="base">
              <a:buNone/>
            </a:pPr>
            <a:r>
              <a:rPr lang="en-SG" b="1" dirty="0" smtClean="0"/>
              <a:t> </a:t>
            </a:r>
            <a:r>
              <a:rPr lang="id-ID" b="1" dirty="0" smtClean="0"/>
              <a:t>  </a:t>
            </a:r>
            <a:r>
              <a:rPr lang="en-US" b="1" dirty="0" err="1" smtClean="0"/>
              <a:t>Istilah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Perdagangan</a:t>
            </a:r>
            <a:endParaRPr lang="en-SG" b="1" dirty="0" smtClean="0"/>
          </a:p>
          <a:p>
            <a:pPr>
              <a:buNone/>
            </a:pPr>
            <a:r>
              <a:rPr lang="id-ID" dirty="0" smtClean="0"/>
              <a:t>   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Modal, </a:t>
            </a:r>
            <a:r>
              <a:rPr lang="en-US" dirty="0" err="1" smtClean="0"/>
              <a:t>Hutang</a:t>
            </a:r>
            <a:r>
              <a:rPr lang="en-US" dirty="0" smtClean="0"/>
              <a:t>, </a:t>
            </a:r>
            <a:r>
              <a:rPr lang="en-US" dirty="0" err="1" smtClean="0"/>
              <a:t>Piutang</a:t>
            </a:r>
            <a:r>
              <a:rPr lang="en-US" dirty="0" smtClean="0"/>
              <a:t>, </a:t>
            </a:r>
            <a:r>
              <a:rPr lang="en-US" dirty="0" err="1" smtClean="0"/>
              <a:t>Untung</a:t>
            </a:r>
            <a:r>
              <a:rPr lang="en-US" dirty="0" smtClean="0"/>
              <a:t>/</a:t>
            </a:r>
            <a:r>
              <a:rPr lang="en-US" dirty="0" err="1" smtClean="0"/>
              <a:t>Laba</a:t>
            </a:r>
            <a:r>
              <a:rPr lang="en-US" dirty="0" smtClean="0"/>
              <a:t>, </a:t>
            </a:r>
            <a:r>
              <a:rPr lang="en-US" dirty="0" err="1" smtClean="0"/>
              <a:t>Rugi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, </a:t>
            </a:r>
            <a:r>
              <a:rPr lang="en-US" dirty="0" err="1" smtClean="0"/>
              <a:t>Diskon</a:t>
            </a:r>
            <a:r>
              <a:rPr lang="en-US" dirty="0" smtClean="0"/>
              <a:t>/Rabat, 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Bruto</a:t>
            </a:r>
            <a:r>
              <a:rPr lang="en-US" dirty="0" smtClean="0"/>
              <a:t>, Tara,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  <a:endParaRPr lang="en-SG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5865835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smtClean="0"/>
              <a:t>	= 100 kg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Tara  </a:t>
            </a:r>
            <a:r>
              <a:rPr lang="en-US" dirty="0" smtClean="0"/>
              <a:t>	= 2 kg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Netto</a:t>
            </a:r>
            <a:r>
              <a:rPr lang="en-US" dirty="0" smtClean="0"/>
              <a:t> </a:t>
            </a:r>
            <a:r>
              <a:rPr lang="en-US" dirty="0" smtClean="0"/>
              <a:t>	= </a:t>
            </a:r>
            <a:r>
              <a:rPr lang="en-US" dirty="0" err="1" smtClean="0"/>
              <a:t>Bruto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Tara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Netto</a:t>
            </a:r>
            <a:r>
              <a:rPr lang="en-US" dirty="0" smtClean="0"/>
              <a:t>	= 100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2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		= 98 kg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</p:txBody>
      </p:sp>
    </p:spTree>
  </p:cSld>
  <p:clrMapOvr>
    <a:masterClrMapping/>
  </p:clrMapOvr>
  <p:transition>
    <p:strips dir="l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6000" dirty="0" smtClean="0"/>
              <a:t>Terima kasih</a:t>
            </a:r>
            <a:endParaRPr lang="id-ID" sz="6000" dirty="0"/>
          </a:p>
        </p:txBody>
      </p:sp>
    </p:spTree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Pembelian</a:t>
            </a:r>
            <a:r>
              <a:rPr lang="en-US" b="1" dirty="0" smtClean="0"/>
              <a:t>, </a:t>
            </a:r>
            <a:r>
              <a:rPr lang="en-US" b="1" dirty="0" err="1" smtClean="0"/>
              <a:t>Penjualan</a:t>
            </a:r>
            <a:r>
              <a:rPr lang="en-US" b="1" dirty="0" smtClean="0"/>
              <a:t>, </a:t>
            </a:r>
            <a:r>
              <a:rPr lang="en-US" b="1" dirty="0" err="1" smtClean="0"/>
              <a:t>Untung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Rugi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smtClean="0"/>
              <a:t>Ali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r>
              <a:rPr lang="en-US" dirty="0" smtClean="0"/>
              <a:t> yang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dibayar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Ali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Pembelian</a:t>
            </a:r>
            <a:r>
              <a:rPr lang="en-US" b="1" dirty="0" smtClean="0"/>
              <a:t>.</a:t>
            </a:r>
            <a:endParaRPr lang="id-ID" b="1" dirty="0" smtClean="0"/>
          </a:p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Ali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Ali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Penjualan</a:t>
            </a:r>
            <a:r>
              <a:rPr lang="en-US" dirty="0" smtClean="0"/>
              <a:t>.</a:t>
            </a:r>
            <a:r>
              <a:rPr lang="en-US" dirty="0" smtClean="0"/>
              <a:t> </a:t>
            </a:r>
            <a:endParaRPr lang="en-SG" dirty="0" smtClean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Ali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menjualnya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55.000,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Ali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40.000,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Ali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10.000,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. </a:t>
            </a:r>
            <a:endParaRPr lang="id-ID" dirty="0" smtClean="0"/>
          </a:p>
          <a:p>
            <a:pPr algn="just">
              <a:buNone/>
            </a:pPr>
            <a:endParaRPr lang="en-S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smtClean="0"/>
              <a:t> </a:t>
            </a:r>
            <a:r>
              <a:rPr lang="en-US" b="1" dirty="0" err="1" smtClean="0"/>
              <a:t>Untung</a:t>
            </a:r>
            <a:r>
              <a:rPr lang="en-US" b="1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Penjualan</a:t>
            </a:r>
            <a:r>
              <a:rPr lang="en-US" b="1" dirty="0" smtClean="0"/>
              <a:t> &gt;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Pembelian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Maka</a:t>
            </a:r>
            <a:r>
              <a:rPr lang="en-US" dirty="0" smtClean="0"/>
              <a:t>: </a:t>
            </a:r>
            <a:r>
              <a:rPr lang="en-US" b="1" i="1" dirty="0" err="1" smtClean="0"/>
              <a:t>Untung</a:t>
            </a:r>
            <a:r>
              <a:rPr lang="en-US" b="1" i="1" dirty="0" smtClean="0"/>
              <a:t> </a:t>
            </a:r>
            <a:r>
              <a:rPr lang="en-US" i="1" dirty="0" smtClean="0"/>
              <a:t>= </a:t>
            </a:r>
            <a:r>
              <a:rPr lang="en-US" i="1" dirty="0" err="1" smtClean="0"/>
              <a:t>Harga</a:t>
            </a:r>
            <a:r>
              <a:rPr lang="en-US" i="1" dirty="0" smtClean="0"/>
              <a:t> </a:t>
            </a:r>
            <a:r>
              <a:rPr lang="en-US" i="1" dirty="0" err="1" smtClean="0"/>
              <a:t>penjualan</a:t>
            </a:r>
            <a:r>
              <a:rPr lang="en-US" i="1" dirty="0" smtClean="0"/>
              <a:t> </a:t>
            </a:r>
            <a:r>
              <a:rPr lang="en-US" i="1" dirty="0" smtClean="0">
                <a:sym typeface="Symbol"/>
              </a:rPr>
              <a:t></a:t>
            </a:r>
            <a:r>
              <a:rPr lang="en-US" i="1" dirty="0" smtClean="0"/>
              <a:t> </a:t>
            </a:r>
            <a:r>
              <a:rPr lang="en-US" i="1" dirty="0" err="1" smtClean="0"/>
              <a:t>Harga</a:t>
            </a:r>
            <a:r>
              <a:rPr lang="en-US" i="1" dirty="0" smtClean="0"/>
              <a:t> </a:t>
            </a:r>
            <a:r>
              <a:rPr lang="id-ID" i="1" dirty="0" smtClean="0"/>
              <a:t>        </a:t>
            </a:r>
            <a:r>
              <a:rPr lang="en-US" i="1" dirty="0" err="1" smtClean="0"/>
              <a:t>pembelian</a:t>
            </a:r>
            <a:endParaRPr lang="id-ID" dirty="0" smtClean="0"/>
          </a:p>
          <a:p>
            <a:pPr>
              <a:buNone/>
            </a:pPr>
            <a:endParaRPr lang="id-ID" b="1" u="sng" dirty="0" smtClean="0"/>
          </a:p>
          <a:p>
            <a:pPr>
              <a:buNone/>
            </a:pPr>
            <a:r>
              <a:rPr lang="id-ID" b="1" dirty="0" smtClean="0"/>
              <a:t>	</a:t>
            </a:r>
            <a:r>
              <a:rPr lang="en-US" b="1" dirty="0" err="1" smtClean="0"/>
              <a:t>Rugi</a:t>
            </a:r>
            <a:r>
              <a:rPr lang="en-US" b="1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Penjualan</a:t>
            </a:r>
            <a:r>
              <a:rPr lang="en-US" b="1" dirty="0" smtClean="0"/>
              <a:t> &lt; </a:t>
            </a:r>
            <a:r>
              <a:rPr lang="en-US" b="1" dirty="0" err="1" smtClean="0"/>
              <a:t>Harga</a:t>
            </a:r>
            <a:r>
              <a:rPr lang="en-US" b="1" dirty="0" smtClean="0"/>
              <a:t> </a:t>
            </a:r>
            <a:r>
              <a:rPr lang="en-US" b="1" dirty="0" err="1" smtClean="0"/>
              <a:t>Pembelian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None/>
            </a:pPr>
            <a:r>
              <a:rPr lang="en-US" dirty="0" err="1" smtClean="0"/>
              <a:t>Maka</a:t>
            </a:r>
            <a:r>
              <a:rPr lang="en-US" dirty="0" smtClean="0"/>
              <a:t>: </a:t>
            </a:r>
            <a:r>
              <a:rPr lang="en-US" b="1" i="1" dirty="0" err="1" smtClean="0"/>
              <a:t>Rugi</a:t>
            </a:r>
            <a:r>
              <a:rPr lang="en-US" i="1" dirty="0" smtClean="0"/>
              <a:t> </a:t>
            </a:r>
            <a:r>
              <a:rPr lang="en-US" i="1" dirty="0" smtClean="0"/>
              <a:t>= </a:t>
            </a:r>
            <a:r>
              <a:rPr lang="en-US" i="1" dirty="0" err="1" smtClean="0"/>
              <a:t>Harga</a:t>
            </a:r>
            <a:r>
              <a:rPr lang="en-US" i="1" dirty="0" smtClean="0"/>
              <a:t> </a:t>
            </a:r>
            <a:r>
              <a:rPr lang="en-US" i="1" dirty="0" err="1" smtClean="0"/>
              <a:t>pembelian</a:t>
            </a:r>
            <a:r>
              <a:rPr lang="en-US" i="1" dirty="0" smtClean="0"/>
              <a:t> </a:t>
            </a:r>
            <a:r>
              <a:rPr lang="en-US" i="1" dirty="0" smtClean="0">
                <a:sym typeface="Symbol"/>
              </a:rPr>
              <a:t></a:t>
            </a:r>
            <a:r>
              <a:rPr lang="en-US" i="1" dirty="0" smtClean="0"/>
              <a:t> </a:t>
            </a:r>
            <a:r>
              <a:rPr lang="en-US" i="1" dirty="0" err="1" smtClean="0"/>
              <a:t>Harga</a:t>
            </a:r>
            <a:r>
              <a:rPr lang="en-US" i="1" dirty="0" smtClean="0"/>
              <a:t> </a:t>
            </a:r>
            <a:r>
              <a:rPr lang="en-US" i="1" dirty="0" err="1" smtClean="0"/>
              <a:t>penjualan</a:t>
            </a:r>
            <a:endParaRPr lang="id-ID" dirty="0" smtClean="0"/>
          </a:p>
          <a:p>
            <a:pPr>
              <a:buNone/>
            </a:pPr>
            <a:endParaRPr lang="en-SG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56515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1: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   </a:t>
            </a:r>
            <a:r>
              <a:rPr lang="en-US" dirty="0" smtClean="0"/>
              <a:t>Ali </a:t>
            </a:r>
            <a:r>
              <a:rPr lang="en-US" dirty="0" err="1" smtClean="0"/>
              <a:t>membeli</a:t>
            </a:r>
            <a:r>
              <a:rPr lang="en-US" dirty="0" smtClean="0"/>
              <a:t> 10 </a:t>
            </a:r>
            <a:r>
              <a:rPr lang="en-US" dirty="0" err="1" smtClean="0"/>
              <a:t>ekor</a:t>
            </a:r>
            <a:r>
              <a:rPr lang="en-US" dirty="0" smtClean="0"/>
              <a:t> </a:t>
            </a:r>
            <a:r>
              <a:rPr lang="en-US" dirty="0" err="1" smtClean="0"/>
              <a:t>ayam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id-ID" dirty="0" smtClean="0"/>
              <a:t>               </a:t>
            </a:r>
            <a:r>
              <a:rPr lang="en-US" dirty="0" err="1" smtClean="0"/>
              <a:t>Rp</a:t>
            </a:r>
            <a:r>
              <a:rPr lang="id-ID" dirty="0" smtClean="0"/>
              <a:t> </a:t>
            </a:r>
            <a:r>
              <a:rPr lang="en-US" dirty="0" smtClean="0"/>
              <a:t>120.000</a:t>
            </a:r>
            <a:r>
              <a:rPr lang="en-US" dirty="0" smtClean="0"/>
              <a:t>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id-ID" dirty="0" smtClean="0"/>
              <a:t>        </a:t>
            </a:r>
            <a:r>
              <a:rPr lang="en-US" dirty="0" err="1" smtClean="0"/>
              <a:t>Rp</a:t>
            </a:r>
            <a:r>
              <a:rPr lang="en-US" dirty="0" smtClean="0"/>
              <a:t> </a:t>
            </a:r>
            <a:r>
              <a:rPr lang="en-US" dirty="0" smtClean="0"/>
              <a:t>15.000,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/</a:t>
            </a:r>
            <a:r>
              <a:rPr lang="en-US" dirty="0" err="1" smtClean="0"/>
              <a:t>ekor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Ali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?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120.000,-.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ayam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10 x </a:t>
            </a:r>
            <a:r>
              <a:rPr lang="en-US" dirty="0" err="1" smtClean="0"/>
              <a:t>Rp</a:t>
            </a:r>
            <a:r>
              <a:rPr lang="en-US" dirty="0" smtClean="0"/>
              <a:t> 15.000,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 150.000,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150.000,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120.000,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Ali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id-ID" dirty="0" smtClean="0"/>
              <a:t>                </a:t>
            </a:r>
            <a:r>
              <a:rPr lang="en-US" dirty="0" err="1" smtClean="0"/>
              <a:t>Rp</a:t>
            </a:r>
            <a:r>
              <a:rPr lang="en-US" dirty="0" smtClean="0"/>
              <a:t> </a:t>
            </a:r>
            <a:r>
              <a:rPr lang="en-US" dirty="0" smtClean="0"/>
              <a:t>150.000,- 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120.000,- = </a:t>
            </a:r>
            <a:r>
              <a:rPr lang="en-US" dirty="0" err="1" smtClean="0"/>
              <a:t>Rp</a:t>
            </a:r>
            <a:r>
              <a:rPr lang="en-US" dirty="0" smtClean="0"/>
              <a:t> 30.000,- .</a:t>
            </a: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2:</a:t>
            </a:r>
            <a:endParaRPr lang="id-ID" dirty="0" smtClean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Wati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mangga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smtClean="0"/>
              <a:t>Rp.4.500,/</a:t>
            </a:r>
            <a:r>
              <a:rPr lang="en-US" dirty="0" smtClean="0"/>
              <a:t>kg,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menjualnya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id-ID" dirty="0" smtClean="0"/>
              <a:t>        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Wati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10 kg </a:t>
            </a:r>
            <a:r>
              <a:rPr lang="en-US" dirty="0" err="1" smtClean="0"/>
              <a:t>mangga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40.000.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Wati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untung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id-ID" dirty="0" smtClean="0"/>
              <a:t> ?</a:t>
            </a:r>
            <a:endParaRPr lang="id-ID" dirty="0" smtClean="0"/>
          </a:p>
          <a:p>
            <a:pPr algn="just">
              <a:buNone/>
            </a:pPr>
            <a:endParaRPr lang="id-ID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4290"/>
            <a:ext cx="9429784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	= RP. 4.500,– /kg,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10 kg </a:t>
            </a:r>
            <a:r>
              <a:rPr lang="en-US" dirty="0" err="1" smtClean="0"/>
              <a:t>mangga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id-ID" dirty="0" smtClean="0"/>
              <a:t> </a:t>
            </a:r>
            <a:r>
              <a:rPr lang="en-US" dirty="0" smtClean="0"/>
              <a:t>45.000</a:t>
            </a:r>
            <a:r>
              <a:rPr lang="en-US" dirty="0" smtClean="0"/>
              <a:t>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id-ID" dirty="0" smtClean="0"/>
              <a:t> </a:t>
            </a:r>
            <a:r>
              <a:rPr lang="en-US" dirty="0" smtClean="0"/>
              <a:t>10 </a:t>
            </a:r>
            <a:r>
              <a:rPr lang="en-US" dirty="0" smtClean="0"/>
              <a:t>kg </a:t>
            </a:r>
            <a:r>
              <a:rPr lang="en-US" dirty="0" err="1" smtClean="0"/>
              <a:t>mangga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. 40.000,– 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40.000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45.000,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Wati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.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rugi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45.000,- </a:t>
            </a:r>
            <a:r>
              <a:rPr lang="en-US" dirty="0" smtClean="0">
                <a:sym typeface="Symbol"/>
              </a:rPr>
              <a:t>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40.000,- = </a:t>
            </a:r>
            <a:r>
              <a:rPr lang="en-US" dirty="0" err="1" smtClean="0"/>
              <a:t>Rp</a:t>
            </a:r>
            <a:r>
              <a:rPr lang="en-US" dirty="0" smtClean="0"/>
              <a:t> 5.000,-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70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Custom Design</vt:lpstr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TOSHIBA-PC</dc:creator>
  <cp:lastModifiedBy>Alberth</cp:lastModifiedBy>
  <cp:revision>53</cp:revision>
  <dcterms:created xsi:type="dcterms:W3CDTF">2014-09-24T01:22:03Z</dcterms:created>
  <dcterms:modified xsi:type="dcterms:W3CDTF">2015-06-10T07:51:14Z</dcterms:modified>
</cp:coreProperties>
</file>