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1" r:id="rId6"/>
    <p:sldId id="266" r:id="rId7"/>
    <p:sldId id="270" r:id="rId8"/>
    <p:sldId id="260" r:id="rId9"/>
    <p:sldId id="262" r:id="rId10"/>
    <p:sldId id="263" r:id="rId11"/>
    <p:sldId id="264" r:id="rId12"/>
    <p:sldId id="265" r:id="rId13"/>
    <p:sldId id="267" r:id="rId14"/>
  </p:sldIdLst>
  <p:sldSz cx="9144000" cy="6858000" type="screen4x3"/>
  <p:notesSz cx="6858000" cy="931386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6" d="100"/>
          <a:sy n="56" d="100"/>
        </p:scale>
        <p:origin x="-90"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4A3A70D2-2AD3-439E-B28F-05ABE0AC3255}" type="datetimeFigureOut">
              <a:rPr lang="en-US" smtClean="0"/>
              <a:pPr/>
              <a:t>3/19/2015</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E8EB0E9A-C99A-4CBD-B1A0-DC634E3382F2}" type="slidenum">
              <a:rPr lang="en-US" smtClean="0"/>
              <a:pPr/>
              <a:t>‹#›</a:t>
            </a:fld>
            <a:endParaRPr lang="en-US"/>
          </a:p>
        </p:txBody>
      </p:sp>
    </p:spTree>
    <p:extLst>
      <p:ext uri="{BB962C8B-B14F-4D97-AF65-F5344CB8AC3E}">
        <p14:creationId xmlns:p14="http://schemas.microsoft.com/office/powerpoint/2010/main" xmlns="" val="16763934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7E63B-9BEA-4FCA-8DE4-C6D19BF25402}" type="datetimeFigureOut">
              <a:rPr lang="id-ID" smtClean="0"/>
              <a:pPr/>
              <a:t>19/03/2015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E95DF1-4F8A-4A36-B01B-7A236C2593DC}" type="slidenum">
              <a:rPr lang="id-ID" smtClean="0"/>
              <a:pPr/>
              <a:t>‹#›</a:t>
            </a:fld>
            <a:endParaRPr lang="id-ID"/>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7E63B-9BEA-4FCA-8DE4-C6D19BF25402}" type="datetimeFigureOut">
              <a:rPr lang="id-ID" smtClean="0"/>
              <a:pPr/>
              <a:t>19/03/2015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95DF1-4F8A-4A36-B01B-7A236C2593D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0782"/>
            <a:ext cx="9143999" cy="6816435"/>
          </a:xfrm>
          <a:prstGeom prst="rect">
            <a:avLst/>
          </a:prstGeom>
        </p:spPr>
      </p:pic>
      <p:sp>
        <p:nvSpPr>
          <p:cNvPr id="2" name="Title 1"/>
          <p:cNvSpPr>
            <a:spLocks noGrp="1"/>
          </p:cNvSpPr>
          <p:nvPr>
            <p:ph type="ctrTitle"/>
          </p:nvPr>
        </p:nvSpPr>
        <p:spPr>
          <a:xfrm rot="21422905">
            <a:off x="1553943" y="1842608"/>
            <a:ext cx="5904656" cy="2740089"/>
          </a:xfrm>
        </p:spPr>
        <p:txBody>
          <a:bodyPr>
            <a:noAutofit/>
          </a:bodyPr>
          <a:lstStyle/>
          <a:p>
            <a:r>
              <a:rPr lang="id-ID" sz="4800" dirty="0" smtClean="0">
                <a:solidFill>
                  <a:schemeClr val="accent6">
                    <a:lumMod val="50000"/>
                  </a:schemeClr>
                </a:solidFill>
                <a:latin typeface="Old English Text MT" pitchFamily="66" charset="0"/>
              </a:rPr>
              <a:t>Penemuan dan Sistem Bilangan Babilonia</a:t>
            </a:r>
            <a:endParaRPr lang="id-ID" sz="4800" dirty="0">
              <a:solidFill>
                <a:schemeClr val="accent6">
                  <a:lumMod val="50000"/>
                </a:schemeClr>
              </a:solidFill>
              <a:latin typeface="Old English Text MT" pitchFamily="66"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a:xfrm>
            <a:off x="179512" y="274638"/>
            <a:ext cx="8964488" cy="1143000"/>
          </a:xfrm>
        </p:spPr>
        <p:txBody>
          <a:bodyPr>
            <a:normAutofit/>
          </a:bodyPr>
          <a:lstStyle/>
          <a:p>
            <a:r>
              <a:rPr lang="id-ID" dirty="0" smtClean="0">
                <a:latin typeface="Prestige Elite Std" pitchFamily="49" charset="0"/>
              </a:rPr>
              <a:t>Angka Modern ke Seksagesimal</a:t>
            </a:r>
            <a:endParaRPr lang="id-ID" dirty="0">
              <a:latin typeface="Prestige Elite Std" pitchFamily="49" charset="0"/>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5436" y="1628800"/>
                <a:ext cx="8229600" cy="4525963"/>
              </a:xfrm>
            </p:spPr>
            <p:txBody>
              <a:bodyPr>
                <a:normAutofit/>
              </a:bodyPr>
              <a:lstStyle/>
              <a:p>
                <a:pPr>
                  <a:tabLst>
                    <a:tab pos="1438275" algn="l"/>
                    <a:tab pos="2065338" algn="l"/>
                  </a:tabLst>
                </a:pPr>
                <a:r>
                  <a:rPr lang="id-ID" dirty="0" smtClean="0">
                    <a:latin typeface="Prestige Elite Std" pitchFamily="49" charset="0"/>
                  </a:rPr>
                  <a:t>Contoh:</a:t>
                </a:r>
              </a:p>
              <a:p>
                <a:pPr marL="514350" indent="-514350">
                  <a:buAutoNum type="arabicPeriod"/>
                  <a:tabLst>
                    <a:tab pos="1438275" algn="l"/>
                    <a:tab pos="2065338" algn="l"/>
                  </a:tabLst>
                </a:pPr>
                <a:r>
                  <a:rPr lang="id-ID" dirty="0" smtClean="0">
                    <a:latin typeface="Prestige Elite Std" pitchFamily="49" charset="0"/>
                  </a:rPr>
                  <a:t>225	= 3 x 60 + 45</a:t>
                </a:r>
              </a:p>
              <a:p>
                <a:pPr marL="514350" indent="-514350">
                  <a:buNone/>
                  <a:tabLst>
                    <a:tab pos="1438275" algn="l"/>
                    <a:tab pos="2065338" algn="l"/>
                  </a:tabLst>
                </a:pPr>
                <a:r>
                  <a:rPr lang="id-ID" dirty="0" smtClean="0">
                    <a:latin typeface="Prestige Elite Std" pitchFamily="49" charset="0"/>
                  </a:rPr>
                  <a:t>		= 3,45</a:t>
                </a:r>
              </a:p>
              <a:p>
                <a:pPr marL="514350" indent="-514350">
                  <a:buFont typeface="+mj-lt"/>
                  <a:buAutoNum type="arabicPeriod" startAt="2"/>
                  <a:tabLst>
                    <a:tab pos="1438275" algn="l"/>
                    <a:tab pos="1695450" algn="l"/>
                    <a:tab pos="2065338" algn="l"/>
                  </a:tabLst>
                </a:pPr>
                <a:r>
                  <a:rPr lang="id-ID" dirty="0" smtClean="0">
                    <a:latin typeface="Prestige Elite Std" pitchFamily="49" charset="0"/>
                  </a:rPr>
                  <a:t>7755	= 2 x </a:t>
                </a:r>
                <a14:m>
                  <m:oMath xmlns:m="http://schemas.openxmlformats.org/officeDocument/2006/math">
                    <m:sSup>
                      <m:sSupPr>
                        <m:ctrlPr>
                          <a:rPr lang="id-ID" sz="2800" i="1" smtClean="0">
                            <a:latin typeface="Cambria Math"/>
                          </a:rPr>
                        </m:ctrlPr>
                      </m:sSupPr>
                      <m:e>
                        <m:r>
                          <a:rPr lang="id-ID" sz="2800" b="0" i="1" smtClean="0">
                            <a:latin typeface="Cambria Math"/>
                          </a:rPr>
                          <m:t>60</m:t>
                        </m:r>
                      </m:e>
                      <m:sup>
                        <m:r>
                          <a:rPr lang="id-ID" sz="2800" b="0" i="1" smtClean="0">
                            <a:latin typeface="Cambria Math"/>
                          </a:rPr>
                          <m:t>2</m:t>
                        </m:r>
                      </m:sup>
                    </m:sSup>
                    <m:r>
                      <a:rPr lang="id-ID" sz="2800" b="0" i="0" smtClean="0">
                        <a:latin typeface="Cambria Math"/>
                      </a:rPr>
                      <m:t> </m:t>
                    </m:r>
                  </m:oMath>
                </a14:m>
                <a:r>
                  <a:rPr lang="id-ID" dirty="0" smtClean="0">
                    <a:latin typeface="Prestige Elite Std" pitchFamily="49" charset="0"/>
                  </a:rPr>
                  <a:t>+ 9 x 60 + 15</a:t>
                </a:r>
              </a:p>
              <a:p>
                <a:pPr marL="514350" indent="-514350">
                  <a:buNone/>
                  <a:tabLst>
                    <a:tab pos="1438275" algn="l"/>
                    <a:tab pos="1695450" algn="l"/>
                    <a:tab pos="2065338" algn="l"/>
                  </a:tabLst>
                </a:pPr>
                <a:r>
                  <a:rPr lang="id-ID" dirty="0" smtClean="0">
                    <a:latin typeface="Prestige Elite Std" pitchFamily="49" charset="0"/>
                  </a:rPr>
                  <a:t>			= 2,9,15</a:t>
                </a:r>
              </a:p>
              <a:p>
                <a:pPr marL="514350" indent="-514350">
                  <a:buFont typeface="+mj-lt"/>
                  <a:buAutoNum type="arabicPeriod" startAt="3"/>
                  <a:tabLst>
                    <a:tab pos="1438275" algn="l"/>
                    <a:tab pos="2065338" algn="l"/>
                  </a:tabLst>
                </a:pPr>
                <a:r>
                  <a:rPr lang="id-ID" dirty="0" smtClean="0">
                    <a:latin typeface="Prestige Elite Std" pitchFamily="49" charset="0"/>
                  </a:rPr>
                  <a:t>61,25	= 1 x 60 + 1 + </a:t>
                </a:r>
                <a14:m>
                  <m:oMath xmlns:m="http://schemas.openxmlformats.org/officeDocument/2006/math">
                    <m:f>
                      <m:fPr>
                        <m:ctrlPr>
                          <a:rPr lang="id-ID" i="1" smtClean="0">
                            <a:latin typeface="Cambria Math"/>
                          </a:rPr>
                        </m:ctrlPr>
                      </m:fPr>
                      <m:num>
                        <m:r>
                          <a:rPr lang="id-ID" b="0" i="1" smtClean="0">
                            <a:latin typeface="Cambria Math"/>
                          </a:rPr>
                          <m:t>15</m:t>
                        </m:r>
                      </m:num>
                      <m:den>
                        <m:r>
                          <a:rPr lang="id-ID" b="0" i="1" smtClean="0">
                            <a:latin typeface="Cambria Math"/>
                          </a:rPr>
                          <m:t>60</m:t>
                        </m:r>
                      </m:den>
                    </m:f>
                  </m:oMath>
                </a14:m>
                <a:endParaRPr lang="id-ID" dirty="0" smtClean="0">
                  <a:latin typeface="Prestige Elite Std" pitchFamily="49" charset="0"/>
                </a:endParaRPr>
              </a:p>
              <a:p>
                <a:pPr marL="514350" indent="-514350">
                  <a:buNone/>
                  <a:tabLst>
                    <a:tab pos="1438275" algn="l"/>
                    <a:tab pos="2065338" algn="l"/>
                  </a:tabLst>
                </a:pPr>
                <a:r>
                  <a:rPr lang="id-ID" dirty="0" smtClean="0">
                    <a:latin typeface="Prestige Elite Std" pitchFamily="49" charset="0"/>
                  </a:rPr>
                  <a:t>		 	= 1,1;15</a:t>
                </a:r>
                <a:endParaRPr lang="id-ID" dirty="0">
                  <a:latin typeface="Prestige Elite Std" pitchFamily="49"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5436" y="1628800"/>
                <a:ext cx="8229600" cy="4525963"/>
              </a:xfrm>
              <a:blipFill rotWithShape="1">
                <a:blip r:embed="rId3"/>
                <a:stretch>
                  <a:fillRect l="-1926" t="-1750" b="-269"/>
                </a:stretch>
              </a:blipFill>
            </p:spPr>
            <p:txBody>
              <a:bodyPr/>
              <a:lstStyle/>
              <a:p>
                <a:r>
                  <a:rPr lang="id-ID">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400"/>
                            </p:stCondLst>
                            <p:childTnLst>
                              <p:par>
                                <p:cTn id="12" presetID="41"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par>
                          <p:cTn id="19" fill="hold">
                            <p:stCondLst>
                              <p:cond delay="4200"/>
                            </p:stCondLst>
                            <p:childTnLst>
                              <p:par>
                                <p:cTn id="20" presetID="41" presetClass="entr" presetSubtype="0" fill="hold" nodeType="after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1" end="1"/>
                                            </p:txEl>
                                          </p:spTgt>
                                        </p:tgtEl>
                                      </p:cBhvr>
                                    </p:animEffect>
                                  </p:childTnLst>
                                </p:cTn>
                              </p:par>
                            </p:childTnLst>
                          </p:cTn>
                        </p:par>
                        <p:par>
                          <p:cTn id="27" fill="hold">
                            <p:stCondLst>
                              <p:cond delay="520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par>
                          <p:cTn id="35" fill="hold">
                            <p:stCondLst>
                              <p:cond delay="5900"/>
                            </p:stCondLst>
                            <p:childTnLst>
                              <p:par>
                                <p:cTn id="36" presetID="41" presetClass="entr" presetSubtype="0" fill="hold" nodeType="afterEffect">
                                  <p:stCondLst>
                                    <p:cond delay="0"/>
                                  </p:stCondLst>
                                  <p:iterate type="lt">
                                    <p:tmPct val="10000"/>
                                  </p:iterate>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
                                            <p:txEl>
                                              <p:pRg st="3" end="3"/>
                                            </p:txEl>
                                          </p:spTgt>
                                        </p:tgtEl>
                                      </p:cBhvr>
                                    </p:animEffect>
                                  </p:childTnLst>
                                </p:cTn>
                              </p:par>
                            </p:childTnLst>
                          </p:cTn>
                        </p:par>
                        <p:par>
                          <p:cTn id="43" fill="hold">
                            <p:stCondLst>
                              <p:cond delay="74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3">
                                            <p:txEl>
                                              <p:pRg st="4" end="4"/>
                                            </p:txEl>
                                          </p:spTgt>
                                        </p:tgtEl>
                                      </p:cBhvr>
                                    </p:animEffect>
                                  </p:childTnLst>
                                </p:cTn>
                              </p:par>
                            </p:childTnLst>
                          </p:cTn>
                        </p:par>
                        <p:par>
                          <p:cTn id="51" fill="hold">
                            <p:stCondLst>
                              <p:cond delay="8200"/>
                            </p:stCondLst>
                            <p:childTnLst>
                              <p:par>
                                <p:cTn id="52" presetID="41" presetClass="entr" presetSubtype="0" fill="hold" nodeType="afterEffect">
                                  <p:stCondLst>
                                    <p:cond delay="0"/>
                                  </p:stCondLst>
                                  <p:iterate type="lt">
                                    <p:tmPct val="10000"/>
                                  </p:iterate>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
                                            <p:txEl>
                                              <p:pRg st="5" end="5"/>
                                            </p:txEl>
                                          </p:spTgt>
                                        </p:tgtEl>
                                      </p:cBhvr>
                                    </p:animEffect>
                                  </p:childTnLst>
                                </p:cTn>
                              </p:par>
                            </p:childTnLst>
                          </p:cTn>
                        </p:par>
                        <p:par>
                          <p:cTn id="59" fill="hold">
                            <p:stCondLst>
                              <p:cond delay="9650"/>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p:txBody>
          <a:bodyPr/>
          <a:lstStyle/>
          <a:p>
            <a:r>
              <a:rPr lang="id-ID" dirty="0" smtClean="0">
                <a:latin typeface="Prestige Elite Std" pitchFamily="49" charset="0"/>
              </a:rPr>
              <a:t>Pecahan ke Seksagesimal</a:t>
            </a:r>
            <a:endParaRPr lang="id-ID" dirty="0">
              <a:latin typeface="Prestige Elite Std" pitchFamily="49" charset="0"/>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lnSpcReduction="10000"/>
              </a:bodyPr>
              <a:lstStyle/>
              <a:p>
                <a:pPr>
                  <a:tabLst>
                    <a:tab pos="1076325" algn="l"/>
                  </a:tabLst>
                </a:pPr>
                <a:r>
                  <a:rPr lang="id-ID" dirty="0" smtClean="0">
                    <a:latin typeface="Prestige Elite Std" pitchFamily="49" charset="0"/>
                  </a:rPr>
                  <a:t>Contoh:</a:t>
                </a:r>
              </a:p>
              <a:p>
                <a:pPr marL="514350" indent="-514350">
                  <a:buFont typeface="+mj-lt"/>
                  <a:buAutoNum type="arabicPeriod"/>
                  <a:tabLst>
                    <a:tab pos="1076325" algn="l"/>
                  </a:tabLst>
                </a:pPr>
                <a:r>
                  <a:rPr lang="id-ID" dirty="0" smtClean="0">
                    <a:latin typeface="Prestige Elite Std" pitchFamily="49" charset="0"/>
                  </a:rPr>
                  <a:t/>
                </a:r>
                <a14:m>
                  <m:oMath xmlns:m="http://schemas.openxmlformats.org/officeDocument/2006/math">
                    <m:f>
                      <m:fPr>
                        <m:ctrlPr>
                          <a:rPr lang="id-ID" i="1" smtClean="0">
                            <a:latin typeface="Cambria Math"/>
                          </a:rPr>
                        </m:ctrlPr>
                      </m:fPr>
                      <m:num>
                        <m:r>
                          <a:rPr lang="id-ID" b="0" i="1" smtClean="0">
                            <a:latin typeface="Cambria Math"/>
                          </a:rPr>
                          <m:t>1</m:t>
                        </m:r>
                      </m:num>
                      <m:den>
                        <m:r>
                          <a:rPr lang="id-ID" b="0" i="1" smtClean="0">
                            <a:latin typeface="Cambria Math"/>
                          </a:rPr>
                          <m:t>2</m:t>
                        </m:r>
                      </m:den>
                    </m:f>
                  </m:oMath>
                </a14:m>
                <a:r>
                  <a:rPr lang="id-ID" dirty="0" smtClean="0">
                    <a:latin typeface="Prestige Elite Std" pitchFamily="49" charset="0"/>
                  </a:rPr>
                  <a:t>	=</a:t>
                </a:r>
                <a:r>
                  <a:rPr lang="id-ID" dirty="0" smtClean="0"/>
                  <a:t/>
                </a:r>
                <a14:m>
                  <m:oMath xmlns:m="http://schemas.openxmlformats.org/officeDocument/2006/math">
                    <m:f>
                      <m:fPr>
                        <m:ctrlPr>
                          <a:rPr lang="id-ID" i="1" smtClean="0">
                            <a:latin typeface="Cambria Math"/>
                          </a:rPr>
                        </m:ctrlPr>
                      </m:fPr>
                      <m:num>
                        <m:r>
                          <a:rPr lang="id-ID" b="0" i="1" smtClean="0">
                            <a:latin typeface="Cambria Math"/>
                          </a:rPr>
                          <m:t>30</m:t>
                        </m:r>
                      </m:num>
                      <m:den>
                        <m:r>
                          <a:rPr lang="id-ID" b="0" i="1" smtClean="0">
                            <a:latin typeface="Cambria Math"/>
                          </a:rPr>
                          <m:t>60</m:t>
                        </m:r>
                      </m:den>
                    </m:f>
                  </m:oMath>
                </a14:m>
                <a:r>
                  <a:rPr lang="id-ID" dirty="0" smtClean="0">
                    <a:latin typeface="Prestige Elite Std" pitchFamily="49" charset="0"/>
                  </a:rPr>
                  <a:t/>
                </a:r>
              </a:p>
              <a:p>
                <a:pPr>
                  <a:buNone/>
                  <a:tabLst>
                    <a:tab pos="1076325" algn="l"/>
                  </a:tabLst>
                </a:pPr>
                <a:r>
                  <a:rPr lang="id-ID" dirty="0" smtClean="0">
                    <a:latin typeface="Prestige Elite Std" pitchFamily="49" charset="0"/>
                  </a:rPr>
                  <a:t>		= 0;30</a:t>
                </a:r>
              </a:p>
              <a:p>
                <a:pPr marL="514350" indent="-514350">
                  <a:buAutoNum type="arabicPeriod" startAt="2"/>
                  <a:tabLst>
                    <a:tab pos="1076325" algn="l"/>
                  </a:tabLst>
                </a:pPr>
                <a:r>
                  <a:rPr lang="id-ID" dirty="0" smtClean="0">
                    <a:latin typeface="Prestige Elite Std" pitchFamily="49" charset="0"/>
                  </a:rPr>
                  <a:t/>
                </a:r>
                <a14:m>
                  <m:oMath xmlns:m="http://schemas.openxmlformats.org/officeDocument/2006/math">
                    <m:f>
                      <m:fPr>
                        <m:ctrlPr>
                          <a:rPr lang="id-ID" i="1" smtClean="0">
                            <a:latin typeface="Cambria Math"/>
                          </a:rPr>
                        </m:ctrlPr>
                      </m:fPr>
                      <m:num>
                        <m:r>
                          <a:rPr lang="id-ID" b="0" i="1" smtClean="0">
                            <a:latin typeface="Cambria Math"/>
                          </a:rPr>
                          <m:t>1</m:t>
                        </m:r>
                      </m:num>
                      <m:den>
                        <m:r>
                          <a:rPr lang="id-ID" b="0" i="1" smtClean="0">
                            <a:latin typeface="Cambria Math"/>
                          </a:rPr>
                          <m:t>3</m:t>
                        </m:r>
                      </m:den>
                    </m:f>
                  </m:oMath>
                </a14:m>
                <a:r>
                  <a:rPr lang="id-ID" dirty="0" smtClean="0">
                    <a:latin typeface="Prestige Elite Std" pitchFamily="49" charset="0"/>
                  </a:rPr>
                  <a:t>	= </a:t>
                </a:r>
                <a:r>
                  <a:rPr lang="id-ID" dirty="0" smtClean="0"/>
                  <a:t/>
                </a:r>
                <a14:m>
                  <m:oMath xmlns:m="http://schemas.openxmlformats.org/officeDocument/2006/math">
                    <m:f>
                      <m:fPr>
                        <m:ctrlPr>
                          <a:rPr lang="id-ID" i="1" smtClean="0">
                            <a:latin typeface="Cambria Math"/>
                          </a:rPr>
                        </m:ctrlPr>
                      </m:fPr>
                      <m:num>
                        <m:r>
                          <a:rPr lang="id-ID" b="0" i="1" smtClean="0">
                            <a:latin typeface="Cambria Math"/>
                          </a:rPr>
                          <m:t>20</m:t>
                        </m:r>
                      </m:num>
                      <m:den>
                        <m:r>
                          <a:rPr lang="id-ID" b="0" i="1" smtClean="0">
                            <a:latin typeface="Cambria Math"/>
                          </a:rPr>
                          <m:t>60</m:t>
                        </m:r>
                      </m:den>
                    </m:f>
                  </m:oMath>
                </a14:m>
                <a:r>
                  <a:rPr lang="id-ID" dirty="0" smtClean="0">
                    <a:latin typeface="Prestige Elite Std" pitchFamily="49" charset="0"/>
                  </a:rPr>
                  <a:t/>
                </a:r>
              </a:p>
              <a:p>
                <a:pPr>
                  <a:buNone/>
                  <a:tabLst>
                    <a:tab pos="1076325" algn="l"/>
                  </a:tabLst>
                </a:pPr>
                <a:r>
                  <a:rPr lang="id-ID" dirty="0" smtClean="0">
                    <a:latin typeface="Prestige Elite Std" pitchFamily="49" charset="0"/>
                  </a:rPr>
                  <a:t>		= 0;20</a:t>
                </a:r>
              </a:p>
              <a:p>
                <a:pPr marL="514350" indent="-514350">
                  <a:buFont typeface="+mj-lt"/>
                  <a:buAutoNum type="arabicPeriod" startAt="3"/>
                  <a:tabLst>
                    <a:tab pos="1076325" algn="l"/>
                  </a:tabLst>
                </a:pPr>
                <a:r>
                  <a:rPr lang="id-ID" dirty="0" smtClean="0">
                    <a:latin typeface="Prestige Elite Std" pitchFamily="49" charset="0"/>
                  </a:rPr>
                  <a:t/>
                </a:r>
                <a14:m>
                  <m:oMath xmlns:m="http://schemas.openxmlformats.org/officeDocument/2006/math">
                    <m:f>
                      <m:fPr>
                        <m:ctrlPr>
                          <a:rPr lang="id-ID" i="1" smtClean="0">
                            <a:latin typeface="Cambria Math"/>
                          </a:rPr>
                        </m:ctrlPr>
                      </m:fPr>
                      <m:num>
                        <m:r>
                          <a:rPr lang="id-ID" b="0" i="1" smtClean="0">
                            <a:latin typeface="Cambria Math"/>
                          </a:rPr>
                          <m:t>1</m:t>
                        </m:r>
                      </m:num>
                      <m:den>
                        <m:r>
                          <a:rPr lang="id-ID" b="0" i="1" smtClean="0">
                            <a:latin typeface="Cambria Math"/>
                          </a:rPr>
                          <m:t>5</m:t>
                        </m:r>
                      </m:den>
                    </m:f>
                  </m:oMath>
                </a14:m>
                <a:r>
                  <a:rPr lang="id-ID" dirty="0" smtClean="0">
                    <a:latin typeface="Prestige Elite Std" pitchFamily="49" charset="0"/>
                  </a:rPr>
                  <a:t>	= </a:t>
                </a:r>
                <a14:m>
                  <m:oMath xmlns:m="http://schemas.openxmlformats.org/officeDocument/2006/math">
                    <m:f>
                      <m:fPr>
                        <m:ctrlPr>
                          <a:rPr lang="id-ID" i="1" smtClean="0">
                            <a:latin typeface="Cambria Math"/>
                          </a:rPr>
                        </m:ctrlPr>
                      </m:fPr>
                      <m:num>
                        <m:r>
                          <a:rPr lang="id-ID" b="0" i="1" smtClean="0">
                            <a:latin typeface="Cambria Math"/>
                          </a:rPr>
                          <m:t>12</m:t>
                        </m:r>
                      </m:num>
                      <m:den>
                        <m:r>
                          <a:rPr lang="id-ID" b="0" i="1" smtClean="0">
                            <a:latin typeface="Cambria Math"/>
                          </a:rPr>
                          <m:t>60</m:t>
                        </m:r>
                      </m:den>
                    </m:f>
                  </m:oMath>
                </a14:m>
                <a:r>
                  <a:rPr lang="id-ID" dirty="0" smtClean="0">
                    <a:latin typeface="Prestige Elite Std" pitchFamily="49" charset="0"/>
                  </a:rPr>
                  <a:t/>
                </a:r>
              </a:p>
              <a:p>
                <a:pPr>
                  <a:buNone/>
                  <a:tabLst>
                    <a:tab pos="1076325" algn="l"/>
                  </a:tabLst>
                </a:pPr>
                <a:r>
                  <a:rPr lang="id-ID" dirty="0" smtClean="0">
                    <a:latin typeface="Prestige Elite Std" pitchFamily="49" charset="0"/>
                  </a:rPr>
                  <a:t>		= 0;12</a:t>
                </a:r>
              </a:p>
              <a:p>
                <a:pPr>
                  <a:buNone/>
                  <a:tabLst>
                    <a:tab pos="1076325" algn="l"/>
                  </a:tabLst>
                </a:pPr>
                <a:endParaRPr lang="id-ID" dirty="0">
                  <a:latin typeface="Prestige Elite Std" pitchFamily="49"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852" t="-2561" b="-14286"/>
                </a:stretch>
              </a:blipFill>
            </p:spPr>
            <p:txBody>
              <a:bodyPr/>
              <a:lstStyle/>
              <a:p>
                <a:r>
                  <a:rPr lang="id-ID">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000"/>
                            </p:stCondLst>
                            <p:childTnLst>
                              <p:par>
                                <p:cTn id="12" presetID="41"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par>
                          <p:cTn id="19" fill="hold">
                            <p:stCondLst>
                              <p:cond delay="3800"/>
                            </p:stCondLst>
                            <p:childTnLst>
                              <p:par>
                                <p:cTn id="20" presetID="41" presetClass="entr" presetSubtype="0" fill="hold" nodeType="after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1" end="1"/>
                                            </p:txEl>
                                          </p:spTgt>
                                        </p:tgtEl>
                                      </p:cBhvr>
                                    </p:animEffect>
                                  </p:childTnLst>
                                </p:cTn>
                              </p:par>
                            </p:childTnLst>
                          </p:cTn>
                        </p:par>
                        <p:par>
                          <p:cTn id="27" fill="hold">
                            <p:stCondLst>
                              <p:cond delay="490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par>
                          <p:cTn id="35" fill="hold">
                            <p:stCondLst>
                              <p:cond delay="5600"/>
                            </p:stCondLst>
                            <p:childTnLst>
                              <p:par>
                                <p:cTn id="36" presetID="41" presetClass="entr" presetSubtype="0" fill="hold" nodeType="afterEffect">
                                  <p:stCondLst>
                                    <p:cond delay="0"/>
                                  </p:stCondLst>
                                  <p:iterate type="lt">
                                    <p:tmPct val="10000"/>
                                  </p:iterate>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
                                            <p:txEl>
                                              <p:pRg st="3" end="3"/>
                                            </p:txEl>
                                          </p:spTgt>
                                        </p:tgtEl>
                                      </p:cBhvr>
                                    </p:animEffect>
                                  </p:childTnLst>
                                </p:cTn>
                              </p:par>
                            </p:childTnLst>
                          </p:cTn>
                        </p:par>
                        <p:par>
                          <p:cTn id="43" fill="hold">
                            <p:stCondLst>
                              <p:cond delay="67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3">
                                            <p:txEl>
                                              <p:pRg st="4" end="4"/>
                                            </p:txEl>
                                          </p:spTgt>
                                        </p:tgtEl>
                                      </p:cBhvr>
                                    </p:animEffect>
                                  </p:childTnLst>
                                </p:cTn>
                              </p:par>
                            </p:childTnLst>
                          </p:cTn>
                        </p:par>
                        <p:par>
                          <p:cTn id="51" fill="hold">
                            <p:stCondLst>
                              <p:cond delay="7400"/>
                            </p:stCondLst>
                            <p:childTnLst>
                              <p:par>
                                <p:cTn id="52" presetID="41" presetClass="entr" presetSubtype="0" fill="hold" nodeType="afterEffect">
                                  <p:stCondLst>
                                    <p:cond delay="0"/>
                                  </p:stCondLst>
                                  <p:iterate type="lt">
                                    <p:tmPct val="10000"/>
                                  </p:iterate>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
                                            <p:txEl>
                                              <p:pRg st="5" end="5"/>
                                            </p:txEl>
                                          </p:spTgt>
                                        </p:tgtEl>
                                      </p:cBhvr>
                                    </p:animEffect>
                                  </p:childTnLst>
                                </p:cTn>
                              </p:par>
                            </p:childTnLst>
                          </p:cTn>
                        </p:par>
                        <p:par>
                          <p:cTn id="59" fill="hold">
                            <p:stCondLst>
                              <p:cond delay="8500"/>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p:txBody>
          <a:bodyPr/>
          <a:lstStyle/>
          <a:p>
            <a:r>
              <a:rPr lang="id-ID" dirty="0" smtClean="0">
                <a:latin typeface="Prestige Elite Std" pitchFamily="49" charset="0"/>
              </a:rPr>
              <a:t>Seksagesimal ke Pecahan</a:t>
            </a:r>
            <a:endParaRPr lang="id-ID" dirty="0">
              <a:latin typeface="Prestige Elite Std" pitchFamily="49" charset="0"/>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fontScale="92500" lnSpcReduction="20000"/>
              </a:bodyPr>
              <a:lstStyle/>
              <a:p>
                <a:pPr>
                  <a:tabLst>
                    <a:tab pos="1519238" algn="l"/>
                    <a:tab pos="1798638" algn="l"/>
                  </a:tabLst>
                </a:pPr>
                <a:r>
                  <a:rPr lang="id-ID" dirty="0" smtClean="0">
                    <a:latin typeface="Prestige Elite Std" pitchFamily="49" charset="0"/>
                  </a:rPr>
                  <a:t>Contoh:</a:t>
                </a:r>
              </a:p>
              <a:p>
                <a:pPr marL="514350" indent="-514350">
                  <a:buFont typeface="+mj-lt"/>
                  <a:buAutoNum type="arabicPeriod"/>
                  <a:tabLst>
                    <a:tab pos="1519238" algn="l"/>
                    <a:tab pos="1798638" algn="l"/>
                  </a:tabLst>
                </a:pPr>
                <a:r>
                  <a:rPr lang="id-ID" dirty="0" smtClean="0">
                    <a:latin typeface="Prestige Elite Std" pitchFamily="49" charset="0"/>
                  </a:rPr>
                  <a:t>0;6</a:t>
                </a:r>
                <a:r>
                  <a:rPr lang="id-ID" dirty="0" smtClean="0">
                    <a:latin typeface="Prestige Elite Std" pitchFamily="49" charset="0"/>
                  </a:rPr>
                  <a:t>	= </a:t>
                </a:r>
                <a14:m>
                  <m:oMath xmlns:m="http://schemas.openxmlformats.org/officeDocument/2006/math">
                    <m:f>
                      <m:fPr>
                        <m:ctrlPr>
                          <a:rPr lang="id-ID" i="1" smtClean="0">
                            <a:latin typeface="Cambria Math"/>
                          </a:rPr>
                        </m:ctrlPr>
                      </m:fPr>
                      <m:num>
                        <m:r>
                          <a:rPr lang="id-ID" b="0" i="1" smtClean="0">
                            <a:latin typeface="Cambria Math"/>
                          </a:rPr>
                          <m:t>6</m:t>
                        </m:r>
                      </m:num>
                      <m:den>
                        <m:r>
                          <a:rPr lang="id-ID" b="0" i="1" smtClean="0">
                            <a:latin typeface="Cambria Math"/>
                          </a:rPr>
                          <m:t>60</m:t>
                        </m:r>
                      </m:den>
                    </m:f>
                  </m:oMath>
                </a14:m>
                <a:endParaRPr lang="id-ID" dirty="0" smtClean="0">
                  <a:latin typeface="Prestige Elite Std" pitchFamily="49" charset="0"/>
                </a:endParaRPr>
              </a:p>
              <a:p>
                <a:pPr>
                  <a:buNone/>
                  <a:tabLst>
                    <a:tab pos="1519238" algn="l"/>
                    <a:tab pos="1798638" algn="l"/>
                  </a:tabLst>
                </a:pPr>
                <a:r>
                  <a:rPr lang="id-ID" dirty="0" smtClean="0">
                    <a:latin typeface="Prestige Elite Std" pitchFamily="49" charset="0"/>
                  </a:rPr>
                  <a:t>		= </a:t>
                </a:r>
                <a14:m>
                  <m:oMath xmlns:m="http://schemas.openxmlformats.org/officeDocument/2006/math">
                    <m:f>
                      <m:fPr>
                        <m:ctrlPr>
                          <a:rPr lang="id-ID" i="1" smtClean="0">
                            <a:latin typeface="Cambria Math"/>
                          </a:rPr>
                        </m:ctrlPr>
                      </m:fPr>
                      <m:num>
                        <m:r>
                          <a:rPr lang="id-ID" b="0" i="1" smtClean="0">
                            <a:latin typeface="Cambria Math"/>
                          </a:rPr>
                          <m:t>1</m:t>
                        </m:r>
                      </m:num>
                      <m:den>
                        <m:r>
                          <a:rPr lang="id-ID" b="0" i="1" smtClean="0">
                            <a:latin typeface="Cambria Math"/>
                          </a:rPr>
                          <m:t>10</m:t>
                        </m:r>
                      </m:den>
                    </m:f>
                  </m:oMath>
                </a14:m>
                <a:r>
                  <a:rPr lang="id-ID" dirty="0" smtClean="0">
                    <a:latin typeface="Prestige Elite Std" pitchFamily="49" charset="0"/>
                  </a:rPr>
                  <a:t/>
                </a:r>
              </a:p>
              <a:p>
                <a:pPr marL="514350" indent="-514350">
                  <a:buFont typeface="+mj-lt"/>
                  <a:buAutoNum type="arabicPeriod" startAt="2"/>
                  <a:tabLst>
                    <a:tab pos="1519238" algn="l"/>
                    <a:tab pos="1798638" algn="l"/>
                  </a:tabLst>
                </a:pPr>
                <a:r>
                  <a:rPr lang="id-ID" dirty="0" smtClean="0">
                    <a:latin typeface="Prestige Elite Std" pitchFamily="49" charset="0"/>
                  </a:rPr>
                  <a:t>0;4</a:t>
                </a:r>
                <a:r>
                  <a:rPr lang="id-ID" dirty="0" smtClean="0">
                    <a:latin typeface="Prestige Elite Std" pitchFamily="49" charset="0"/>
                  </a:rPr>
                  <a:t>	= </a:t>
                </a:r>
                <a14:m>
                  <m:oMath xmlns:m="http://schemas.openxmlformats.org/officeDocument/2006/math">
                    <m:f>
                      <m:fPr>
                        <m:ctrlPr>
                          <a:rPr lang="id-ID" i="1" smtClean="0">
                            <a:latin typeface="Cambria Math"/>
                          </a:rPr>
                        </m:ctrlPr>
                      </m:fPr>
                      <m:num>
                        <m:r>
                          <a:rPr lang="id-ID" b="0" i="1" smtClean="0">
                            <a:latin typeface="Cambria Math"/>
                          </a:rPr>
                          <m:t>4</m:t>
                        </m:r>
                      </m:num>
                      <m:den>
                        <m:r>
                          <a:rPr lang="id-ID" b="0" i="1" smtClean="0">
                            <a:latin typeface="Cambria Math"/>
                          </a:rPr>
                          <m:t>60</m:t>
                        </m:r>
                      </m:den>
                    </m:f>
                  </m:oMath>
                </a14:m>
                <a:endParaRPr lang="id-ID" dirty="0" smtClean="0">
                  <a:latin typeface="Prestige Elite Std" pitchFamily="49" charset="0"/>
                </a:endParaRPr>
              </a:p>
              <a:p>
                <a:pPr>
                  <a:buNone/>
                  <a:tabLst>
                    <a:tab pos="1519238" algn="l"/>
                    <a:tab pos="1798638" algn="l"/>
                  </a:tabLst>
                </a:pPr>
                <a:r>
                  <a:rPr lang="id-ID" dirty="0" smtClean="0">
                    <a:latin typeface="Prestige Elite Std" pitchFamily="49" charset="0"/>
                  </a:rPr>
                  <a:t>		= </a:t>
                </a:r>
                <a14:m>
                  <m:oMath xmlns:m="http://schemas.openxmlformats.org/officeDocument/2006/math">
                    <m:f>
                      <m:fPr>
                        <m:ctrlPr>
                          <a:rPr lang="id-ID" i="1" smtClean="0">
                            <a:latin typeface="Cambria Math"/>
                          </a:rPr>
                        </m:ctrlPr>
                      </m:fPr>
                      <m:num>
                        <m:r>
                          <a:rPr lang="id-ID" b="0" i="1" smtClean="0">
                            <a:latin typeface="Cambria Math"/>
                          </a:rPr>
                          <m:t>1</m:t>
                        </m:r>
                      </m:num>
                      <m:den>
                        <m:r>
                          <a:rPr lang="id-ID" b="0" i="1" smtClean="0">
                            <a:latin typeface="Cambria Math"/>
                          </a:rPr>
                          <m:t>15</m:t>
                        </m:r>
                      </m:den>
                    </m:f>
                  </m:oMath>
                </a14:m>
                <a:endParaRPr lang="id-ID" dirty="0" smtClean="0">
                  <a:latin typeface="Prestige Elite Std" pitchFamily="49" charset="0"/>
                </a:endParaRPr>
              </a:p>
              <a:p>
                <a:pPr marL="514350" indent="-514350">
                  <a:buFont typeface="+mj-lt"/>
                  <a:buAutoNum type="arabicPeriod" startAt="3"/>
                  <a:tabLst>
                    <a:tab pos="1519238" algn="l"/>
                    <a:tab pos="1798638" algn="l"/>
                  </a:tabLst>
                </a:pPr>
                <a:r>
                  <a:rPr lang="id-ID" dirty="0" smtClean="0">
                    <a:latin typeface="Prestige Elite Std" pitchFamily="49" charset="0"/>
                  </a:rPr>
                  <a:t>0;30</a:t>
                </a:r>
                <a:r>
                  <a:rPr lang="id-ID" dirty="0" smtClean="0">
                    <a:latin typeface="Prestige Elite Std" pitchFamily="49" charset="0"/>
                  </a:rPr>
                  <a:t>	= </a:t>
                </a:r>
                <a14:m>
                  <m:oMath xmlns:m="http://schemas.openxmlformats.org/officeDocument/2006/math">
                    <m:f>
                      <m:fPr>
                        <m:ctrlPr>
                          <a:rPr lang="id-ID" i="1" smtClean="0">
                            <a:latin typeface="Cambria Math"/>
                          </a:rPr>
                        </m:ctrlPr>
                      </m:fPr>
                      <m:num>
                        <m:r>
                          <a:rPr lang="id-ID" b="0" i="1" smtClean="0">
                            <a:latin typeface="Cambria Math"/>
                          </a:rPr>
                          <m:t>30</m:t>
                        </m:r>
                      </m:num>
                      <m:den>
                        <m:r>
                          <a:rPr lang="id-ID" b="0" i="1" smtClean="0">
                            <a:latin typeface="Cambria Math"/>
                          </a:rPr>
                          <m:t>60</m:t>
                        </m:r>
                      </m:den>
                    </m:f>
                  </m:oMath>
                </a14:m>
                <a:endParaRPr lang="id-ID" dirty="0" smtClean="0">
                  <a:latin typeface="Prestige Elite Std" pitchFamily="49" charset="0"/>
                </a:endParaRPr>
              </a:p>
              <a:p>
                <a:pPr>
                  <a:buNone/>
                  <a:tabLst>
                    <a:tab pos="1519238" algn="l"/>
                    <a:tab pos="1798638" algn="l"/>
                  </a:tabLst>
                </a:pPr>
                <a:r>
                  <a:rPr lang="id-ID" dirty="0" smtClean="0">
                    <a:latin typeface="Prestige Elite Std" pitchFamily="49" charset="0"/>
                  </a:rPr>
                  <a:t/>
                </a:r>
                <a:r>
                  <a:rPr lang="id-ID" dirty="0" smtClean="0">
                    <a:latin typeface="Prestige Elite Std" pitchFamily="49" charset="0"/>
                  </a:rPr>
                  <a:t>= </a:t>
                </a:r>
                <a14:m>
                  <m:oMath xmlns:m="http://schemas.openxmlformats.org/officeDocument/2006/math">
                    <m:f>
                      <m:fPr>
                        <m:ctrlPr>
                          <a:rPr lang="id-ID" i="1" smtClean="0">
                            <a:latin typeface="Cambria Math"/>
                          </a:rPr>
                        </m:ctrlPr>
                      </m:fPr>
                      <m:num>
                        <m:r>
                          <a:rPr lang="id-ID" b="0" i="1" smtClean="0">
                            <a:latin typeface="Cambria Math"/>
                          </a:rPr>
                          <m:t>1</m:t>
                        </m:r>
                      </m:num>
                      <m:den>
                        <m:r>
                          <a:rPr lang="id-ID" b="0" i="1" smtClean="0">
                            <a:latin typeface="Cambria Math"/>
                          </a:rPr>
                          <m:t>2</m:t>
                        </m:r>
                      </m:den>
                    </m:f>
                  </m:oMath>
                </a14:m>
                <a:r>
                  <a:rPr lang="id-ID" dirty="0" smtClean="0">
                    <a:latin typeface="Prestige Elite Std" pitchFamily="49" charset="0"/>
                  </a:rPr>
                  <a:t/>
                </a:r>
                <a:endParaRPr lang="id-ID" dirty="0">
                  <a:latin typeface="Prestige Elite Std" pitchFamily="49"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704" t="-3235"/>
                </a:stretch>
              </a:blipFill>
            </p:spPr>
            <p:txBody>
              <a:bodyPr/>
              <a:lstStyle/>
              <a:p>
                <a:r>
                  <a:rPr lang="id-ID">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000"/>
                            </p:stCondLst>
                            <p:childTnLst>
                              <p:par>
                                <p:cTn id="12" presetID="41"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par>
                          <p:cTn id="19" fill="hold">
                            <p:stCondLst>
                              <p:cond delay="3800"/>
                            </p:stCondLst>
                            <p:childTnLst>
                              <p:par>
                                <p:cTn id="20" presetID="41" presetClass="entr" presetSubtype="0" fill="hold" nodeType="after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1" end="1"/>
                                            </p:txEl>
                                          </p:spTgt>
                                        </p:tgtEl>
                                      </p:cBhvr>
                                    </p:animEffect>
                                  </p:childTnLst>
                                </p:cTn>
                              </p:par>
                            </p:childTnLst>
                          </p:cTn>
                        </p:par>
                        <p:par>
                          <p:cTn id="27" fill="hold">
                            <p:stCondLst>
                              <p:cond delay="475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par>
                          <p:cTn id="35" fill="hold">
                            <p:stCondLst>
                              <p:cond delay="5550"/>
                            </p:stCondLst>
                            <p:childTnLst>
                              <p:par>
                                <p:cTn id="36" presetID="41" presetClass="entr" presetSubtype="0" fill="hold" nodeType="afterEffect">
                                  <p:stCondLst>
                                    <p:cond delay="0"/>
                                  </p:stCondLst>
                                  <p:iterate type="lt">
                                    <p:tmPct val="10000"/>
                                  </p:iterate>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
                                            <p:txEl>
                                              <p:pRg st="3" end="3"/>
                                            </p:txEl>
                                          </p:spTgt>
                                        </p:tgtEl>
                                      </p:cBhvr>
                                    </p:animEffect>
                                  </p:childTnLst>
                                </p:cTn>
                              </p:par>
                            </p:childTnLst>
                          </p:cTn>
                        </p:par>
                        <p:par>
                          <p:cTn id="43" fill="hold">
                            <p:stCondLst>
                              <p:cond delay="65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3">
                                            <p:txEl>
                                              <p:pRg st="4" end="4"/>
                                            </p:txEl>
                                          </p:spTgt>
                                        </p:tgtEl>
                                      </p:cBhvr>
                                    </p:animEffect>
                                  </p:childTnLst>
                                </p:cTn>
                              </p:par>
                            </p:childTnLst>
                          </p:cTn>
                        </p:par>
                        <p:par>
                          <p:cTn id="51" fill="hold">
                            <p:stCondLst>
                              <p:cond delay="7300"/>
                            </p:stCondLst>
                            <p:childTnLst>
                              <p:par>
                                <p:cTn id="52" presetID="41" presetClass="entr" presetSubtype="0" fill="hold" nodeType="afterEffect">
                                  <p:stCondLst>
                                    <p:cond delay="0"/>
                                  </p:stCondLst>
                                  <p:iterate type="lt">
                                    <p:tmPct val="10000"/>
                                  </p:iterate>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
                                            <p:txEl>
                                              <p:pRg st="5" end="5"/>
                                            </p:txEl>
                                          </p:spTgt>
                                        </p:tgtEl>
                                      </p:cBhvr>
                                    </p:animEffect>
                                  </p:childTnLst>
                                </p:cTn>
                              </p:par>
                            </p:childTnLst>
                          </p:cTn>
                        </p:par>
                        <p:par>
                          <p:cTn id="59" fill="hold">
                            <p:stCondLst>
                              <p:cond delay="8350"/>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414"/>
            <a:ext cx="9144000" cy="7169002"/>
          </a:xfrm>
          <a:prstGeom prst="rect">
            <a:avLst/>
          </a:prstGeom>
        </p:spPr>
      </p:pic>
      <p:sp>
        <p:nvSpPr>
          <p:cNvPr id="5" name="Text Placeholder 4"/>
          <p:cNvSpPr>
            <a:spLocks noGrp="1"/>
          </p:cNvSpPr>
          <p:nvPr>
            <p:ph type="body" idx="1"/>
          </p:nvPr>
        </p:nvSpPr>
        <p:spPr>
          <a:xfrm>
            <a:off x="760040" y="2360861"/>
            <a:ext cx="7772400" cy="1500187"/>
          </a:xfrm>
        </p:spPr>
        <p:txBody>
          <a:bodyPr>
            <a:normAutofit/>
          </a:bodyPr>
          <a:lstStyle/>
          <a:p>
            <a:pPr algn="ctr"/>
            <a:r>
              <a:rPr lang="en-US" sz="8000" dirty="0" smtClean="0">
                <a:latin typeface="Prestige Elite Std" pitchFamily="49" charset="0"/>
              </a:rPr>
              <a:t>TERIMA KASIH</a:t>
            </a:r>
            <a:endParaRPr lang="en-US" sz="8000" dirty="0">
              <a:latin typeface="Prestige Elite Std" pitchFamily="49"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20272" y="980728"/>
            <a:ext cx="1349896" cy="1349896"/>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nodeType="withEffect">
                                  <p:stCondLst>
                                    <p:cond delay="0"/>
                                  </p:stCondLst>
                                  <p:childTnLst>
                                    <p:animRot by="120000">
                                      <p:cBhvr>
                                        <p:cTn id="6" dur="100" fill="hold">
                                          <p:stCondLst>
                                            <p:cond delay="0"/>
                                          </p:stCondLst>
                                        </p:cTn>
                                        <p:tgtEl>
                                          <p:spTgt spid="5">
                                            <p:txEl>
                                              <p:pRg st="0" end="0"/>
                                            </p:txEl>
                                          </p:spTgt>
                                        </p:tgtEl>
                                        <p:attrNameLst>
                                          <p:attrName>r</p:attrName>
                                        </p:attrNameLst>
                                      </p:cBhvr>
                                    </p:animRot>
                                    <p:animRot by="-240000">
                                      <p:cBhvr>
                                        <p:cTn id="7" dur="200" fill="hold">
                                          <p:stCondLst>
                                            <p:cond delay="200"/>
                                          </p:stCondLst>
                                        </p:cTn>
                                        <p:tgtEl>
                                          <p:spTgt spid="5">
                                            <p:txEl>
                                              <p:pRg st="0" end="0"/>
                                            </p:txEl>
                                          </p:spTgt>
                                        </p:tgtEl>
                                        <p:attrNameLst>
                                          <p:attrName>r</p:attrName>
                                        </p:attrNameLst>
                                      </p:cBhvr>
                                    </p:animRot>
                                    <p:animRot by="240000">
                                      <p:cBhvr>
                                        <p:cTn id="8" dur="200" fill="hold">
                                          <p:stCondLst>
                                            <p:cond delay="400"/>
                                          </p:stCondLst>
                                        </p:cTn>
                                        <p:tgtEl>
                                          <p:spTgt spid="5">
                                            <p:txEl>
                                              <p:pRg st="0" end="0"/>
                                            </p:txEl>
                                          </p:spTgt>
                                        </p:tgtEl>
                                        <p:attrNameLst>
                                          <p:attrName>r</p:attrName>
                                        </p:attrNameLst>
                                      </p:cBhvr>
                                    </p:animRot>
                                    <p:animRot by="-240000">
                                      <p:cBhvr>
                                        <p:cTn id="9" dur="200" fill="hold">
                                          <p:stCondLst>
                                            <p:cond delay="600"/>
                                          </p:stCondLst>
                                        </p:cTn>
                                        <p:tgtEl>
                                          <p:spTgt spid="5">
                                            <p:txEl>
                                              <p:pRg st="0" end="0"/>
                                            </p:txEl>
                                          </p:spTgt>
                                        </p:tgtEl>
                                        <p:attrNameLst>
                                          <p:attrName>r</p:attrName>
                                        </p:attrNameLst>
                                      </p:cBhvr>
                                    </p:animRot>
                                    <p:animRot by="120000">
                                      <p:cBhvr>
                                        <p:cTn id="10" dur="200" fill="hold">
                                          <p:stCondLst>
                                            <p:cond delay="800"/>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414"/>
            <a:ext cx="9144000" cy="6849173"/>
          </a:xfrm>
          <a:prstGeom prst="rect">
            <a:avLst/>
          </a:prstGeom>
        </p:spPr>
      </p:pic>
      <p:sp>
        <p:nvSpPr>
          <p:cNvPr id="2" name="Title 1"/>
          <p:cNvSpPr>
            <a:spLocks noGrp="1"/>
          </p:cNvSpPr>
          <p:nvPr>
            <p:ph type="title"/>
          </p:nvPr>
        </p:nvSpPr>
        <p:spPr/>
        <p:txBody>
          <a:bodyPr/>
          <a:lstStyle/>
          <a:p>
            <a:r>
              <a:rPr lang="id-ID" b="1" dirty="0" smtClean="0">
                <a:latin typeface="Prestige Elite Std" pitchFamily="49" charset="0"/>
              </a:rPr>
              <a:t>Topik</a:t>
            </a:r>
            <a:endParaRPr lang="id-ID" b="1" dirty="0">
              <a:latin typeface="Prestige Elite Std" pitchFamily="49" charset="0"/>
            </a:endParaRPr>
          </a:p>
        </p:txBody>
      </p:sp>
      <p:sp>
        <p:nvSpPr>
          <p:cNvPr id="3" name="Content Placeholder 2"/>
          <p:cNvSpPr>
            <a:spLocks noGrp="1"/>
          </p:cNvSpPr>
          <p:nvPr>
            <p:ph idx="1"/>
          </p:nvPr>
        </p:nvSpPr>
        <p:spPr>
          <a:xfrm>
            <a:off x="1835696" y="1556792"/>
            <a:ext cx="6264696" cy="4021907"/>
          </a:xfrm>
        </p:spPr>
        <p:txBody>
          <a:bodyPr>
            <a:noAutofit/>
          </a:bodyPr>
          <a:lstStyle/>
          <a:p>
            <a:r>
              <a:rPr lang="id-ID" sz="2200" b="1" dirty="0" smtClean="0">
                <a:latin typeface="Prestige Elite Std" pitchFamily="49" charset="0"/>
              </a:rPr>
              <a:t>Penemuan bangsa Babilonia</a:t>
            </a:r>
          </a:p>
          <a:p>
            <a:r>
              <a:rPr lang="id-ID" sz="2200" b="1" dirty="0" smtClean="0">
                <a:latin typeface="Prestige Elite Std" pitchFamily="49" charset="0"/>
              </a:rPr>
              <a:t>Pengertian Bilangan Seksagesimal</a:t>
            </a:r>
          </a:p>
          <a:p>
            <a:r>
              <a:rPr lang="id-ID" sz="2200" b="1" dirty="0" smtClean="0">
                <a:latin typeface="Prestige Elite Std" pitchFamily="49" charset="0"/>
              </a:rPr>
              <a:t>Penggunaan Tulisan Paku</a:t>
            </a:r>
          </a:p>
          <a:p>
            <a:r>
              <a:rPr lang="id-ID" sz="2200" b="1" dirty="0" smtClean="0">
                <a:latin typeface="Prestige Elite Std" pitchFamily="49" charset="0"/>
              </a:rPr>
              <a:t>Cara Merubah Bilangan Seksagesimal</a:t>
            </a:r>
          </a:p>
          <a:p>
            <a:pPr marL="719138" indent="-358775"/>
            <a:r>
              <a:rPr lang="id-ID" sz="2200" b="1" dirty="0" smtClean="0">
                <a:latin typeface="Prestige Elite Std" pitchFamily="49" charset="0"/>
              </a:rPr>
              <a:t>Paku ke Seksagesimal</a:t>
            </a:r>
          </a:p>
          <a:p>
            <a:pPr marL="719138" indent="-358775"/>
            <a:r>
              <a:rPr lang="id-ID" sz="2200" b="1" dirty="0" smtClean="0">
                <a:latin typeface="Prestige Elite Std" pitchFamily="49" charset="0"/>
              </a:rPr>
              <a:t>Seksagesimal ke Angka Modern</a:t>
            </a:r>
          </a:p>
          <a:p>
            <a:pPr marL="719138" indent="-358775"/>
            <a:r>
              <a:rPr lang="id-ID" sz="2200" b="1" dirty="0" smtClean="0">
                <a:latin typeface="Prestige Elite Std" pitchFamily="49" charset="0"/>
              </a:rPr>
              <a:t>Angka Modern ke Seksagesimal</a:t>
            </a:r>
          </a:p>
          <a:p>
            <a:pPr marL="719138" indent="-358775"/>
            <a:r>
              <a:rPr lang="id-ID" sz="2200" b="1" dirty="0" smtClean="0">
                <a:latin typeface="Prestige Elite Std" pitchFamily="49" charset="0"/>
              </a:rPr>
              <a:t>Pecahan ke Seksagesimal</a:t>
            </a:r>
          </a:p>
          <a:p>
            <a:pPr marL="719138" indent="-358775"/>
            <a:r>
              <a:rPr lang="id-ID" sz="2200" b="1" dirty="0" smtClean="0">
                <a:latin typeface="Prestige Elite Std" pitchFamily="49" charset="0"/>
              </a:rPr>
              <a:t>Seksagesimal ke Pecahan</a:t>
            </a:r>
            <a:endParaRPr lang="id-ID" sz="2200" b="1" dirty="0">
              <a:latin typeface="Prestige Elite Std" pitchFamily="49"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1"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14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3">
                                            <p:txEl>
                                              <p:pRg st="0" end="0"/>
                                            </p:txEl>
                                          </p:spTgt>
                                        </p:tgtEl>
                                        <p:attrNameLst>
                                          <p:attrName>ppt_w</p:attrName>
                                        </p:attrNameLst>
                                      </p:cBhvr>
                                    </p:anim>
                                    <p:anim by="(#ppt_w*0.50)" calcmode="lin" valueType="num">
                                      <p:cBhvr>
                                        <p:cTn id="15" dur="500" decel="50000" autoRev="1" fill="hold">
                                          <p:stCondLst>
                                            <p:cond delay="0"/>
                                          </p:stCondLst>
                                        </p:cTn>
                                        <p:tgtEl>
                                          <p:spTgt spid="3">
                                            <p:txEl>
                                              <p:pRg st="0" end="0"/>
                                            </p:txEl>
                                          </p:spTgt>
                                        </p:tgtEl>
                                        <p:attrNameLst>
                                          <p:attrName>ppt_x</p:attrName>
                                        </p:attrNameLst>
                                      </p:cBhvr>
                                    </p:anim>
                                    <p:anim from="(-#ppt_h/2)" to="(#ppt_y)" calcmode="lin" valueType="num">
                                      <p:cBhvr>
                                        <p:cTn id="16" dur="1000" fill="hold">
                                          <p:stCondLst>
                                            <p:cond delay="0"/>
                                          </p:stCondLst>
                                        </p:cTn>
                                        <p:tgtEl>
                                          <p:spTgt spid="3">
                                            <p:txEl>
                                              <p:pRg st="0" end="0"/>
                                            </p:txEl>
                                          </p:spTgt>
                                        </p:tgtEl>
                                        <p:attrNameLst>
                                          <p:attrName>ppt_y</p:attrName>
                                        </p:attrNameLst>
                                      </p:cBhvr>
                                    </p:anim>
                                    <p:animRot by="21600000">
                                      <p:cBhvr>
                                        <p:cTn id="17" dur="1000" fill="hold">
                                          <p:stCondLst>
                                            <p:cond delay="0"/>
                                          </p:stCondLst>
                                        </p:cTn>
                                        <p:tgtEl>
                                          <p:spTgt spid="3">
                                            <p:txEl>
                                              <p:pRg st="0" end="0"/>
                                            </p:txEl>
                                          </p:spTgt>
                                        </p:tgtEl>
                                        <p:attrNameLst>
                                          <p:attrName>r</p:attrName>
                                        </p:attrNameLst>
                                      </p:cBhvr>
                                    </p:animRot>
                                  </p:childTnLst>
                                </p:cTn>
                              </p:par>
                            </p:childTnLst>
                          </p:cTn>
                        </p:par>
                        <p:par>
                          <p:cTn id="18" fill="hold">
                            <p:stCondLst>
                              <p:cond delay="46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by="(-#ppt_w*2)" calcmode="lin" valueType="num">
                                      <p:cBhvr rctx="PPT">
                                        <p:cTn id="21" dur="500" autoRev="1" fill="hold">
                                          <p:stCondLst>
                                            <p:cond delay="0"/>
                                          </p:stCondLst>
                                        </p:cTn>
                                        <p:tgtEl>
                                          <p:spTgt spid="3">
                                            <p:txEl>
                                              <p:pRg st="1" end="1"/>
                                            </p:txEl>
                                          </p:spTgt>
                                        </p:tgtEl>
                                        <p:attrNameLst>
                                          <p:attrName>ppt_w</p:attrName>
                                        </p:attrNameLst>
                                      </p:cBhvr>
                                    </p:anim>
                                    <p:anim by="(#ppt_w*0.50)" calcmode="lin" valueType="num">
                                      <p:cBhvr>
                                        <p:cTn id="22" dur="500" decel="50000" autoRev="1" fill="hold">
                                          <p:stCondLst>
                                            <p:cond delay="0"/>
                                          </p:stCondLst>
                                        </p:cTn>
                                        <p:tgtEl>
                                          <p:spTgt spid="3">
                                            <p:txEl>
                                              <p:pRg st="1" end="1"/>
                                            </p:txEl>
                                          </p:spTgt>
                                        </p:tgtEl>
                                        <p:attrNameLst>
                                          <p:attrName>ppt_x</p:attrName>
                                        </p:attrNameLst>
                                      </p:cBhvr>
                                    </p:anim>
                                    <p:anim from="(-#ppt_h/2)" to="(#ppt_y)" calcmode="lin" valueType="num">
                                      <p:cBhvr>
                                        <p:cTn id="23" dur="1000" fill="hold">
                                          <p:stCondLst>
                                            <p:cond delay="0"/>
                                          </p:stCondLst>
                                        </p:cTn>
                                        <p:tgtEl>
                                          <p:spTgt spid="3">
                                            <p:txEl>
                                              <p:pRg st="1" end="1"/>
                                            </p:txEl>
                                          </p:spTgt>
                                        </p:tgtEl>
                                        <p:attrNameLst>
                                          <p:attrName>ppt_y</p:attrName>
                                        </p:attrNameLst>
                                      </p:cBhvr>
                                    </p:anim>
                                    <p:animRot by="21600000">
                                      <p:cBhvr>
                                        <p:cTn id="24" dur="1000" fill="hold">
                                          <p:stCondLst>
                                            <p:cond delay="0"/>
                                          </p:stCondLst>
                                        </p:cTn>
                                        <p:tgtEl>
                                          <p:spTgt spid="3">
                                            <p:txEl>
                                              <p:pRg st="1" end="1"/>
                                            </p:txEl>
                                          </p:spTgt>
                                        </p:tgtEl>
                                        <p:attrNameLst>
                                          <p:attrName>r</p:attrName>
                                        </p:attrNameLst>
                                      </p:cBhvr>
                                    </p:animRot>
                                  </p:childTnLst>
                                </p:cTn>
                              </p:par>
                            </p:childTnLst>
                          </p:cTn>
                        </p:par>
                        <p:par>
                          <p:cTn id="25" fill="hold">
                            <p:stCondLst>
                              <p:cond delay="850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 by="(-#ppt_w*2)" calcmode="lin" valueType="num">
                                      <p:cBhvr rctx="PPT">
                                        <p:cTn id="28" dur="500" autoRev="1" fill="hold">
                                          <p:stCondLst>
                                            <p:cond delay="0"/>
                                          </p:stCondLst>
                                        </p:cTn>
                                        <p:tgtEl>
                                          <p:spTgt spid="3">
                                            <p:txEl>
                                              <p:pRg st="2" end="2"/>
                                            </p:txEl>
                                          </p:spTgt>
                                        </p:tgtEl>
                                        <p:attrNameLst>
                                          <p:attrName>ppt_w</p:attrName>
                                        </p:attrNameLst>
                                      </p:cBhvr>
                                    </p:anim>
                                    <p:anim by="(#ppt_w*0.50)" calcmode="lin" valueType="num">
                                      <p:cBhvr>
                                        <p:cTn id="29" dur="500" decel="50000" autoRev="1" fill="hold">
                                          <p:stCondLst>
                                            <p:cond delay="0"/>
                                          </p:stCondLst>
                                        </p:cTn>
                                        <p:tgtEl>
                                          <p:spTgt spid="3">
                                            <p:txEl>
                                              <p:pRg st="2" end="2"/>
                                            </p:txEl>
                                          </p:spTgt>
                                        </p:tgtEl>
                                        <p:attrNameLst>
                                          <p:attrName>ppt_x</p:attrName>
                                        </p:attrNameLst>
                                      </p:cBhvr>
                                    </p:anim>
                                    <p:anim from="(-#ppt_h/2)" to="(#ppt_y)" calcmode="lin" valueType="num">
                                      <p:cBhvr>
                                        <p:cTn id="30" dur="1000" fill="hold">
                                          <p:stCondLst>
                                            <p:cond delay="0"/>
                                          </p:stCondLst>
                                        </p:cTn>
                                        <p:tgtEl>
                                          <p:spTgt spid="3">
                                            <p:txEl>
                                              <p:pRg st="2" end="2"/>
                                            </p:txEl>
                                          </p:spTgt>
                                        </p:tgtEl>
                                        <p:attrNameLst>
                                          <p:attrName>ppt_y</p:attrName>
                                        </p:attrNameLst>
                                      </p:cBhvr>
                                    </p:anim>
                                    <p:animRot by="21600000">
                                      <p:cBhvr>
                                        <p:cTn id="31" dur="1000" fill="hold">
                                          <p:stCondLst>
                                            <p:cond delay="0"/>
                                          </p:stCondLst>
                                        </p:cTn>
                                        <p:tgtEl>
                                          <p:spTgt spid="3">
                                            <p:txEl>
                                              <p:pRg st="2" end="2"/>
                                            </p:txEl>
                                          </p:spTgt>
                                        </p:tgtEl>
                                        <p:attrNameLst>
                                          <p:attrName>r</p:attrName>
                                        </p:attrNameLst>
                                      </p:cBhvr>
                                    </p:animRot>
                                  </p:childTnLst>
                                </p:cTn>
                              </p:par>
                            </p:childTnLst>
                          </p:cTn>
                        </p:par>
                        <p:par>
                          <p:cTn id="32" fill="hold">
                            <p:stCondLst>
                              <p:cond delay="11500"/>
                            </p:stCondLst>
                            <p:childTnLst>
                              <p:par>
                                <p:cTn id="33" presetID="56" presetClass="entr" presetSubtype="0" fill="hold" nodeType="afterEffect">
                                  <p:stCondLst>
                                    <p:cond delay="0"/>
                                  </p:stCondLst>
                                  <p:iterate type="lt">
                                    <p:tmPct val="10000"/>
                                  </p:iterate>
                                  <p:childTnLst>
                                    <p:set>
                                      <p:cBhvr>
                                        <p:cTn id="34" dur="1" fill="hold">
                                          <p:stCondLst>
                                            <p:cond delay="0"/>
                                          </p:stCondLst>
                                        </p:cTn>
                                        <p:tgtEl>
                                          <p:spTgt spid="3">
                                            <p:txEl>
                                              <p:pRg st="3" end="3"/>
                                            </p:txEl>
                                          </p:spTgt>
                                        </p:tgtEl>
                                        <p:attrNameLst>
                                          <p:attrName>style.visibility</p:attrName>
                                        </p:attrNameLst>
                                      </p:cBhvr>
                                      <p:to>
                                        <p:strVal val="visible"/>
                                      </p:to>
                                    </p:set>
                                    <p:anim by="(-#ppt_w*2)" calcmode="lin" valueType="num">
                                      <p:cBhvr rctx="PPT">
                                        <p:cTn id="35" dur="500" autoRev="1" fill="hold">
                                          <p:stCondLst>
                                            <p:cond delay="0"/>
                                          </p:stCondLst>
                                        </p:cTn>
                                        <p:tgtEl>
                                          <p:spTgt spid="3">
                                            <p:txEl>
                                              <p:pRg st="3" end="3"/>
                                            </p:txEl>
                                          </p:spTgt>
                                        </p:tgtEl>
                                        <p:attrNameLst>
                                          <p:attrName>ppt_w</p:attrName>
                                        </p:attrNameLst>
                                      </p:cBhvr>
                                    </p:anim>
                                    <p:anim by="(#ppt_w*0.50)" calcmode="lin" valueType="num">
                                      <p:cBhvr>
                                        <p:cTn id="36" dur="500" decel="50000" autoRev="1" fill="hold">
                                          <p:stCondLst>
                                            <p:cond delay="0"/>
                                          </p:stCondLst>
                                        </p:cTn>
                                        <p:tgtEl>
                                          <p:spTgt spid="3">
                                            <p:txEl>
                                              <p:pRg st="3" end="3"/>
                                            </p:txEl>
                                          </p:spTgt>
                                        </p:tgtEl>
                                        <p:attrNameLst>
                                          <p:attrName>ppt_x</p:attrName>
                                        </p:attrNameLst>
                                      </p:cBhvr>
                                    </p:anim>
                                    <p:anim from="(-#ppt_h/2)" to="(#ppt_y)" calcmode="lin" valueType="num">
                                      <p:cBhvr>
                                        <p:cTn id="37" dur="1000" fill="hold">
                                          <p:stCondLst>
                                            <p:cond delay="0"/>
                                          </p:stCondLst>
                                        </p:cTn>
                                        <p:tgtEl>
                                          <p:spTgt spid="3">
                                            <p:txEl>
                                              <p:pRg st="3" end="3"/>
                                            </p:txEl>
                                          </p:spTgt>
                                        </p:tgtEl>
                                        <p:attrNameLst>
                                          <p:attrName>ppt_y</p:attrName>
                                        </p:attrNameLst>
                                      </p:cBhvr>
                                    </p:anim>
                                    <p:animRot by="21600000">
                                      <p:cBhvr>
                                        <p:cTn id="38" dur="1000" fill="hold">
                                          <p:stCondLst>
                                            <p:cond delay="0"/>
                                          </p:stCondLst>
                                        </p:cTn>
                                        <p:tgtEl>
                                          <p:spTgt spid="3">
                                            <p:txEl>
                                              <p:pRg st="3" end="3"/>
                                            </p:txEl>
                                          </p:spTgt>
                                        </p:tgtEl>
                                        <p:attrNameLst>
                                          <p:attrName>r</p:attrName>
                                        </p:attrNameLst>
                                      </p:cBhvr>
                                    </p:animRot>
                                  </p:childTnLst>
                                </p:cTn>
                              </p:par>
                            </p:childTnLst>
                          </p:cTn>
                        </p:par>
                        <p:par>
                          <p:cTn id="39" fill="hold">
                            <p:stCondLst>
                              <p:cond delay="15500"/>
                            </p:stCondLst>
                            <p:childTnLst>
                              <p:par>
                                <p:cTn id="40" presetID="56" presetClass="entr" presetSubtype="0" fill="hold" nodeType="afterEffect">
                                  <p:stCondLst>
                                    <p:cond delay="0"/>
                                  </p:stCondLst>
                                  <p:iterate type="lt">
                                    <p:tmPct val="10000"/>
                                  </p:iterate>
                                  <p:childTnLst>
                                    <p:set>
                                      <p:cBhvr>
                                        <p:cTn id="41" dur="1" fill="hold">
                                          <p:stCondLst>
                                            <p:cond delay="0"/>
                                          </p:stCondLst>
                                        </p:cTn>
                                        <p:tgtEl>
                                          <p:spTgt spid="3">
                                            <p:txEl>
                                              <p:pRg st="4" end="4"/>
                                            </p:txEl>
                                          </p:spTgt>
                                        </p:tgtEl>
                                        <p:attrNameLst>
                                          <p:attrName>style.visibility</p:attrName>
                                        </p:attrNameLst>
                                      </p:cBhvr>
                                      <p:to>
                                        <p:strVal val="visible"/>
                                      </p:to>
                                    </p:set>
                                    <p:anim by="(-#ppt_w*2)" calcmode="lin" valueType="num">
                                      <p:cBhvr rctx="PPT">
                                        <p:cTn id="42" dur="500" autoRev="1" fill="hold">
                                          <p:stCondLst>
                                            <p:cond delay="0"/>
                                          </p:stCondLst>
                                        </p:cTn>
                                        <p:tgtEl>
                                          <p:spTgt spid="3">
                                            <p:txEl>
                                              <p:pRg st="4" end="4"/>
                                            </p:txEl>
                                          </p:spTgt>
                                        </p:tgtEl>
                                        <p:attrNameLst>
                                          <p:attrName>ppt_w</p:attrName>
                                        </p:attrNameLst>
                                      </p:cBhvr>
                                    </p:anim>
                                    <p:anim by="(#ppt_w*0.50)" calcmode="lin" valueType="num">
                                      <p:cBhvr>
                                        <p:cTn id="43" dur="500" decel="50000" autoRev="1" fill="hold">
                                          <p:stCondLst>
                                            <p:cond delay="0"/>
                                          </p:stCondLst>
                                        </p:cTn>
                                        <p:tgtEl>
                                          <p:spTgt spid="3">
                                            <p:txEl>
                                              <p:pRg st="4" end="4"/>
                                            </p:txEl>
                                          </p:spTgt>
                                        </p:tgtEl>
                                        <p:attrNameLst>
                                          <p:attrName>ppt_x</p:attrName>
                                        </p:attrNameLst>
                                      </p:cBhvr>
                                    </p:anim>
                                    <p:anim from="(-#ppt_h/2)" to="(#ppt_y)" calcmode="lin" valueType="num">
                                      <p:cBhvr>
                                        <p:cTn id="44" dur="1000" fill="hold">
                                          <p:stCondLst>
                                            <p:cond delay="0"/>
                                          </p:stCondLst>
                                        </p:cTn>
                                        <p:tgtEl>
                                          <p:spTgt spid="3">
                                            <p:txEl>
                                              <p:pRg st="4" end="4"/>
                                            </p:txEl>
                                          </p:spTgt>
                                        </p:tgtEl>
                                        <p:attrNameLst>
                                          <p:attrName>ppt_y</p:attrName>
                                        </p:attrNameLst>
                                      </p:cBhvr>
                                    </p:anim>
                                    <p:animRot by="21600000">
                                      <p:cBhvr>
                                        <p:cTn id="45" dur="1000" fill="hold">
                                          <p:stCondLst>
                                            <p:cond delay="0"/>
                                          </p:stCondLst>
                                        </p:cTn>
                                        <p:tgtEl>
                                          <p:spTgt spid="3">
                                            <p:txEl>
                                              <p:pRg st="4" end="4"/>
                                            </p:txEl>
                                          </p:spTgt>
                                        </p:tgtEl>
                                        <p:attrNameLst>
                                          <p:attrName>r</p:attrName>
                                        </p:attrNameLst>
                                      </p:cBhvr>
                                    </p:animRot>
                                  </p:childTnLst>
                                </p:cTn>
                              </p:par>
                            </p:childTnLst>
                          </p:cTn>
                        </p:par>
                        <p:par>
                          <p:cTn id="46" fill="hold">
                            <p:stCondLst>
                              <p:cond delay="18200"/>
                            </p:stCondLst>
                            <p:childTnLst>
                              <p:par>
                                <p:cTn id="47" presetID="56" presetClass="entr" presetSubtype="0" fill="hold" nodeType="afterEffect">
                                  <p:stCondLst>
                                    <p:cond delay="0"/>
                                  </p:stCondLst>
                                  <p:iterate type="lt">
                                    <p:tmPct val="10000"/>
                                  </p:iterate>
                                  <p:childTnLst>
                                    <p:set>
                                      <p:cBhvr>
                                        <p:cTn id="48" dur="1" fill="hold">
                                          <p:stCondLst>
                                            <p:cond delay="0"/>
                                          </p:stCondLst>
                                        </p:cTn>
                                        <p:tgtEl>
                                          <p:spTgt spid="3">
                                            <p:txEl>
                                              <p:pRg st="5" end="5"/>
                                            </p:txEl>
                                          </p:spTgt>
                                        </p:tgtEl>
                                        <p:attrNameLst>
                                          <p:attrName>style.visibility</p:attrName>
                                        </p:attrNameLst>
                                      </p:cBhvr>
                                      <p:to>
                                        <p:strVal val="visible"/>
                                      </p:to>
                                    </p:set>
                                    <p:anim by="(-#ppt_w*2)" calcmode="lin" valueType="num">
                                      <p:cBhvr rctx="PPT">
                                        <p:cTn id="49" dur="500" autoRev="1" fill="hold">
                                          <p:stCondLst>
                                            <p:cond delay="0"/>
                                          </p:stCondLst>
                                        </p:cTn>
                                        <p:tgtEl>
                                          <p:spTgt spid="3">
                                            <p:txEl>
                                              <p:pRg st="5" end="5"/>
                                            </p:txEl>
                                          </p:spTgt>
                                        </p:tgtEl>
                                        <p:attrNameLst>
                                          <p:attrName>ppt_w</p:attrName>
                                        </p:attrNameLst>
                                      </p:cBhvr>
                                    </p:anim>
                                    <p:anim by="(#ppt_w*0.50)" calcmode="lin" valueType="num">
                                      <p:cBhvr>
                                        <p:cTn id="50" dur="500" decel="50000" autoRev="1" fill="hold">
                                          <p:stCondLst>
                                            <p:cond delay="0"/>
                                          </p:stCondLst>
                                        </p:cTn>
                                        <p:tgtEl>
                                          <p:spTgt spid="3">
                                            <p:txEl>
                                              <p:pRg st="5" end="5"/>
                                            </p:txEl>
                                          </p:spTgt>
                                        </p:tgtEl>
                                        <p:attrNameLst>
                                          <p:attrName>ppt_x</p:attrName>
                                        </p:attrNameLst>
                                      </p:cBhvr>
                                    </p:anim>
                                    <p:anim from="(-#ppt_h/2)" to="(#ppt_y)" calcmode="lin" valueType="num">
                                      <p:cBhvr>
                                        <p:cTn id="51" dur="1000" fill="hold">
                                          <p:stCondLst>
                                            <p:cond delay="0"/>
                                          </p:stCondLst>
                                        </p:cTn>
                                        <p:tgtEl>
                                          <p:spTgt spid="3">
                                            <p:txEl>
                                              <p:pRg st="5" end="5"/>
                                            </p:txEl>
                                          </p:spTgt>
                                        </p:tgtEl>
                                        <p:attrNameLst>
                                          <p:attrName>ppt_y</p:attrName>
                                        </p:attrNameLst>
                                      </p:cBhvr>
                                    </p:anim>
                                    <p:animRot by="21600000">
                                      <p:cBhvr>
                                        <p:cTn id="52" dur="1000" fill="hold">
                                          <p:stCondLst>
                                            <p:cond delay="0"/>
                                          </p:stCondLst>
                                        </p:cTn>
                                        <p:tgtEl>
                                          <p:spTgt spid="3">
                                            <p:txEl>
                                              <p:pRg st="5" end="5"/>
                                            </p:txEl>
                                          </p:spTgt>
                                        </p:tgtEl>
                                        <p:attrNameLst>
                                          <p:attrName>r</p:attrName>
                                        </p:attrNameLst>
                                      </p:cBhvr>
                                    </p:animRot>
                                  </p:childTnLst>
                                </p:cTn>
                              </p:par>
                            </p:childTnLst>
                          </p:cTn>
                        </p:par>
                        <p:par>
                          <p:cTn id="53" fill="hold">
                            <p:stCondLst>
                              <p:cond delay="21600"/>
                            </p:stCondLst>
                            <p:childTnLst>
                              <p:par>
                                <p:cTn id="54" presetID="56" presetClass="entr" presetSubtype="0" fill="hold" nodeType="afterEffect">
                                  <p:stCondLst>
                                    <p:cond delay="0"/>
                                  </p:stCondLst>
                                  <p:iterate type="lt">
                                    <p:tmPct val="10000"/>
                                  </p:iterate>
                                  <p:childTnLst>
                                    <p:set>
                                      <p:cBhvr>
                                        <p:cTn id="55" dur="1" fill="hold">
                                          <p:stCondLst>
                                            <p:cond delay="0"/>
                                          </p:stCondLst>
                                        </p:cTn>
                                        <p:tgtEl>
                                          <p:spTgt spid="3">
                                            <p:txEl>
                                              <p:pRg st="6" end="6"/>
                                            </p:txEl>
                                          </p:spTgt>
                                        </p:tgtEl>
                                        <p:attrNameLst>
                                          <p:attrName>style.visibility</p:attrName>
                                        </p:attrNameLst>
                                      </p:cBhvr>
                                      <p:to>
                                        <p:strVal val="visible"/>
                                      </p:to>
                                    </p:set>
                                    <p:anim by="(-#ppt_w*2)" calcmode="lin" valueType="num">
                                      <p:cBhvr rctx="PPT">
                                        <p:cTn id="56" dur="500" autoRev="1" fill="hold">
                                          <p:stCondLst>
                                            <p:cond delay="0"/>
                                          </p:stCondLst>
                                        </p:cTn>
                                        <p:tgtEl>
                                          <p:spTgt spid="3">
                                            <p:txEl>
                                              <p:pRg st="6" end="6"/>
                                            </p:txEl>
                                          </p:spTgt>
                                        </p:tgtEl>
                                        <p:attrNameLst>
                                          <p:attrName>ppt_w</p:attrName>
                                        </p:attrNameLst>
                                      </p:cBhvr>
                                    </p:anim>
                                    <p:anim by="(#ppt_w*0.50)" calcmode="lin" valueType="num">
                                      <p:cBhvr>
                                        <p:cTn id="57" dur="500" decel="50000" autoRev="1" fill="hold">
                                          <p:stCondLst>
                                            <p:cond delay="0"/>
                                          </p:stCondLst>
                                        </p:cTn>
                                        <p:tgtEl>
                                          <p:spTgt spid="3">
                                            <p:txEl>
                                              <p:pRg st="6" end="6"/>
                                            </p:txEl>
                                          </p:spTgt>
                                        </p:tgtEl>
                                        <p:attrNameLst>
                                          <p:attrName>ppt_x</p:attrName>
                                        </p:attrNameLst>
                                      </p:cBhvr>
                                    </p:anim>
                                    <p:anim from="(-#ppt_h/2)" to="(#ppt_y)" calcmode="lin" valueType="num">
                                      <p:cBhvr>
                                        <p:cTn id="58" dur="1000" fill="hold">
                                          <p:stCondLst>
                                            <p:cond delay="0"/>
                                          </p:stCondLst>
                                        </p:cTn>
                                        <p:tgtEl>
                                          <p:spTgt spid="3">
                                            <p:txEl>
                                              <p:pRg st="6" end="6"/>
                                            </p:txEl>
                                          </p:spTgt>
                                        </p:tgtEl>
                                        <p:attrNameLst>
                                          <p:attrName>ppt_y</p:attrName>
                                        </p:attrNameLst>
                                      </p:cBhvr>
                                    </p:anim>
                                    <p:animRot by="21600000">
                                      <p:cBhvr>
                                        <p:cTn id="59" dur="1000" fill="hold">
                                          <p:stCondLst>
                                            <p:cond delay="0"/>
                                          </p:stCondLst>
                                        </p:cTn>
                                        <p:tgtEl>
                                          <p:spTgt spid="3">
                                            <p:txEl>
                                              <p:pRg st="6" end="6"/>
                                            </p:txEl>
                                          </p:spTgt>
                                        </p:tgtEl>
                                        <p:attrNameLst>
                                          <p:attrName>r</p:attrName>
                                        </p:attrNameLst>
                                      </p:cBhvr>
                                    </p:animRot>
                                  </p:childTnLst>
                                </p:cTn>
                              </p:par>
                            </p:childTnLst>
                          </p:cTn>
                        </p:par>
                        <p:par>
                          <p:cTn id="60" fill="hold">
                            <p:stCondLst>
                              <p:cond delay="25000"/>
                            </p:stCondLst>
                            <p:childTnLst>
                              <p:par>
                                <p:cTn id="61" presetID="56" presetClass="entr" presetSubtype="0" fill="hold" nodeType="afterEffect">
                                  <p:stCondLst>
                                    <p:cond delay="0"/>
                                  </p:stCondLst>
                                  <p:iterate type="lt">
                                    <p:tmPct val="10000"/>
                                  </p:iterate>
                                  <p:childTnLst>
                                    <p:set>
                                      <p:cBhvr>
                                        <p:cTn id="62" dur="1" fill="hold">
                                          <p:stCondLst>
                                            <p:cond delay="0"/>
                                          </p:stCondLst>
                                        </p:cTn>
                                        <p:tgtEl>
                                          <p:spTgt spid="3">
                                            <p:txEl>
                                              <p:pRg st="7" end="7"/>
                                            </p:txEl>
                                          </p:spTgt>
                                        </p:tgtEl>
                                        <p:attrNameLst>
                                          <p:attrName>style.visibility</p:attrName>
                                        </p:attrNameLst>
                                      </p:cBhvr>
                                      <p:to>
                                        <p:strVal val="visible"/>
                                      </p:to>
                                    </p:set>
                                    <p:anim by="(-#ppt_w*2)" calcmode="lin" valueType="num">
                                      <p:cBhvr rctx="PPT">
                                        <p:cTn id="63" dur="500" autoRev="1" fill="hold">
                                          <p:stCondLst>
                                            <p:cond delay="0"/>
                                          </p:stCondLst>
                                        </p:cTn>
                                        <p:tgtEl>
                                          <p:spTgt spid="3">
                                            <p:txEl>
                                              <p:pRg st="7" end="7"/>
                                            </p:txEl>
                                          </p:spTgt>
                                        </p:tgtEl>
                                        <p:attrNameLst>
                                          <p:attrName>ppt_w</p:attrName>
                                        </p:attrNameLst>
                                      </p:cBhvr>
                                    </p:anim>
                                    <p:anim by="(#ppt_w*0.50)" calcmode="lin" valueType="num">
                                      <p:cBhvr>
                                        <p:cTn id="64" dur="500" decel="50000" autoRev="1" fill="hold">
                                          <p:stCondLst>
                                            <p:cond delay="0"/>
                                          </p:stCondLst>
                                        </p:cTn>
                                        <p:tgtEl>
                                          <p:spTgt spid="3">
                                            <p:txEl>
                                              <p:pRg st="7" end="7"/>
                                            </p:txEl>
                                          </p:spTgt>
                                        </p:tgtEl>
                                        <p:attrNameLst>
                                          <p:attrName>ppt_x</p:attrName>
                                        </p:attrNameLst>
                                      </p:cBhvr>
                                    </p:anim>
                                    <p:anim from="(-#ppt_h/2)" to="(#ppt_y)" calcmode="lin" valueType="num">
                                      <p:cBhvr>
                                        <p:cTn id="65" dur="1000" fill="hold">
                                          <p:stCondLst>
                                            <p:cond delay="0"/>
                                          </p:stCondLst>
                                        </p:cTn>
                                        <p:tgtEl>
                                          <p:spTgt spid="3">
                                            <p:txEl>
                                              <p:pRg st="7" end="7"/>
                                            </p:txEl>
                                          </p:spTgt>
                                        </p:tgtEl>
                                        <p:attrNameLst>
                                          <p:attrName>ppt_y</p:attrName>
                                        </p:attrNameLst>
                                      </p:cBhvr>
                                    </p:anim>
                                    <p:animRot by="21600000">
                                      <p:cBhvr>
                                        <p:cTn id="66" dur="1000" fill="hold">
                                          <p:stCondLst>
                                            <p:cond delay="0"/>
                                          </p:stCondLst>
                                        </p:cTn>
                                        <p:tgtEl>
                                          <p:spTgt spid="3">
                                            <p:txEl>
                                              <p:pRg st="7" end="7"/>
                                            </p:txEl>
                                          </p:spTgt>
                                        </p:tgtEl>
                                        <p:attrNameLst>
                                          <p:attrName>r</p:attrName>
                                        </p:attrNameLst>
                                      </p:cBhvr>
                                    </p:animRot>
                                  </p:childTnLst>
                                </p:cTn>
                              </p:par>
                            </p:childTnLst>
                          </p:cTn>
                        </p:par>
                        <p:par>
                          <p:cTn id="67" fill="hold">
                            <p:stCondLst>
                              <p:cond delay="28000"/>
                            </p:stCondLst>
                            <p:childTnLst>
                              <p:par>
                                <p:cTn id="68" presetID="56" presetClass="entr" presetSubtype="0" fill="hold" nodeType="afterEffect">
                                  <p:stCondLst>
                                    <p:cond delay="0"/>
                                  </p:stCondLst>
                                  <p:iterate type="lt">
                                    <p:tmPct val="10000"/>
                                  </p:iterate>
                                  <p:childTnLst>
                                    <p:set>
                                      <p:cBhvr>
                                        <p:cTn id="69" dur="1" fill="hold">
                                          <p:stCondLst>
                                            <p:cond delay="0"/>
                                          </p:stCondLst>
                                        </p:cTn>
                                        <p:tgtEl>
                                          <p:spTgt spid="3">
                                            <p:txEl>
                                              <p:pRg st="8" end="8"/>
                                            </p:txEl>
                                          </p:spTgt>
                                        </p:tgtEl>
                                        <p:attrNameLst>
                                          <p:attrName>style.visibility</p:attrName>
                                        </p:attrNameLst>
                                      </p:cBhvr>
                                      <p:to>
                                        <p:strVal val="visible"/>
                                      </p:to>
                                    </p:set>
                                    <p:anim by="(-#ppt_w*2)" calcmode="lin" valueType="num">
                                      <p:cBhvr rctx="PPT">
                                        <p:cTn id="70" dur="500" autoRev="1" fill="hold">
                                          <p:stCondLst>
                                            <p:cond delay="0"/>
                                          </p:stCondLst>
                                        </p:cTn>
                                        <p:tgtEl>
                                          <p:spTgt spid="3">
                                            <p:txEl>
                                              <p:pRg st="8" end="8"/>
                                            </p:txEl>
                                          </p:spTgt>
                                        </p:tgtEl>
                                        <p:attrNameLst>
                                          <p:attrName>ppt_w</p:attrName>
                                        </p:attrNameLst>
                                      </p:cBhvr>
                                    </p:anim>
                                    <p:anim by="(#ppt_w*0.50)" calcmode="lin" valueType="num">
                                      <p:cBhvr>
                                        <p:cTn id="71" dur="500" decel="50000" autoRev="1" fill="hold">
                                          <p:stCondLst>
                                            <p:cond delay="0"/>
                                          </p:stCondLst>
                                        </p:cTn>
                                        <p:tgtEl>
                                          <p:spTgt spid="3">
                                            <p:txEl>
                                              <p:pRg st="8" end="8"/>
                                            </p:txEl>
                                          </p:spTgt>
                                        </p:tgtEl>
                                        <p:attrNameLst>
                                          <p:attrName>ppt_x</p:attrName>
                                        </p:attrNameLst>
                                      </p:cBhvr>
                                    </p:anim>
                                    <p:anim from="(-#ppt_h/2)" to="(#ppt_y)" calcmode="lin" valueType="num">
                                      <p:cBhvr>
                                        <p:cTn id="72" dur="1000" fill="hold">
                                          <p:stCondLst>
                                            <p:cond delay="0"/>
                                          </p:stCondLst>
                                        </p:cTn>
                                        <p:tgtEl>
                                          <p:spTgt spid="3">
                                            <p:txEl>
                                              <p:pRg st="8" end="8"/>
                                            </p:txEl>
                                          </p:spTgt>
                                        </p:tgtEl>
                                        <p:attrNameLst>
                                          <p:attrName>ppt_y</p:attrName>
                                        </p:attrNameLst>
                                      </p:cBhvr>
                                    </p:anim>
                                    <p:animRot by="21600000">
                                      <p:cBhvr>
                                        <p:cTn id="73" dur="1000" fill="hold">
                                          <p:stCondLst>
                                            <p:cond delay="0"/>
                                          </p:stCondLst>
                                        </p:cTn>
                                        <p:tgtEl>
                                          <p:spTgt spid="3">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p:txBody>
          <a:bodyPr/>
          <a:lstStyle/>
          <a:p>
            <a:r>
              <a:rPr lang="id-ID" dirty="0" smtClean="0">
                <a:latin typeface="Prestige Elite Std" pitchFamily="49" charset="0"/>
              </a:rPr>
              <a:t>Penemuan Babilonia</a:t>
            </a:r>
            <a:endParaRPr lang="id-ID" dirty="0">
              <a:latin typeface="Prestige Elite Std" pitchFamily="49" charset="0"/>
            </a:endParaRPr>
          </a:p>
        </p:txBody>
      </p:sp>
      <p:sp>
        <p:nvSpPr>
          <p:cNvPr id="3" name="Content Placeholder 2"/>
          <p:cNvSpPr>
            <a:spLocks noGrp="1"/>
          </p:cNvSpPr>
          <p:nvPr>
            <p:ph idx="1"/>
          </p:nvPr>
        </p:nvSpPr>
        <p:spPr/>
        <p:txBody>
          <a:bodyPr/>
          <a:lstStyle/>
          <a:p>
            <a:r>
              <a:rPr lang="id-ID" b="1" dirty="0">
                <a:latin typeface="Prestige Elite Std" pitchFamily="49" charset="0"/>
              </a:rPr>
              <a:t>Sistem </a:t>
            </a:r>
            <a:r>
              <a:rPr lang="id-ID" b="1" dirty="0" smtClean="0">
                <a:latin typeface="Prestige Elite Std" pitchFamily="49" charset="0"/>
              </a:rPr>
              <a:t>matematika seksagesimal </a:t>
            </a:r>
            <a:r>
              <a:rPr lang="id-ID" b="1" dirty="0">
                <a:latin typeface="Prestige Elite Std" pitchFamily="49" charset="0"/>
              </a:rPr>
              <a:t>atau bilangan berbasis </a:t>
            </a:r>
            <a:r>
              <a:rPr lang="id-ID" b="1" dirty="0" smtClean="0">
                <a:latin typeface="Prestige Elite Std" pitchFamily="49" charset="0"/>
              </a:rPr>
              <a:t>60</a:t>
            </a:r>
          </a:p>
          <a:p>
            <a:r>
              <a:rPr lang="id-ID" b="1" dirty="0" smtClean="0">
                <a:latin typeface="Prestige Elite Std" pitchFamily="49" charset="0"/>
              </a:rPr>
              <a:t>Ditemukannya </a:t>
            </a:r>
            <a:r>
              <a:rPr lang="id-ID" b="1" dirty="0">
                <a:latin typeface="Prestige Elite Std" pitchFamily="49" charset="0"/>
              </a:rPr>
              <a:t>penentuan nilai akar </a:t>
            </a:r>
            <a:r>
              <a:rPr lang="id-ID" b="1" dirty="0" smtClean="0">
                <a:latin typeface="Prestige Elite Std" pitchFamily="49" charset="0"/>
              </a:rPr>
              <a:t>kuadrat </a:t>
            </a:r>
          </a:p>
          <a:p>
            <a:r>
              <a:rPr lang="id-ID" b="1" dirty="0" smtClean="0">
                <a:latin typeface="Prestige Elite Std" pitchFamily="49" charset="0"/>
              </a:rPr>
              <a:t>Teori </a:t>
            </a:r>
            <a:r>
              <a:rPr lang="id-ID" b="1" dirty="0">
                <a:latin typeface="Prestige Elite Std" pitchFamily="49" charset="0"/>
              </a:rPr>
              <a:t>Pythagoras</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6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3">
                                            <p:txEl>
                                              <p:pRg st="0" end="0"/>
                                            </p:txEl>
                                          </p:spTgt>
                                        </p:tgtEl>
                                        <p:attrNameLst>
                                          <p:attrName>ppt_w</p:attrName>
                                        </p:attrNameLst>
                                      </p:cBhvr>
                                    </p:anim>
                                    <p:anim by="(#ppt_w*0.50)" calcmode="lin" valueType="num">
                                      <p:cBhvr>
                                        <p:cTn id="15" dur="500" decel="50000" autoRev="1" fill="hold">
                                          <p:stCondLst>
                                            <p:cond delay="0"/>
                                          </p:stCondLst>
                                        </p:cTn>
                                        <p:tgtEl>
                                          <p:spTgt spid="3">
                                            <p:txEl>
                                              <p:pRg st="0" end="0"/>
                                            </p:txEl>
                                          </p:spTgt>
                                        </p:tgtEl>
                                        <p:attrNameLst>
                                          <p:attrName>ppt_x</p:attrName>
                                        </p:attrNameLst>
                                      </p:cBhvr>
                                    </p:anim>
                                    <p:anim from="(-#ppt_h/2)" to="(#ppt_y)" calcmode="lin" valueType="num">
                                      <p:cBhvr>
                                        <p:cTn id="16" dur="1000" fill="hold">
                                          <p:stCondLst>
                                            <p:cond delay="0"/>
                                          </p:stCondLst>
                                        </p:cTn>
                                        <p:tgtEl>
                                          <p:spTgt spid="3">
                                            <p:txEl>
                                              <p:pRg st="0" end="0"/>
                                            </p:txEl>
                                          </p:spTgt>
                                        </p:tgtEl>
                                        <p:attrNameLst>
                                          <p:attrName>ppt_y</p:attrName>
                                        </p:attrNameLst>
                                      </p:cBhvr>
                                    </p:anim>
                                    <p:animRot by="21600000">
                                      <p:cBhvr>
                                        <p:cTn id="17" dur="1000" fill="hold">
                                          <p:stCondLst>
                                            <p:cond delay="0"/>
                                          </p:stCondLst>
                                        </p:cTn>
                                        <p:tgtEl>
                                          <p:spTgt spid="3">
                                            <p:txEl>
                                              <p:pRg st="0" end="0"/>
                                            </p:txEl>
                                          </p:spTgt>
                                        </p:tgtEl>
                                        <p:attrNameLst>
                                          <p:attrName>r</p:attrName>
                                        </p:attrNameLst>
                                      </p:cBhvr>
                                    </p:animRot>
                                  </p:childTnLst>
                                </p:cTn>
                              </p:par>
                            </p:childTnLst>
                          </p:cTn>
                        </p:par>
                        <p:par>
                          <p:cTn id="18" fill="hold">
                            <p:stCondLst>
                              <p:cond delay="85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by="(-#ppt_w*2)" calcmode="lin" valueType="num">
                                      <p:cBhvr rctx="PPT">
                                        <p:cTn id="21" dur="500" autoRev="1" fill="hold">
                                          <p:stCondLst>
                                            <p:cond delay="0"/>
                                          </p:stCondLst>
                                        </p:cTn>
                                        <p:tgtEl>
                                          <p:spTgt spid="3">
                                            <p:txEl>
                                              <p:pRg st="1" end="1"/>
                                            </p:txEl>
                                          </p:spTgt>
                                        </p:tgtEl>
                                        <p:attrNameLst>
                                          <p:attrName>ppt_w</p:attrName>
                                        </p:attrNameLst>
                                      </p:cBhvr>
                                    </p:anim>
                                    <p:anim by="(#ppt_w*0.50)" calcmode="lin" valueType="num">
                                      <p:cBhvr>
                                        <p:cTn id="22" dur="500" decel="50000" autoRev="1" fill="hold">
                                          <p:stCondLst>
                                            <p:cond delay="0"/>
                                          </p:stCondLst>
                                        </p:cTn>
                                        <p:tgtEl>
                                          <p:spTgt spid="3">
                                            <p:txEl>
                                              <p:pRg st="1" end="1"/>
                                            </p:txEl>
                                          </p:spTgt>
                                        </p:tgtEl>
                                        <p:attrNameLst>
                                          <p:attrName>ppt_x</p:attrName>
                                        </p:attrNameLst>
                                      </p:cBhvr>
                                    </p:anim>
                                    <p:anim from="(-#ppt_h/2)" to="(#ppt_y)" calcmode="lin" valueType="num">
                                      <p:cBhvr>
                                        <p:cTn id="23" dur="1000" fill="hold">
                                          <p:stCondLst>
                                            <p:cond delay="0"/>
                                          </p:stCondLst>
                                        </p:cTn>
                                        <p:tgtEl>
                                          <p:spTgt spid="3">
                                            <p:txEl>
                                              <p:pRg st="1" end="1"/>
                                            </p:txEl>
                                          </p:spTgt>
                                        </p:tgtEl>
                                        <p:attrNameLst>
                                          <p:attrName>ppt_y</p:attrName>
                                        </p:attrNameLst>
                                      </p:cBhvr>
                                    </p:anim>
                                    <p:animRot by="21600000">
                                      <p:cBhvr>
                                        <p:cTn id="24" dur="1000" fill="hold">
                                          <p:stCondLst>
                                            <p:cond delay="0"/>
                                          </p:stCondLst>
                                        </p:cTn>
                                        <p:tgtEl>
                                          <p:spTgt spid="3">
                                            <p:txEl>
                                              <p:pRg st="1" end="1"/>
                                            </p:txEl>
                                          </p:spTgt>
                                        </p:tgtEl>
                                        <p:attrNameLst>
                                          <p:attrName>r</p:attrName>
                                        </p:attrNameLst>
                                      </p:cBhvr>
                                    </p:animRot>
                                  </p:childTnLst>
                                </p:cTn>
                              </p:par>
                            </p:childTnLst>
                          </p:cTn>
                        </p:par>
                        <p:par>
                          <p:cTn id="25" fill="hold">
                            <p:stCondLst>
                              <p:cond delay="1310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 by="(-#ppt_w*2)" calcmode="lin" valueType="num">
                                      <p:cBhvr rctx="PPT">
                                        <p:cTn id="28" dur="500" autoRev="1" fill="hold">
                                          <p:stCondLst>
                                            <p:cond delay="0"/>
                                          </p:stCondLst>
                                        </p:cTn>
                                        <p:tgtEl>
                                          <p:spTgt spid="3">
                                            <p:txEl>
                                              <p:pRg st="2" end="2"/>
                                            </p:txEl>
                                          </p:spTgt>
                                        </p:tgtEl>
                                        <p:attrNameLst>
                                          <p:attrName>ppt_w</p:attrName>
                                        </p:attrNameLst>
                                      </p:cBhvr>
                                    </p:anim>
                                    <p:anim by="(#ppt_w*0.50)" calcmode="lin" valueType="num">
                                      <p:cBhvr>
                                        <p:cTn id="29" dur="500" decel="50000" autoRev="1" fill="hold">
                                          <p:stCondLst>
                                            <p:cond delay="0"/>
                                          </p:stCondLst>
                                        </p:cTn>
                                        <p:tgtEl>
                                          <p:spTgt spid="3">
                                            <p:txEl>
                                              <p:pRg st="2" end="2"/>
                                            </p:txEl>
                                          </p:spTgt>
                                        </p:tgtEl>
                                        <p:attrNameLst>
                                          <p:attrName>ppt_x</p:attrName>
                                        </p:attrNameLst>
                                      </p:cBhvr>
                                    </p:anim>
                                    <p:anim from="(-#ppt_h/2)" to="(#ppt_y)" calcmode="lin" valueType="num">
                                      <p:cBhvr>
                                        <p:cTn id="30" dur="1000" fill="hold">
                                          <p:stCondLst>
                                            <p:cond delay="0"/>
                                          </p:stCondLst>
                                        </p:cTn>
                                        <p:tgtEl>
                                          <p:spTgt spid="3">
                                            <p:txEl>
                                              <p:pRg st="2" end="2"/>
                                            </p:txEl>
                                          </p:spTgt>
                                        </p:tgtEl>
                                        <p:attrNameLst>
                                          <p:attrName>ppt_y</p:attrName>
                                        </p:attrNameLst>
                                      </p:cBhvr>
                                    </p:anim>
                                    <p:animRot by="21600000">
                                      <p:cBhvr>
                                        <p:cTn id="31"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p:txBody>
          <a:bodyPr/>
          <a:lstStyle/>
          <a:p>
            <a:r>
              <a:rPr lang="id-ID" b="1" dirty="0" smtClean="0">
                <a:latin typeface="Prestige Elite Std" pitchFamily="49" charset="0"/>
              </a:rPr>
              <a:t>Bilangan Seksagesimal</a:t>
            </a:r>
            <a:endParaRPr lang="id-ID" b="1" dirty="0">
              <a:latin typeface="Prestige Elite Std" pitchFamily="49" charset="0"/>
            </a:endParaRPr>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id-ID" b="1" dirty="0">
                <a:latin typeface="Prestige Elite Std" pitchFamily="49" charset="0"/>
              </a:rPr>
              <a:t>Matematika Babilonia ditulis menggunakan </a:t>
            </a:r>
            <a:r>
              <a:rPr lang="en-US" b="1" dirty="0" err="1" smtClean="0">
                <a:latin typeface="Prestige Elite Std" pitchFamily="49" charset="0"/>
              </a:rPr>
              <a:t>Sistem</a:t>
            </a:r>
            <a:r>
              <a:rPr lang="en-US" b="1" dirty="0" smtClean="0">
                <a:latin typeface="Prestige Elite Std" pitchFamily="49" charset="0"/>
              </a:rPr>
              <a:t> </a:t>
            </a:r>
            <a:r>
              <a:rPr lang="en-US" b="1" dirty="0" err="1" smtClean="0">
                <a:latin typeface="Prestige Elite Std" pitchFamily="49" charset="0"/>
              </a:rPr>
              <a:t>Bilangan</a:t>
            </a:r>
            <a:r>
              <a:rPr lang="en-US" b="1" dirty="0" smtClean="0">
                <a:latin typeface="Prestige Elite Std" pitchFamily="49" charset="0"/>
              </a:rPr>
              <a:t> </a:t>
            </a:r>
            <a:r>
              <a:rPr lang="en-US" b="1" dirty="0" err="1" smtClean="0">
                <a:latin typeface="Prestige Elite Std" pitchFamily="49" charset="0"/>
              </a:rPr>
              <a:t>Seksagesimal</a:t>
            </a:r>
            <a:r>
              <a:rPr lang="id-ID" b="1" dirty="0" smtClean="0">
                <a:latin typeface="Prestige Elite Std" pitchFamily="49" charset="0"/>
              </a:rPr>
              <a:t>(basis-60</a:t>
            </a:r>
            <a:r>
              <a:rPr lang="id-ID" b="1" dirty="0">
                <a:latin typeface="Prestige Elite Std" pitchFamily="49" charset="0"/>
              </a:rPr>
              <a:t>). Penggunaan bilangan seksagesimal dapat dilihat pada penggunaan satuan waktu yaitu 60 detik untuk </a:t>
            </a:r>
            <a:r>
              <a:rPr lang="id-ID" b="1" dirty="0" smtClean="0">
                <a:latin typeface="Prestige Elite Std" pitchFamily="49" charset="0"/>
              </a:rPr>
              <a:t>satu menit</a:t>
            </a:r>
            <a:r>
              <a:rPr lang="id-ID" b="1" dirty="0">
                <a:latin typeface="Prestige Elite Std" pitchFamily="49" charset="0"/>
              </a:rPr>
              <a:t>, 60 menit untuk satu jam, dan pada penggunaan satuan sudut yaitu 360 (60 x 6) derajat untuk satu putaran </a:t>
            </a:r>
            <a:r>
              <a:rPr lang="en-US" b="1" dirty="0" err="1" smtClean="0">
                <a:latin typeface="Prestige Elite Std" pitchFamily="49" charset="0"/>
              </a:rPr>
              <a:t>lingkaran</a:t>
            </a:r>
            <a:r>
              <a:rPr lang="id-ID" b="1" dirty="0" smtClean="0">
                <a:latin typeface="Prestige Elite Std" pitchFamily="49" charset="0"/>
              </a:rPr>
              <a:t>, </a:t>
            </a:r>
            <a:r>
              <a:rPr lang="id-ID" b="1" dirty="0">
                <a:latin typeface="Prestige Elite Std" pitchFamily="49" charset="0"/>
              </a:rPr>
              <a:t>juga penggunaan detik dan menit pada busur lingkaran yang melambangkan pecahan derajat</a:t>
            </a:r>
            <a:r>
              <a:rPr lang="id-ID" b="1" dirty="0" smtClean="0">
                <a:latin typeface="Prestige Elite Std" pitchFamily="49" charset="0"/>
              </a:rPr>
              <a:t>.</a:t>
            </a:r>
            <a:endParaRPr lang="id-ID" b="1" dirty="0">
              <a:latin typeface="Prestige Elite Std" pitchFamily="49"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900"/>
                            </p:stCondLst>
                            <p:childTnLst>
                              <p:par>
                                <p:cTn id="12" presetID="42"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p:txBody>
          <a:bodyPr/>
          <a:lstStyle/>
          <a:p>
            <a:r>
              <a:rPr lang="id-ID" dirty="0" smtClean="0">
                <a:latin typeface="Prestige Elite Std" pitchFamily="49" charset="0"/>
              </a:rPr>
              <a:t>Bilangan seksagesimal</a:t>
            </a:r>
            <a:endParaRPr lang="id-ID" dirty="0">
              <a:latin typeface="Prestige Elite Std" pitchFamily="49" charset="0"/>
            </a:endParaRPr>
          </a:p>
        </p:txBody>
      </p:sp>
      <p:sp>
        <p:nvSpPr>
          <p:cNvPr id="3" name="Content Placeholder 2"/>
          <p:cNvSpPr>
            <a:spLocks noGrp="1"/>
          </p:cNvSpPr>
          <p:nvPr>
            <p:ph idx="1"/>
          </p:nvPr>
        </p:nvSpPr>
        <p:spPr/>
        <p:txBody>
          <a:bodyPr/>
          <a:lstStyle/>
          <a:p>
            <a:endParaRPr lang="id-ID"/>
          </a:p>
        </p:txBody>
      </p:sp>
      <p:pic>
        <p:nvPicPr>
          <p:cNvPr id="4" name="Picture 3" descr="File:Babylonian numerals.sv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340768"/>
            <a:ext cx="8712968" cy="5361840"/>
          </a:xfrm>
          <a:prstGeom prst="rect">
            <a:avLst/>
          </a:prstGeom>
          <a:noFill/>
          <a:ln>
            <a:noFill/>
          </a:ln>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900"/>
                            </p:stCondLst>
                            <p:childTnLst>
                              <p:par>
                                <p:cTn id="12" presetID="21"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p:txBody>
          <a:bodyPr/>
          <a:lstStyle/>
          <a:p>
            <a:r>
              <a:rPr lang="id-ID" dirty="0" smtClean="0">
                <a:latin typeface="Prestige Elite Std" pitchFamily="49" charset="0"/>
              </a:rPr>
              <a:t>Penggunaan Tulisan Paku</a:t>
            </a:r>
            <a:endParaRPr lang="id-ID" dirty="0">
              <a:latin typeface="Prestige Elite Std" pitchFamily="49" charset="0"/>
            </a:endParaRPr>
          </a:p>
        </p:txBody>
      </p:sp>
      <p:sp>
        <p:nvSpPr>
          <p:cNvPr id="3" name="Content Placeholder 2"/>
          <p:cNvSpPr>
            <a:spLocks noGrp="1"/>
          </p:cNvSpPr>
          <p:nvPr>
            <p:ph idx="1"/>
          </p:nvPr>
        </p:nvSpPr>
        <p:spPr/>
        <p:txBody>
          <a:bodyPr>
            <a:normAutofit/>
          </a:bodyPr>
          <a:lstStyle/>
          <a:p>
            <a:r>
              <a:rPr lang="id-ID" dirty="0" smtClean="0">
                <a:latin typeface="Prestige Elite Std" pitchFamily="49" charset="0"/>
              </a:rPr>
              <a:t>Tulisan Paku digunakan pada pembuatan lempengan peninggalan bangsa Babilonia. Lempengan tersebut ditulis saat masih basah kemudian dijemur atau dibakar. Ada empat papan bertulis yang ditemukan, antara lain papan Yale YBC 7289, Plimpton 322, papan Susa, dan papan Tell Dhibayi.</a:t>
            </a:r>
          </a:p>
          <a:p>
            <a:endParaRPr lang="id-ID" dirty="0">
              <a:latin typeface="Prestige Elite Std" pitchFamily="49"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000"/>
                            </p:stCondLst>
                            <p:childTnLst>
                              <p:par>
                                <p:cTn id="12" presetID="42"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 y="-16084"/>
            <a:ext cx="9165445" cy="6874084"/>
          </a:xfrm>
        </p:spPr>
      </p:pic>
      <p:sp>
        <p:nvSpPr>
          <p:cNvPr id="2" name="Title 1"/>
          <p:cNvSpPr>
            <a:spLocks noGrp="1"/>
          </p:cNvSpPr>
          <p:nvPr>
            <p:ph type="title"/>
          </p:nvPr>
        </p:nvSpPr>
        <p:spPr>
          <a:xfrm>
            <a:off x="169861" y="260648"/>
            <a:ext cx="8229600" cy="1143000"/>
          </a:xfrm>
        </p:spPr>
        <p:txBody>
          <a:bodyPr/>
          <a:lstStyle/>
          <a:p>
            <a:r>
              <a:rPr lang="id-ID" dirty="0" smtClean="0">
                <a:latin typeface="Prestige Elite Std" pitchFamily="49" charset="0"/>
              </a:rPr>
              <a:t>Peninggalan  Babilonia</a:t>
            </a:r>
            <a:endParaRPr lang="id-ID" dirty="0">
              <a:latin typeface="Prestige Elite Std" pitchFamily="49" charset="0"/>
            </a:endParaRPr>
          </a:p>
        </p:txBody>
      </p:sp>
      <p:pic>
        <p:nvPicPr>
          <p:cNvPr id="1026" name="Picture 2" descr="http://isaw.nyu.edu/exhibitions/before-pythagoras/items/plimpton-322/images/P322obv.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9158" y="1700808"/>
            <a:ext cx="4048125" cy="2876551"/>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s://encrypted-tbn0.gstatic.com/images?q=tbn:ANd9GcTpWnf9Nlza-7lYC48Q4oO9lnUuNCBYngdphV_yshCc8tTa4ZKz"/>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117445" y="1700808"/>
            <a:ext cx="2847975" cy="284797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781779" y="4941168"/>
            <a:ext cx="3502882" cy="461665"/>
          </a:xfrm>
          <a:prstGeom prst="rect">
            <a:avLst/>
          </a:prstGeom>
          <a:noFill/>
        </p:spPr>
        <p:txBody>
          <a:bodyPr wrap="none" rtlCol="0">
            <a:spAutoFit/>
          </a:bodyPr>
          <a:lstStyle/>
          <a:p>
            <a:r>
              <a:rPr lang="id-ID" sz="2400" dirty="0" smtClean="0">
                <a:latin typeface="Prestige Elite Std" pitchFamily="49" charset="0"/>
              </a:rPr>
              <a:t>Papan Plimpton 322</a:t>
            </a:r>
            <a:endParaRPr lang="id-ID" sz="2400" dirty="0">
              <a:latin typeface="Prestige Elite Std" pitchFamily="49" charset="0"/>
            </a:endParaRPr>
          </a:p>
        </p:txBody>
      </p:sp>
      <p:sp>
        <p:nvSpPr>
          <p:cNvPr id="8" name="TextBox 7"/>
          <p:cNvSpPr txBox="1"/>
          <p:nvPr/>
        </p:nvSpPr>
        <p:spPr>
          <a:xfrm>
            <a:off x="4789991" y="4941167"/>
            <a:ext cx="3502882" cy="461665"/>
          </a:xfrm>
          <a:prstGeom prst="rect">
            <a:avLst/>
          </a:prstGeom>
          <a:noFill/>
        </p:spPr>
        <p:txBody>
          <a:bodyPr wrap="none" rtlCol="0">
            <a:spAutoFit/>
          </a:bodyPr>
          <a:lstStyle/>
          <a:p>
            <a:r>
              <a:rPr lang="id-ID" sz="2400" dirty="0" smtClean="0">
                <a:latin typeface="Prestige Elite Std" pitchFamily="49" charset="0"/>
              </a:rPr>
              <a:t>Papan Plimpton 322</a:t>
            </a:r>
            <a:endParaRPr lang="id-ID" sz="2400" dirty="0">
              <a:latin typeface="Prestige Elite Std" pitchFamily="49" charset="0"/>
            </a:endParaRPr>
          </a:p>
        </p:txBody>
      </p:sp>
    </p:spTree>
    <p:extLst>
      <p:ext uri="{BB962C8B-B14F-4D97-AF65-F5344CB8AC3E}">
        <p14:creationId xmlns:p14="http://schemas.microsoft.com/office/powerpoint/2010/main" xmlns="" val="5926513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900"/>
                            </p:stCondLst>
                            <p:childTnLst>
                              <p:par>
                                <p:cTn id="12" presetID="6" presetClass="entr" presetSubtype="16" fill="hold" nodeType="after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circle(in)">
                                      <p:cBhvr>
                                        <p:cTn id="14" dur="2000"/>
                                        <p:tgtEl>
                                          <p:spTgt spid="1026"/>
                                        </p:tgtEl>
                                      </p:cBhvr>
                                    </p:animEffect>
                                  </p:childTnLst>
                                </p:cTn>
                              </p:par>
                              <p:par>
                                <p:cTn id="15" presetID="6" presetClass="entr" presetSubtype="16" fill="hold" nodeType="with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circle(in)">
                                      <p:cBhvr>
                                        <p:cTn id="17" dur="2000"/>
                                        <p:tgtEl>
                                          <p:spTgt spid="1028"/>
                                        </p:tgtEl>
                                      </p:cBhvr>
                                    </p:animEffect>
                                  </p:childTnLst>
                                </p:cTn>
                              </p:par>
                            </p:childTnLst>
                          </p:cTn>
                        </p:par>
                        <p:par>
                          <p:cTn id="18" fill="hold">
                            <p:stCondLst>
                              <p:cond delay="4900"/>
                            </p:stCondLst>
                            <p:childTnLst>
                              <p:par>
                                <p:cTn id="19" presetID="47" presetClass="entr" presetSubtype="0" fill="hold" nodeType="after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5900"/>
                            </p:stCondLst>
                            <p:childTnLst>
                              <p:par>
                                <p:cTn id="25" presetID="47" presetClass="entr" presetSubtype="0" fill="hold" nodeType="after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1000"/>
                                        <p:tgtEl>
                                          <p:spTgt spid="8">
                                            <p:txEl>
                                              <p:pRg st="0" end="0"/>
                                            </p:txEl>
                                          </p:spTgt>
                                        </p:tgtEl>
                                      </p:cBhvr>
                                    </p:animEffect>
                                    <p:anim calcmode="lin" valueType="num">
                                      <p:cBhvr>
                                        <p:cTn id="2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9496"/>
            <a:ext cx="9147528" cy="6855888"/>
          </a:xfrm>
          <a:prstGeom prst="rect">
            <a:avLst/>
          </a:prstGeom>
        </p:spPr>
      </p:pic>
      <p:sp>
        <p:nvSpPr>
          <p:cNvPr id="2" name="Title 1"/>
          <p:cNvSpPr>
            <a:spLocks noGrp="1"/>
          </p:cNvSpPr>
          <p:nvPr>
            <p:ph type="title"/>
          </p:nvPr>
        </p:nvSpPr>
        <p:spPr/>
        <p:txBody>
          <a:bodyPr/>
          <a:lstStyle/>
          <a:p>
            <a:r>
              <a:rPr lang="id-ID" dirty="0" smtClean="0">
                <a:latin typeface="Prestige Elite Std" pitchFamily="49" charset="0"/>
              </a:rPr>
              <a:t>Paku ke Seksagesimal</a:t>
            </a:r>
            <a:endParaRPr lang="id-ID" dirty="0">
              <a:latin typeface="Prestige Elite Std" pitchFamily="49" charset="0"/>
            </a:endParaRPr>
          </a:p>
        </p:txBody>
      </p:sp>
      <p:sp>
        <p:nvSpPr>
          <p:cNvPr id="3" name="Content Placeholder 2"/>
          <p:cNvSpPr>
            <a:spLocks noGrp="1"/>
          </p:cNvSpPr>
          <p:nvPr>
            <p:ph idx="1"/>
          </p:nvPr>
        </p:nvSpPr>
        <p:spPr/>
        <p:txBody>
          <a:bodyPr/>
          <a:lstStyle/>
          <a:p>
            <a:r>
              <a:rPr lang="id-ID" dirty="0" smtClean="0">
                <a:latin typeface="Prestige Elite Std" pitchFamily="49" charset="0"/>
              </a:rPr>
              <a:t>Contoh: </a:t>
            </a:r>
          </a:p>
          <a:p>
            <a:pPr>
              <a:buNone/>
            </a:pPr>
            <a:r>
              <a:rPr lang="id-ID" dirty="0" smtClean="0">
                <a:latin typeface="Prestige Elite Std" pitchFamily="49" charset="0"/>
              </a:rPr>
              <a:t>1. 2,30</a:t>
            </a:r>
          </a:p>
          <a:p>
            <a:endParaRPr lang="id-ID" dirty="0" smtClean="0">
              <a:latin typeface="Prestige Elite Std" pitchFamily="49" charset="0"/>
            </a:endParaRPr>
          </a:p>
          <a:p>
            <a:endParaRPr lang="id-ID" dirty="0" smtClean="0">
              <a:latin typeface="Prestige Elite Std" pitchFamily="49" charset="0"/>
            </a:endParaRPr>
          </a:p>
          <a:p>
            <a:pPr>
              <a:buNone/>
            </a:pPr>
            <a:r>
              <a:rPr lang="id-ID" dirty="0" smtClean="0">
                <a:latin typeface="Prestige Elite Std" pitchFamily="49" charset="0"/>
              </a:rPr>
              <a:t>2. 21,12</a:t>
            </a:r>
            <a:endParaRPr lang="id-ID" dirty="0">
              <a:latin typeface="Prestige Elite Std" pitchFamily="49" charset="0"/>
            </a:endParaRPr>
          </a:p>
        </p:txBody>
      </p:sp>
      <p:grpSp>
        <p:nvGrpSpPr>
          <p:cNvPr id="5" name="Group 4"/>
          <p:cNvGrpSpPr/>
          <p:nvPr/>
        </p:nvGrpSpPr>
        <p:grpSpPr>
          <a:xfrm>
            <a:off x="2339752" y="2288842"/>
            <a:ext cx="6000792" cy="1500198"/>
            <a:chOff x="2339752" y="2288842"/>
            <a:chExt cx="6000792" cy="1500198"/>
          </a:xfrm>
        </p:grpSpPr>
        <p:sp>
          <p:nvSpPr>
            <p:cNvPr id="52" name="Rectangle 51"/>
            <p:cNvSpPr/>
            <p:nvPr/>
          </p:nvSpPr>
          <p:spPr>
            <a:xfrm>
              <a:off x="2339752" y="2288842"/>
              <a:ext cx="6000792" cy="150019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grpSp>
          <p:nvGrpSpPr>
            <p:cNvPr id="7" name="Group 6"/>
            <p:cNvGrpSpPr/>
            <p:nvPr/>
          </p:nvGrpSpPr>
          <p:grpSpPr>
            <a:xfrm>
              <a:off x="2669160" y="2646032"/>
              <a:ext cx="670724" cy="952507"/>
              <a:chOff x="1000100" y="2143116"/>
              <a:chExt cx="1500198" cy="2214578"/>
            </a:xfrm>
            <a:noFill/>
          </p:grpSpPr>
          <p:sp>
            <p:nvSpPr>
              <p:cNvPr id="4" name="Isosceles Triangle 3"/>
              <p:cNvSpPr/>
              <p:nvPr/>
            </p:nvSpPr>
            <p:spPr>
              <a:xfrm rot="10800000">
                <a:off x="1000100" y="2143116"/>
                <a:ext cx="1500198" cy="78581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6" name="Straight Connector 5"/>
              <p:cNvCxnSpPr>
                <a:stCxn id="4" idx="0"/>
              </p:cNvCxnSpPr>
              <p:nvPr/>
            </p:nvCxnSpPr>
            <p:spPr>
              <a:xfrm rot="16200000" flipH="1">
                <a:off x="1053678" y="3625454"/>
                <a:ext cx="1428760" cy="35719"/>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8" name="Group 7"/>
            <p:cNvGrpSpPr/>
            <p:nvPr/>
          </p:nvGrpSpPr>
          <p:grpSpPr>
            <a:xfrm>
              <a:off x="3554198" y="2646032"/>
              <a:ext cx="670724" cy="952507"/>
              <a:chOff x="1000100" y="2143116"/>
              <a:chExt cx="1500198" cy="2214578"/>
            </a:xfrm>
            <a:noFill/>
          </p:grpSpPr>
          <p:sp>
            <p:nvSpPr>
              <p:cNvPr id="9" name="Isosceles Triangle 8"/>
              <p:cNvSpPr/>
              <p:nvPr/>
            </p:nvSpPr>
            <p:spPr>
              <a:xfrm rot="10800000">
                <a:off x="1000100" y="2143116"/>
                <a:ext cx="1500198" cy="78581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10" name="Straight Connector 9"/>
              <p:cNvCxnSpPr>
                <a:stCxn id="9" idx="0"/>
              </p:cNvCxnSpPr>
              <p:nvPr/>
            </p:nvCxnSpPr>
            <p:spPr>
              <a:xfrm rot="16200000" flipH="1">
                <a:off x="1053678" y="3625454"/>
                <a:ext cx="1428760" cy="35719"/>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18" name="Group 17"/>
            <p:cNvGrpSpPr/>
            <p:nvPr/>
          </p:nvGrpSpPr>
          <p:grpSpPr>
            <a:xfrm rot="16200000">
              <a:off x="5375868" y="2538876"/>
              <a:ext cx="857257" cy="928696"/>
              <a:chOff x="3821900" y="2428868"/>
              <a:chExt cx="2286019" cy="1857389"/>
            </a:xfrm>
            <a:noFill/>
          </p:grpSpPr>
          <p:sp>
            <p:nvSpPr>
              <p:cNvPr id="11" name="Isosceles Triangle 10"/>
              <p:cNvSpPr/>
              <p:nvPr/>
            </p:nvSpPr>
            <p:spPr>
              <a:xfrm>
                <a:off x="4214810" y="2500306"/>
                <a:ext cx="1500198" cy="114300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13" name="Straight Connector 12"/>
              <p:cNvCxnSpPr/>
              <p:nvPr/>
            </p:nvCxnSpPr>
            <p:spPr>
              <a:xfrm rot="16200000" flipH="1" flipV="1">
                <a:off x="3482570" y="2768199"/>
                <a:ext cx="1857388" cy="1178727"/>
              </a:xfrm>
              <a:prstGeom prst="line">
                <a:avLst/>
              </a:prstGeom>
              <a:grpFill/>
              <a:ln w="63500"/>
            </p:spPr>
            <p:style>
              <a:lnRef idx="2">
                <a:schemeClr val="dk1"/>
              </a:lnRef>
              <a:fillRef idx="1">
                <a:schemeClr val="lt1"/>
              </a:fillRef>
              <a:effectRef idx="0">
                <a:schemeClr val="dk1"/>
              </a:effectRef>
              <a:fontRef idx="minor">
                <a:schemeClr val="dk1"/>
              </a:fontRef>
            </p:style>
          </p:cxnSp>
          <p:cxnSp>
            <p:nvCxnSpPr>
              <p:cNvPr id="14" name="Straight Connector 13"/>
              <p:cNvCxnSpPr/>
              <p:nvPr/>
            </p:nvCxnSpPr>
            <p:spPr>
              <a:xfrm rot="16200000" flipH="1">
                <a:off x="4589860" y="2768199"/>
                <a:ext cx="1857389" cy="1178728"/>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23" name="Group 22"/>
            <p:cNvGrpSpPr/>
            <p:nvPr/>
          </p:nvGrpSpPr>
          <p:grpSpPr>
            <a:xfrm rot="16200000">
              <a:off x="7090378" y="2538876"/>
              <a:ext cx="857257" cy="928696"/>
              <a:chOff x="3821900" y="2428868"/>
              <a:chExt cx="2286019" cy="1857389"/>
            </a:xfrm>
            <a:noFill/>
          </p:grpSpPr>
          <p:sp>
            <p:nvSpPr>
              <p:cNvPr id="24" name="Isosceles Triangle 23"/>
              <p:cNvSpPr/>
              <p:nvPr/>
            </p:nvSpPr>
            <p:spPr>
              <a:xfrm>
                <a:off x="4214810" y="2500306"/>
                <a:ext cx="1500198" cy="114300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25" name="Straight Connector 24"/>
              <p:cNvCxnSpPr/>
              <p:nvPr/>
            </p:nvCxnSpPr>
            <p:spPr>
              <a:xfrm rot="16200000" flipH="1" flipV="1">
                <a:off x="3482570" y="2768199"/>
                <a:ext cx="1857388" cy="1178727"/>
              </a:xfrm>
              <a:prstGeom prst="line">
                <a:avLst/>
              </a:prstGeom>
              <a:grpFill/>
              <a:ln w="63500"/>
            </p:spPr>
            <p:style>
              <a:lnRef idx="2">
                <a:schemeClr val="dk1"/>
              </a:lnRef>
              <a:fillRef idx="1">
                <a:schemeClr val="lt1"/>
              </a:fillRef>
              <a:effectRef idx="0">
                <a:schemeClr val="dk1"/>
              </a:effectRef>
              <a:fontRef idx="minor">
                <a:schemeClr val="dk1"/>
              </a:fontRef>
            </p:style>
          </p:cxnSp>
          <p:cxnSp>
            <p:nvCxnSpPr>
              <p:cNvPr id="26" name="Straight Connector 25"/>
              <p:cNvCxnSpPr/>
              <p:nvPr/>
            </p:nvCxnSpPr>
            <p:spPr>
              <a:xfrm rot="16200000" flipH="1">
                <a:off x="4589860" y="2768199"/>
                <a:ext cx="1857389" cy="1178728"/>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27" name="Group 26"/>
            <p:cNvGrpSpPr/>
            <p:nvPr/>
          </p:nvGrpSpPr>
          <p:grpSpPr>
            <a:xfrm rot="16200000">
              <a:off x="6233123" y="2538875"/>
              <a:ext cx="857257" cy="928696"/>
              <a:chOff x="3821900" y="2428868"/>
              <a:chExt cx="2286019" cy="1857389"/>
            </a:xfrm>
            <a:noFill/>
          </p:grpSpPr>
          <p:sp>
            <p:nvSpPr>
              <p:cNvPr id="28" name="Isosceles Triangle 27"/>
              <p:cNvSpPr/>
              <p:nvPr/>
            </p:nvSpPr>
            <p:spPr>
              <a:xfrm>
                <a:off x="4214810" y="2500306"/>
                <a:ext cx="1500198" cy="114300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29" name="Straight Connector 28"/>
              <p:cNvCxnSpPr/>
              <p:nvPr/>
            </p:nvCxnSpPr>
            <p:spPr>
              <a:xfrm rot="16200000" flipH="1" flipV="1">
                <a:off x="3482570" y="2768199"/>
                <a:ext cx="1857388" cy="1178727"/>
              </a:xfrm>
              <a:prstGeom prst="line">
                <a:avLst/>
              </a:prstGeom>
              <a:grpFill/>
              <a:ln w="63500"/>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16200000" flipH="1">
                <a:off x="4589860" y="2768199"/>
                <a:ext cx="1857389" cy="1178728"/>
              </a:xfrm>
              <a:prstGeom prst="line">
                <a:avLst/>
              </a:prstGeom>
              <a:grpFill/>
              <a:ln w="63500"/>
            </p:spPr>
            <p:style>
              <a:lnRef idx="2">
                <a:schemeClr val="dk1"/>
              </a:lnRef>
              <a:fillRef idx="1">
                <a:schemeClr val="lt1"/>
              </a:fillRef>
              <a:effectRef idx="0">
                <a:schemeClr val="dk1"/>
              </a:effectRef>
              <a:fontRef idx="minor">
                <a:schemeClr val="dk1"/>
              </a:fontRef>
            </p:style>
          </p:cxnSp>
        </p:grpSp>
      </p:grpSp>
      <p:grpSp>
        <p:nvGrpSpPr>
          <p:cNvPr id="12" name="Group 11"/>
          <p:cNvGrpSpPr/>
          <p:nvPr/>
        </p:nvGrpSpPr>
        <p:grpSpPr>
          <a:xfrm>
            <a:off x="1274380" y="4572008"/>
            <a:ext cx="7072362" cy="1500198"/>
            <a:chOff x="1274380" y="4572008"/>
            <a:chExt cx="7072362" cy="1500198"/>
          </a:xfrm>
        </p:grpSpPr>
        <p:sp>
          <p:nvSpPr>
            <p:cNvPr id="53" name="Rectangle 52"/>
            <p:cNvSpPr/>
            <p:nvPr/>
          </p:nvSpPr>
          <p:spPr>
            <a:xfrm>
              <a:off x="1274380" y="4572008"/>
              <a:ext cx="7072362" cy="150019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grpSp>
          <p:nvGrpSpPr>
            <p:cNvPr id="31" name="Group 30"/>
            <p:cNvGrpSpPr/>
            <p:nvPr/>
          </p:nvGrpSpPr>
          <p:grpSpPr>
            <a:xfrm rot="16200000">
              <a:off x="1524413" y="4822040"/>
              <a:ext cx="857257" cy="928696"/>
              <a:chOff x="3821900" y="2428868"/>
              <a:chExt cx="2286019" cy="1857389"/>
            </a:xfrm>
            <a:noFill/>
          </p:grpSpPr>
          <p:sp>
            <p:nvSpPr>
              <p:cNvPr id="32" name="Isosceles Triangle 31"/>
              <p:cNvSpPr/>
              <p:nvPr/>
            </p:nvSpPr>
            <p:spPr>
              <a:xfrm>
                <a:off x="4214810" y="2500306"/>
                <a:ext cx="1500198" cy="114300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33" name="Straight Connector 32"/>
              <p:cNvCxnSpPr/>
              <p:nvPr/>
            </p:nvCxnSpPr>
            <p:spPr>
              <a:xfrm rot="16200000" flipH="1" flipV="1">
                <a:off x="3482570" y="2768199"/>
                <a:ext cx="1857388" cy="1178727"/>
              </a:xfrm>
              <a:prstGeom prst="line">
                <a:avLst/>
              </a:prstGeom>
              <a:grpFill/>
              <a:ln w="63500"/>
            </p:spPr>
            <p:style>
              <a:lnRef idx="2">
                <a:schemeClr val="dk1"/>
              </a:lnRef>
              <a:fillRef idx="1">
                <a:schemeClr val="lt1"/>
              </a:fillRef>
              <a:effectRef idx="0">
                <a:schemeClr val="dk1"/>
              </a:effectRef>
              <a:fontRef idx="minor">
                <a:schemeClr val="dk1"/>
              </a:fontRef>
            </p:style>
          </p:cxnSp>
          <p:cxnSp>
            <p:nvCxnSpPr>
              <p:cNvPr id="34" name="Straight Connector 33"/>
              <p:cNvCxnSpPr/>
              <p:nvPr/>
            </p:nvCxnSpPr>
            <p:spPr>
              <a:xfrm rot="16200000" flipH="1">
                <a:off x="4589860" y="2768199"/>
                <a:ext cx="1857389" cy="1178728"/>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35" name="Group 34"/>
            <p:cNvGrpSpPr/>
            <p:nvPr/>
          </p:nvGrpSpPr>
          <p:grpSpPr>
            <a:xfrm rot="16200000">
              <a:off x="2381668" y="4822039"/>
              <a:ext cx="857257" cy="928696"/>
              <a:chOff x="3821900" y="2428868"/>
              <a:chExt cx="2286019" cy="1857389"/>
            </a:xfrm>
            <a:noFill/>
          </p:grpSpPr>
          <p:sp>
            <p:nvSpPr>
              <p:cNvPr id="36" name="Isosceles Triangle 35"/>
              <p:cNvSpPr/>
              <p:nvPr/>
            </p:nvSpPr>
            <p:spPr>
              <a:xfrm>
                <a:off x="4214810" y="2500306"/>
                <a:ext cx="1500198" cy="114300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37" name="Straight Connector 36"/>
              <p:cNvCxnSpPr/>
              <p:nvPr/>
            </p:nvCxnSpPr>
            <p:spPr>
              <a:xfrm rot="16200000" flipH="1" flipV="1">
                <a:off x="3482570" y="2768199"/>
                <a:ext cx="1857388" cy="1178727"/>
              </a:xfrm>
              <a:prstGeom prst="line">
                <a:avLst/>
              </a:prstGeom>
              <a:grpFill/>
              <a:ln w="63500"/>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16200000" flipH="1">
                <a:off x="4589860" y="2768199"/>
                <a:ext cx="1857389" cy="1178728"/>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39" name="Group 38"/>
            <p:cNvGrpSpPr/>
            <p:nvPr/>
          </p:nvGrpSpPr>
          <p:grpSpPr>
            <a:xfrm>
              <a:off x="3560396" y="4857760"/>
              <a:ext cx="670724" cy="952507"/>
              <a:chOff x="1000100" y="2143116"/>
              <a:chExt cx="1500198" cy="2214578"/>
            </a:xfrm>
            <a:noFill/>
          </p:grpSpPr>
          <p:sp>
            <p:nvSpPr>
              <p:cNvPr id="40" name="Isosceles Triangle 39"/>
              <p:cNvSpPr/>
              <p:nvPr/>
            </p:nvSpPr>
            <p:spPr>
              <a:xfrm rot="10800000">
                <a:off x="1000100" y="2143116"/>
                <a:ext cx="1500198" cy="78581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41" name="Straight Connector 40"/>
              <p:cNvCxnSpPr>
                <a:stCxn id="40" idx="0"/>
              </p:cNvCxnSpPr>
              <p:nvPr/>
            </p:nvCxnSpPr>
            <p:spPr>
              <a:xfrm rot="16200000" flipH="1">
                <a:off x="1053678" y="3625454"/>
                <a:ext cx="1428760" cy="35719"/>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42" name="Group 41"/>
            <p:cNvGrpSpPr/>
            <p:nvPr/>
          </p:nvGrpSpPr>
          <p:grpSpPr>
            <a:xfrm rot="16200000">
              <a:off x="5239190" y="4893478"/>
              <a:ext cx="857257" cy="928696"/>
              <a:chOff x="3821900" y="2428868"/>
              <a:chExt cx="2286019" cy="1857389"/>
            </a:xfrm>
            <a:noFill/>
          </p:grpSpPr>
          <p:sp>
            <p:nvSpPr>
              <p:cNvPr id="43" name="Isosceles Triangle 42"/>
              <p:cNvSpPr/>
              <p:nvPr/>
            </p:nvSpPr>
            <p:spPr>
              <a:xfrm>
                <a:off x="4214810" y="2500306"/>
                <a:ext cx="1500198" cy="114300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44" name="Straight Connector 43"/>
              <p:cNvCxnSpPr/>
              <p:nvPr/>
            </p:nvCxnSpPr>
            <p:spPr>
              <a:xfrm rot="16200000" flipH="1" flipV="1">
                <a:off x="3482570" y="2768199"/>
                <a:ext cx="1857388" cy="1178727"/>
              </a:xfrm>
              <a:prstGeom prst="line">
                <a:avLst/>
              </a:prstGeom>
              <a:grpFill/>
              <a:ln w="63500"/>
            </p:spPr>
            <p:style>
              <a:lnRef idx="2">
                <a:schemeClr val="dk1"/>
              </a:lnRef>
              <a:fillRef idx="1">
                <a:schemeClr val="lt1"/>
              </a:fillRef>
              <a:effectRef idx="0">
                <a:schemeClr val="dk1"/>
              </a:effectRef>
              <a:fontRef idx="minor">
                <a:schemeClr val="dk1"/>
              </a:fontRef>
            </p:style>
          </p:cxnSp>
          <p:cxnSp>
            <p:nvCxnSpPr>
              <p:cNvPr id="45" name="Straight Connector 44"/>
              <p:cNvCxnSpPr/>
              <p:nvPr/>
            </p:nvCxnSpPr>
            <p:spPr>
              <a:xfrm rot="16200000" flipH="1">
                <a:off x="4589860" y="2768199"/>
                <a:ext cx="1857389" cy="1178728"/>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46" name="Group 45"/>
            <p:cNvGrpSpPr/>
            <p:nvPr/>
          </p:nvGrpSpPr>
          <p:grpSpPr>
            <a:xfrm>
              <a:off x="6417916" y="4929198"/>
              <a:ext cx="670724" cy="952507"/>
              <a:chOff x="1000100" y="2143116"/>
              <a:chExt cx="1500198" cy="2214578"/>
            </a:xfrm>
            <a:noFill/>
          </p:grpSpPr>
          <p:sp>
            <p:nvSpPr>
              <p:cNvPr id="47" name="Isosceles Triangle 46"/>
              <p:cNvSpPr/>
              <p:nvPr/>
            </p:nvSpPr>
            <p:spPr>
              <a:xfrm rot="10800000">
                <a:off x="1000100" y="2143116"/>
                <a:ext cx="1500198" cy="78581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48" name="Straight Connector 47"/>
              <p:cNvCxnSpPr>
                <a:stCxn id="47" idx="0"/>
              </p:cNvCxnSpPr>
              <p:nvPr/>
            </p:nvCxnSpPr>
            <p:spPr>
              <a:xfrm rot="16200000" flipH="1">
                <a:off x="1053678" y="3625454"/>
                <a:ext cx="1428760" cy="35719"/>
              </a:xfrm>
              <a:prstGeom prst="line">
                <a:avLst/>
              </a:prstGeom>
              <a:grpFill/>
              <a:ln w="63500"/>
            </p:spPr>
            <p:style>
              <a:lnRef idx="2">
                <a:schemeClr val="dk1"/>
              </a:lnRef>
              <a:fillRef idx="1">
                <a:schemeClr val="lt1"/>
              </a:fillRef>
              <a:effectRef idx="0">
                <a:schemeClr val="dk1"/>
              </a:effectRef>
              <a:fontRef idx="minor">
                <a:schemeClr val="dk1"/>
              </a:fontRef>
            </p:style>
          </p:cxnSp>
        </p:grpSp>
        <p:grpSp>
          <p:nvGrpSpPr>
            <p:cNvPr id="49" name="Group 48"/>
            <p:cNvGrpSpPr/>
            <p:nvPr/>
          </p:nvGrpSpPr>
          <p:grpSpPr>
            <a:xfrm>
              <a:off x="7302954" y="4929198"/>
              <a:ext cx="670724" cy="952507"/>
              <a:chOff x="1000100" y="2143116"/>
              <a:chExt cx="1500198" cy="2214578"/>
            </a:xfrm>
            <a:noFill/>
          </p:grpSpPr>
          <p:sp>
            <p:nvSpPr>
              <p:cNvPr id="50" name="Isosceles Triangle 49"/>
              <p:cNvSpPr/>
              <p:nvPr/>
            </p:nvSpPr>
            <p:spPr>
              <a:xfrm rot="10800000">
                <a:off x="1000100" y="2143116"/>
                <a:ext cx="1500198" cy="785818"/>
              </a:xfrm>
              <a:prstGeom prst="triangle">
                <a:avLst/>
              </a:prstGeom>
              <a:grpFill/>
              <a:ln w="63500"/>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51" name="Straight Connector 50"/>
              <p:cNvCxnSpPr>
                <a:stCxn id="50" idx="0"/>
              </p:cNvCxnSpPr>
              <p:nvPr/>
            </p:nvCxnSpPr>
            <p:spPr>
              <a:xfrm rot="16200000" flipH="1">
                <a:off x="1053678" y="3625454"/>
                <a:ext cx="1428760" cy="35719"/>
              </a:xfrm>
              <a:prstGeom prst="line">
                <a:avLst/>
              </a:prstGeom>
              <a:grpFill/>
              <a:ln w="63500"/>
            </p:spPr>
            <p:style>
              <a:lnRef idx="2">
                <a:schemeClr val="dk1"/>
              </a:lnRef>
              <a:fillRef idx="1">
                <a:schemeClr val="lt1"/>
              </a:fillRef>
              <a:effectRef idx="0">
                <a:schemeClr val="dk1"/>
              </a:effectRef>
              <a:fontRef idx="minor">
                <a:schemeClr val="dk1"/>
              </a:fontRef>
            </p:style>
          </p:cxnSp>
        </p:gr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27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3">
                                            <p:txEl>
                                              <p:pRg st="0" end="0"/>
                                            </p:txEl>
                                          </p:spTgt>
                                        </p:tgtEl>
                                        <p:attrNameLst>
                                          <p:attrName>ppt_w</p:attrName>
                                        </p:attrNameLst>
                                      </p:cBhvr>
                                    </p:anim>
                                    <p:anim by="(#ppt_w*0.50)" calcmode="lin" valueType="num">
                                      <p:cBhvr>
                                        <p:cTn id="15" dur="500" decel="50000" autoRev="1" fill="hold">
                                          <p:stCondLst>
                                            <p:cond delay="0"/>
                                          </p:stCondLst>
                                        </p:cTn>
                                        <p:tgtEl>
                                          <p:spTgt spid="3">
                                            <p:txEl>
                                              <p:pRg st="0" end="0"/>
                                            </p:txEl>
                                          </p:spTgt>
                                        </p:tgtEl>
                                        <p:attrNameLst>
                                          <p:attrName>ppt_x</p:attrName>
                                        </p:attrNameLst>
                                      </p:cBhvr>
                                    </p:anim>
                                    <p:anim from="(-#ppt_h/2)" to="(#ppt_y)" calcmode="lin" valueType="num">
                                      <p:cBhvr>
                                        <p:cTn id="16" dur="1000" fill="hold">
                                          <p:stCondLst>
                                            <p:cond delay="0"/>
                                          </p:stCondLst>
                                        </p:cTn>
                                        <p:tgtEl>
                                          <p:spTgt spid="3">
                                            <p:txEl>
                                              <p:pRg st="0" end="0"/>
                                            </p:txEl>
                                          </p:spTgt>
                                        </p:tgtEl>
                                        <p:attrNameLst>
                                          <p:attrName>ppt_y</p:attrName>
                                        </p:attrNameLst>
                                      </p:cBhvr>
                                    </p:anim>
                                    <p:animRot by="21600000">
                                      <p:cBhvr>
                                        <p:cTn id="17" dur="1000" fill="hold">
                                          <p:stCondLst>
                                            <p:cond delay="0"/>
                                          </p:stCondLst>
                                        </p:cTn>
                                        <p:tgtEl>
                                          <p:spTgt spid="3">
                                            <p:txEl>
                                              <p:pRg st="0" end="0"/>
                                            </p:txEl>
                                          </p:spTgt>
                                        </p:tgtEl>
                                        <p:attrNameLst>
                                          <p:attrName>r</p:attrName>
                                        </p:attrNameLst>
                                      </p:cBhvr>
                                    </p:animRot>
                                  </p:childTnLst>
                                </p:cTn>
                              </p:par>
                              <p:par>
                                <p:cTn id="18" presetID="56" presetClass="entr" presetSubtype="0" fill="hold" nodeType="withEffect">
                                  <p:stCondLst>
                                    <p:cond delay="0"/>
                                  </p:stCondLst>
                                  <p:iterate type="lt">
                                    <p:tmPct val="10000"/>
                                  </p:iterate>
                                  <p:childTnLst>
                                    <p:set>
                                      <p:cBhvr>
                                        <p:cTn id="19" dur="1" fill="hold">
                                          <p:stCondLst>
                                            <p:cond delay="0"/>
                                          </p:stCondLst>
                                        </p:cTn>
                                        <p:tgtEl>
                                          <p:spTgt spid="3">
                                            <p:txEl>
                                              <p:pRg st="1" end="1"/>
                                            </p:txEl>
                                          </p:spTgt>
                                        </p:tgtEl>
                                        <p:attrNameLst>
                                          <p:attrName>style.visibility</p:attrName>
                                        </p:attrNameLst>
                                      </p:cBhvr>
                                      <p:to>
                                        <p:strVal val="visible"/>
                                      </p:to>
                                    </p:set>
                                    <p:anim by="(-#ppt_w*2)" calcmode="lin" valueType="num">
                                      <p:cBhvr rctx="PPT">
                                        <p:cTn id="20" dur="500" autoRev="1" fill="hold">
                                          <p:stCondLst>
                                            <p:cond delay="0"/>
                                          </p:stCondLst>
                                        </p:cTn>
                                        <p:tgtEl>
                                          <p:spTgt spid="3">
                                            <p:txEl>
                                              <p:pRg st="1" end="1"/>
                                            </p:txEl>
                                          </p:spTgt>
                                        </p:tgtEl>
                                        <p:attrNameLst>
                                          <p:attrName>ppt_w</p:attrName>
                                        </p:attrNameLst>
                                      </p:cBhvr>
                                    </p:anim>
                                    <p:anim by="(#ppt_w*0.50)" calcmode="lin" valueType="num">
                                      <p:cBhvr>
                                        <p:cTn id="21" dur="500" decel="50000" autoRev="1" fill="hold">
                                          <p:stCondLst>
                                            <p:cond delay="0"/>
                                          </p:stCondLst>
                                        </p:cTn>
                                        <p:tgtEl>
                                          <p:spTgt spid="3">
                                            <p:txEl>
                                              <p:pRg st="1" end="1"/>
                                            </p:txEl>
                                          </p:spTgt>
                                        </p:tgtEl>
                                        <p:attrNameLst>
                                          <p:attrName>ppt_x</p:attrName>
                                        </p:attrNameLst>
                                      </p:cBhvr>
                                    </p:anim>
                                    <p:anim from="(-#ppt_h/2)" to="(#ppt_y)" calcmode="lin" valueType="num">
                                      <p:cBhvr>
                                        <p:cTn id="22" dur="1000" fill="hold">
                                          <p:stCondLst>
                                            <p:cond delay="0"/>
                                          </p:stCondLst>
                                        </p:cTn>
                                        <p:tgtEl>
                                          <p:spTgt spid="3">
                                            <p:txEl>
                                              <p:pRg st="1" end="1"/>
                                            </p:txEl>
                                          </p:spTgt>
                                        </p:tgtEl>
                                        <p:attrNameLst>
                                          <p:attrName>ppt_y</p:attrName>
                                        </p:attrNameLst>
                                      </p:cBhvr>
                                    </p:anim>
                                    <p:animRot by="21600000">
                                      <p:cBhvr>
                                        <p:cTn id="23" dur="1000" fill="hold">
                                          <p:stCondLst>
                                            <p:cond delay="0"/>
                                          </p:stCondLst>
                                        </p:cTn>
                                        <p:tgtEl>
                                          <p:spTgt spid="3">
                                            <p:txEl>
                                              <p:pRg st="1" end="1"/>
                                            </p:txEl>
                                          </p:spTgt>
                                        </p:tgtEl>
                                        <p:attrNameLst>
                                          <p:attrName>r</p:attrName>
                                        </p:attrNameLst>
                                      </p:cBhvr>
                                    </p:animRot>
                                  </p:childTnLst>
                                </p:cTn>
                              </p:par>
                              <p:par>
                                <p:cTn id="24" presetID="56" presetClass="entr" presetSubtype="0" fill="hold" nodeType="withEffect">
                                  <p:stCondLst>
                                    <p:cond delay="0"/>
                                  </p:stCondLst>
                                  <p:iterate type="lt">
                                    <p:tmPct val="10000"/>
                                  </p:iterate>
                                  <p:childTnLst>
                                    <p:set>
                                      <p:cBhvr>
                                        <p:cTn id="25" dur="1" fill="hold">
                                          <p:stCondLst>
                                            <p:cond delay="0"/>
                                          </p:stCondLst>
                                        </p:cTn>
                                        <p:tgtEl>
                                          <p:spTgt spid="3">
                                            <p:txEl>
                                              <p:pRg st="4" end="4"/>
                                            </p:txEl>
                                          </p:spTgt>
                                        </p:tgtEl>
                                        <p:attrNameLst>
                                          <p:attrName>style.visibility</p:attrName>
                                        </p:attrNameLst>
                                      </p:cBhvr>
                                      <p:to>
                                        <p:strVal val="visible"/>
                                      </p:to>
                                    </p:set>
                                    <p:anim by="(-#ppt_w*2)" calcmode="lin" valueType="num">
                                      <p:cBhvr rctx="PPT">
                                        <p:cTn id="26" dur="500" autoRev="1" fill="hold">
                                          <p:stCondLst>
                                            <p:cond delay="0"/>
                                          </p:stCondLst>
                                        </p:cTn>
                                        <p:tgtEl>
                                          <p:spTgt spid="3">
                                            <p:txEl>
                                              <p:pRg st="4" end="4"/>
                                            </p:txEl>
                                          </p:spTgt>
                                        </p:tgtEl>
                                        <p:attrNameLst>
                                          <p:attrName>ppt_w</p:attrName>
                                        </p:attrNameLst>
                                      </p:cBhvr>
                                    </p:anim>
                                    <p:anim by="(#ppt_w*0.50)" calcmode="lin" valueType="num">
                                      <p:cBhvr>
                                        <p:cTn id="27" dur="500" decel="50000" autoRev="1" fill="hold">
                                          <p:stCondLst>
                                            <p:cond delay="0"/>
                                          </p:stCondLst>
                                        </p:cTn>
                                        <p:tgtEl>
                                          <p:spTgt spid="3">
                                            <p:txEl>
                                              <p:pRg st="4" end="4"/>
                                            </p:txEl>
                                          </p:spTgt>
                                        </p:tgtEl>
                                        <p:attrNameLst>
                                          <p:attrName>ppt_x</p:attrName>
                                        </p:attrNameLst>
                                      </p:cBhvr>
                                    </p:anim>
                                    <p:anim from="(-#ppt_h/2)" to="(#ppt_y)" calcmode="lin" valueType="num">
                                      <p:cBhvr>
                                        <p:cTn id="28" dur="1000" fill="hold">
                                          <p:stCondLst>
                                            <p:cond delay="0"/>
                                          </p:stCondLst>
                                        </p:cTn>
                                        <p:tgtEl>
                                          <p:spTgt spid="3">
                                            <p:txEl>
                                              <p:pRg st="4" end="4"/>
                                            </p:txEl>
                                          </p:spTgt>
                                        </p:tgtEl>
                                        <p:attrNameLst>
                                          <p:attrName>ppt_y</p:attrName>
                                        </p:attrNameLst>
                                      </p:cBhvr>
                                    </p:anim>
                                    <p:animRot by="21600000">
                                      <p:cBhvr>
                                        <p:cTn id="29" dur="1000" fill="hold">
                                          <p:stCondLst>
                                            <p:cond delay="0"/>
                                          </p:stCondLst>
                                        </p:cTn>
                                        <p:tgtEl>
                                          <p:spTgt spid="3">
                                            <p:txEl>
                                              <p:pRg st="4" end="4"/>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fltVal val="0"/>
                                          </p:val>
                                        </p:tav>
                                        <p:tav tm="100000">
                                          <p:val>
                                            <p:strVal val="#ppt_h"/>
                                          </p:val>
                                        </p:tav>
                                      </p:tavLst>
                                    </p:anim>
                                    <p:animEffect transition="in" filter="fade">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28" y="2112"/>
            <a:ext cx="9147528" cy="6855888"/>
          </a:xfrm>
          <a:prstGeom prst="rect">
            <a:avLst/>
          </a:prstGeom>
        </p:spPr>
      </p:pic>
      <p:sp>
        <p:nvSpPr>
          <p:cNvPr id="2" name="Title 1"/>
          <p:cNvSpPr>
            <a:spLocks noGrp="1"/>
          </p:cNvSpPr>
          <p:nvPr>
            <p:ph type="title"/>
          </p:nvPr>
        </p:nvSpPr>
        <p:spPr>
          <a:xfrm>
            <a:off x="179512" y="274638"/>
            <a:ext cx="8856984" cy="1143000"/>
          </a:xfrm>
        </p:spPr>
        <p:txBody>
          <a:bodyPr>
            <a:normAutofit/>
          </a:bodyPr>
          <a:lstStyle/>
          <a:p>
            <a:r>
              <a:rPr lang="id-ID" dirty="0" smtClean="0">
                <a:latin typeface="Prestige Elite Std" pitchFamily="49" charset="0"/>
              </a:rPr>
              <a:t>Seksagesimal ke Angka Modern</a:t>
            </a:r>
            <a:endParaRPr lang="id-ID" dirty="0">
              <a:latin typeface="Prestige Elite Std" pitchFamily="49" charset="0"/>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7200" y="1600200"/>
                <a:ext cx="8435280" cy="4997152"/>
              </a:xfrm>
            </p:spPr>
            <p:txBody>
              <a:bodyPr>
                <a:noAutofit/>
              </a:bodyPr>
              <a:lstStyle/>
              <a:p>
                <a:pPr>
                  <a:tabLst>
                    <a:tab pos="1519238" algn="l"/>
                    <a:tab pos="2152650" algn="l"/>
                    <a:tab pos="2773363" algn="l"/>
                  </a:tabLst>
                </a:pPr>
                <a:r>
                  <a:rPr lang="id-ID" sz="2800" dirty="0" smtClean="0">
                    <a:latin typeface="Prestige Elite Std" pitchFamily="49" charset="0"/>
                  </a:rPr>
                  <a:t>Contoh:</a:t>
                </a:r>
              </a:p>
              <a:p>
                <a:pPr marL="514350" indent="-514350">
                  <a:buAutoNum type="arabicPeriod"/>
                  <a:tabLst>
                    <a:tab pos="1519238" algn="l"/>
                    <a:tab pos="2152650" algn="l"/>
                    <a:tab pos="2773363" algn="l"/>
                  </a:tabLst>
                </a:pPr>
                <a:r>
                  <a:rPr lang="id-ID" sz="2800" dirty="0" smtClean="0">
                    <a:latin typeface="Prestige Elite Std" pitchFamily="49" charset="0"/>
                  </a:rPr>
                  <a:t>2,15	= 2 x 60 + 15</a:t>
                </a:r>
              </a:p>
              <a:p>
                <a:pPr marL="1314450" lvl="2" indent="-514350">
                  <a:buNone/>
                  <a:tabLst>
                    <a:tab pos="1519238" algn="l"/>
                    <a:tab pos="2152650" algn="l"/>
                    <a:tab pos="2773363" algn="l"/>
                  </a:tabLst>
                </a:pPr>
                <a:r>
                  <a:rPr lang="id-ID" sz="2800" dirty="0" smtClean="0">
                    <a:latin typeface="Prestige Elite Std" pitchFamily="49" charset="0"/>
                  </a:rPr>
                  <a:t>		= 120 + 15</a:t>
                </a:r>
              </a:p>
              <a:p>
                <a:pPr marL="1314450" lvl="2" indent="-514350">
                  <a:buNone/>
                  <a:tabLst>
                    <a:tab pos="1519238" algn="l"/>
                    <a:tab pos="2152650" algn="l"/>
                    <a:tab pos="2773363" algn="l"/>
                  </a:tabLst>
                </a:pPr>
                <a:r>
                  <a:rPr lang="id-ID" sz="2800" dirty="0" smtClean="0">
                    <a:latin typeface="Prestige Elite Std" pitchFamily="49" charset="0"/>
                  </a:rPr>
                  <a:t>		= 135</a:t>
                </a:r>
              </a:p>
              <a:p>
                <a:pPr marL="514350" lvl="2" indent="-514350">
                  <a:buFont typeface="+mj-lt"/>
                  <a:buAutoNum type="arabicPeriod" startAt="2"/>
                  <a:tabLst>
                    <a:tab pos="1519238" algn="l"/>
                    <a:tab pos="2152650" algn="l"/>
                    <a:tab pos="2773363" algn="l"/>
                  </a:tabLst>
                </a:pPr>
                <a:r>
                  <a:rPr lang="id-ID" sz="2800" dirty="0" smtClean="0">
                    <a:latin typeface="Prestige Elite Std" pitchFamily="49" charset="0"/>
                  </a:rPr>
                  <a:t>1,2;30	= 1 x 60 + 2 + </a:t>
                </a:r>
                <a14:m>
                  <m:oMath xmlns:m="http://schemas.openxmlformats.org/officeDocument/2006/math">
                    <m:f>
                      <m:fPr>
                        <m:ctrlPr>
                          <a:rPr lang="id-ID" sz="2800" i="1" smtClean="0">
                            <a:latin typeface="Cambria Math"/>
                          </a:rPr>
                        </m:ctrlPr>
                      </m:fPr>
                      <m:num>
                        <m:r>
                          <a:rPr lang="id-ID" sz="2800" b="0" i="1" smtClean="0">
                            <a:latin typeface="Cambria Math"/>
                          </a:rPr>
                          <m:t>30</m:t>
                        </m:r>
                      </m:num>
                      <m:den>
                        <m:r>
                          <a:rPr lang="id-ID" sz="2800" b="0" i="1" smtClean="0">
                            <a:latin typeface="Cambria Math"/>
                          </a:rPr>
                          <m:t>60</m:t>
                        </m:r>
                      </m:den>
                    </m:f>
                  </m:oMath>
                </a14:m>
                <a:endParaRPr lang="id-ID" sz="2800" dirty="0" smtClean="0">
                  <a:latin typeface="Prestige Elite Std" pitchFamily="49" charset="0"/>
                </a:endParaRPr>
              </a:p>
              <a:p>
                <a:pPr marL="514350" lvl="2" indent="-514350">
                  <a:buNone/>
                  <a:tabLst>
                    <a:tab pos="1519238" algn="l"/>
                    <a:tab pos="2152650" algn="l"/>
                    <a:tab pos="2773363" algn="l"/>
                  </a:tabLst>
                </a:pPr>
                <a:r>
                  <a:rPr lang="id-ID" sz="2800" dirty="0" smtClean="0">
                    <a:latin typeface="Prestige Elite Std" pitchFamily="49" charset="0"/>
                  </a:rPr>
                  <a:t>		 	= 62,5</a:t>
                </a:r>
              </a:p>
              <a:p>
                <a:pPr marL="514350" lvl="2" indent="-514350">
                  <a:buFont typeface="+mj-lt"/>
                  <a:buAutoNum type="arabicPeriod" startAt="3"/>
                  <a:tabLst>
                    <a:tab pos="1519238" algn="l"/>
                    <a:tab pos="2152650" algn="l"/>
                    <a:tab pos="2773363" algn="l"/>
                  </a:tabLst>
                </a:pPr>
                <a:r>
                  <a:rPr lang="id-ID" sz="2800" dirty="0" smtClean="0">
                    <a:latin typeface="Prestige Elite Std" pitchFamily="49" charset="0"/>
                  </a:rPr>
                  <a:t>1,2,3;15	= 1 x </a:t>
                </a:r>
                <a14:m>
                  <m:oMath xmlns:m="http://schemas.openxmlformats.org/officeDocument/2006/math">
                    <m:sSup>
                      <m:sSupPr>
                        <m:ctrlPr>
                          <a:rPr lang="id-ID" sz="2800" i="1" smtClean="0">
                            <a:latin typeface="Cambria Math"/>
                          </a:rPr>
                        </m:ctrlPr>
                      </m:sSupPr>
                      <m:e>
                        <m:r>
                          <a:rPr lang="id-ID" sz="2800" b="0" i="1" smtClean="0">
                            <a:latin typeface="Cambria Math"/>
                          </a:rPr>
                          <m:t>60</m:t>
                        </m:r>
                      </m:e>
                      <m:sup>
                        <m:r>
                          <a:rPr lang="id-ID" sz="2800" b="0" i="1" smtClean="0">
                            <a:latin typeface="Cambria Math"/>
                          </a:rPr>
                          <m:t>2</m:t>
                        </m:r>
                      </m:sup>
                    </m:sSup>
                  </m:oMath>
                </a14:m>
                <a:r>
                  <a:rPr lang="id-ID" sz="2800" dirty="0" smtClean="0">
                    <a:latin typeface="Prestige Elite Std" pitchFamily="49" charset="0"/>
                  </a:rPr>
                  <a:t>+ 2 x 60 + 3 + </a:t>
                </a:r>
                <a14:m>
                  <m:oMath xmlns:m="http://schemas.openxmlformats.org/officeDocument/2006/math">
                    <m:f>
                      <m:fPr>
                        <m:ctrlPr>
                          <a:rPr lang="id-ID" i="1" smtClean="0">
                            <a:latin typeface="Cambria Math"/>
                          </a:rPr>
                        </m:ctrlPr>
                      </m:fPr>
                      <m:num>
                        <m:r>
                          <a:rPr lang="id-ID" b="0" i="1" smtClean="0">
                            <a:latin typeface="Cambria Math"/>
                          </a:rPr>
                          <m:t>15</m:t>
                        </m:r>
                      </m:num>
                      <m:den>
                        <m:r>
                          <a:rPr lang="id-ID" b="0" i="1" smtClean="0">
                            <a:latin typeface="Cambria Math"/>
                          </a:rPr>
                          <m:t>60</m:t>
                        </m:r>
                      </m:den>
                    </m:f>
                  </m:oMath>
                </a14:m>
                <a:endParaRPr lang="id-ID" sz="2800" dirty="0" smtClean="0">
                  <a:latin typeface="Prestige Elite Std" pitchFamily="49" charset="0"/>
                </a:endParaRPr>
              </a:p>
              <a:p>
                <a:pPr marL="514350" lvl="2" indent="-514350">
                  <a:buNone/>
                  <a:tabLst>
                    <a:tab pos="1519238" algn="l"/>
                    <a:tab pos="2152650" algn="l"/>
                    <a:tab pos="2773363" algn="l"/>
                  </a:tabLst>
                </a:pPr>
                <a:r>
                  <a:rPr lang="id-ID" sz="2800" dirty="0" smtClean="0">
                    <a:latin typeface="Prestige Elite Std" pitchFamily="49" charset="0"/>
                  </a:rPr>
                  <a:t>				= 3720,25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435280" cy="4997152"/>
              </a:xfrm>
              <a:blipFill rotWithShape="1">
                <a:blip r:embed="rId3"/>
                <a:stretch>
                  <a:fillRect l="-1445" t="-1221" r="-939"/>
                </a:stretch>
              </a:blipFill>
            </p:spPr>
            <p:txBody>
              <a:bodyPr/>
              <a:lstStyle/>
              <a:p>
                <a:r>
                  <a:rPr lang="id-ID">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400"/>
                            </p:stCondLst>
                            <p:childTnLst>
                              <p:par>
                                <p:cTn id="12" presetID="41"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par>
                          <p:cTn id="19" fill="hold">
                            <p:stCondLst>
                              <p:cond delay="4200"/>
                            </p:stCondLst>
                            <p:childTnLst>
                              <p:par>
                                <p:cTn id="20" presetID="41" presetClass="entr" presetSubtype="0" fill="hold" nodeType="after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1" end="1"/>
                                            </p:txEl>
                                          </p:spTgt>
                                        </p:tgtEl>
                                      </p:cBhvr>
                                    </p:animEffect>
                                  </p:childTnLst>
                                </p:cTn>
                              </p:par>
                            </p:childTnLst>
                          </p:cTn>
                        </p:par>
                        <p:par>
                          <p:cTn id="27" fill="hold">
                            <p:stCondLst>
                              <p:cond delay="525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par>
                          <p:cTn id="35" fill="hold">
                            <p:stCondLst>
                              <p:cond delay="6050"/>
                            </p:stCondLst>
                            <p:childTnLst>
                              <p:par>
                                <p:cTn id="36" presetID="41" presetClass="entr" presetSubtype="0" fill="hold" nodeType="afterEffect">
                                  <p:stCondLst>
                                    <p:cond delay="0"/>
                                  </p:stCondLst>
                                  <p:iterate type="lt">
                                    <p:tmPct val="10000"/>
                                  </p:iterate>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
                                            <p:txEl>
                                              <p:pRg st="3" end="3"/>
                                            </p:txEl>
                                          </p:spTgt>
                                        </p:tgtEl>
                                      </p:cBhvr>
                                    </p:animEffect>
                                  </p:childTnLst>
                                </p:cTn>
                              </p:par>
                            </p:childTnLst>
                          </p:cTn>
                        </p:par>
                        <p:par>
                          <p:cTn id="43" fill="hold">
                            <p:stCondLst>
                              <p:cond delay="67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3">
                                            <p:txEl>
                                              <p:pRg st="4" end="4"/>
                                            </p:txEl>
                                          </p:spTgt>
                                        </p:tgtEl>
                                      </p:cBhvr>
                                    </p:animEffect>
                                  </p:childTnLst>
                                </p:cTn>
                              </p:par>
                            </p:childTnLst>
                          </p:cTn>
                        </p:par>
                        <p:par>
                          <p:cTn id="51" fill="hold">
                            <p:stCondLst>
                              <p:cond delay="8200"/>
                            </p:stCondLst>
                            <p:childTnLst>
                              <p:par>
                                <p:cTn id="52" presetID="41" presetClass="entr" presetSubtype="0" fill="hold" nodeType="afterEffect">
                                  <p:stCondLst>
                                    <p:cond delay="0"/>
                                  </p:stCondLst>
                                  <p:iterate type="lt">
                                    <p:tmPct val="10000"/>
                                  </p:iterate>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
                                            <p:txEl>
                                              <p:pRg st="5" end="5"/>
                                            </p:txEl>
                                          </p:spTgt>
                                        </p:tgtEl>
                                      </p:cBhvr>
                                    </p:animEffect>
                                  </p:childTnLst>
                                </p:cTn>
                              </p:par>
                            </p:childTnLst>
                          </p:cTn>
                        </p:par>
                        <p:par>
                          <p:cTn id="59" fill="hold">
                            <p:stCondLst>
                              <p:cond delay="8900"/>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6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
                                            <p:txEl>
                                              <p:pRg st="6" end="6"/>
                                            </p:txEl>
                                          </p:spTgt>
                                        </p:tgtEl>
                                      </p:cBhvr>
                                    </p:animEffect>
                                  </p:childTnLst>
                                </p:cTn>
                              </p:par>
                            </p:childTnLst>
                          </p:cTn>
                        </p:par>
                        <p:par>
                          <p:cTn id="67" fill="hold">
                            <p:stCondLst>
                              <p:cond delay="10950"/>
                            </p:stCondLst>
                            <p:childTnLst>
                              <p:par>
                                <p:cTn id="68" presetID="41" presetClass="entr" presetSubtype="0" fill="hold" nodeType="afterEffect">
                                  <p:stCondLst>
                                    <p:cond delay="0"/>
                                  </p:stCondLst>
                                  <p:iterate type="lt">
                                    <p:tmPct val="10000"/>
                                  </p:iterate>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72"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202</Words>
  <Application>Microsoft Office PowerPoint</Application>
  <PresentationFormat>On-screen Show (4:3)</PresentationFormat>
  <Paragraphs>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Penemuan dan Sistem Bilangan Babilonia</vt:lpstr>
      <vt:lpstr>Topik</vt:lpstr>
      <vt:lpstr>Penemuan Babilonia</vt:lpstr>
      <vt:lpstr>Bilangan Seksagesimal</vt:lpstr>
      <vt:lpstr>Bilangan seksagesimal</vt:lpstr>
      <vt:lpstr>Penggunaan Tulisan Paku</vt:lpstr>
      <vt:lpstr>Peninggalan  Babilonia</vt:lpstr>
      <vt:lpstr>Paku ke Seksagesimal</vt:lpstr>
      <vt:lpstr>Seksagesimal ke Angka Modern</vt:lpstr>
      <vt:lpstr>Angka Modern ke Seksagesimal</vt:lpstr>
      <vt:lpstr>Pecahan ke Seksagesimal</vt:lpstr>
      <vt:lpstr>Seksagesimal ke Pecahan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Alberth</cp:lastModifiedBy>
  <cp:revision>36</cp:revision>
  <dcterms:created xsi:type="dcterms:W3CDTF">2013-03-26T02:42:02Z</dcterms:created>
  <dcterms:modified xsi:type="dcterms:W3CDTF">2015-03-19T14:53:24Z</dcterms:modified>
</cp:coreProperties>
</file>