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3" r:id="rId2"/>
    <p:sldId id="257" r:id="rId3"/>
    <p:sldId id="281" r:id="rId4"/>
    <p:sldId id="282" r:id="rId5"/>
    <p:sldId id="283" r:id="rId6"/>
    <p:sldId id="284" r:id="rId7"/>
    <p:sldId id="285" r:id="rId8"/>
    <p:sldId id="258" r:id="rId9"/>
    <p:sldId id="260" r:id="rId10"/>
    <p:sldId id="261" r:id="rId11"/>
    <p:sldId id="262" r:id="rId12"/>
    <p:sldId id="278" r:id="rId13"/>
    <p:sldId id="277" r:id="rId14"/>
    <p:sldId id="286" r:id="rId15"/>
    <p:sldId id="269" r:id="rId16"/>
    <p:sldId id="270" r:id="rId17"/>
    <p:sldId id="271" r:id="rId18"/>
    <p:sldId id="272" r:id="rId19"/>
    <p:sldId id="287" r:id="rId20"/>
    <p:sldId id="273" r:id="rId21"/>
    <p:sldId id="276" r:id="rId22"/>
    <p:sldId id="274" r:id="rId23"/>
    <p:sldId id="275" r:id="rId24"/>
    <p:sldId id="28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88" autoAdjust="0"/>
    <p:restoredTop sz="94660"/>
  </p:normalViewPr>
  <p:slideViewPr>
    <p:cSldViewPr>
      <p:cViewPr varScale="1">
        <p:scale>
          <a:sx n="56" d="100"/>
          <a:sy n="56" d="100"/>
        </p:scale>
        <p:origin x="-96" y="-22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AB20B9-A967-4EB3-8624-78AC0A76B334}"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AC1F44F9-94BF-43B2-AD80-BEA549E29B82}">
      <dgm:prSet/>
      <dgm:spPr/>
      <dgm:t>
        <a:bodyPr/>
        <a:lstStyle/>
        <a:p>
          <a:pPr rtl="0"/>
          <a:r>
            <a:rPr lang="en-US" dirty="0" smtClean="0"/>
            <a:t>MATEMATIKAWAN PERSIA (INDIA)</a:t>
          </a:r>
          <a:endParaRPr lang="en-US" dirty="0"/>
        </a:p>
      </dgm:t>
    </dgm:pt>
    <dgm:pt modelId="{C1F7048F-4D41-4307-B8C2-45F26BEDB242}" type="parTrans" cxnId="{B5E05794-1534-48E8-AD6C-E244058F72BA}">
      <dgm:prSet/>
      <dgm:spPr/>
      <dgm:t>
        <a:bodyPr/>
        <a:lstStyle/>
        <a:p>
          <a:endParaRPr lang="en-US"/>
        </a:p>
      </dgm:t>
    </dgm:pt>
    <dgm:pt modelId="{0CE7B2E7-F573-4259-AE6C-22721AABB218}" type="sibTrans" cxnId="{B5E05794-1534-48E8-AD6C-E244058F72BA}">
      <dgm:prSet/>
      <dgm:spPr/>
      <dgm:t>
        <a:bodyPr/>
        <a:lstStyle/>
        <a:p>
          <a:endParaRPr lang="en-US"/>
        </a:p>
      </dgm:t>
    </dgm:pt>
    <dgm:pt modelId="{54A3F2C4-8CE0-495C-9884-948351D93B0D}">
      <dgm:prSet/>
      <dgm:spPr/>
      <dgm:t>
        <a:bodyPr/>
        <a:lstStyle/>
        <a:p>
          <a:pPr rtl="0"/>
          <a:r>
            <a:rPr lang="en-US" dirty="0" smtClean="0"/>
            <a:t>BARAT ARAB</a:t>
          </a:r>
          <a:endParaRPr lang="en-US" dirty="0"/>
        </a:p>
      </dgm:t>
    </dgm:pt>
    <dgm:pt modelId="{407D5652-417D-4D21-936B-E69CFB1A4FF7}" type="parTrans" cxnId="{E7A80055-CE49-4741-9BDA-E52357D03F11}">
      <dgm:prSet/>
      <dgm:spPr/>
      <dgm:t>
        <a:bodyPr/>
        <a:lstStyle/>
        <a:p>
          <a:endParaRPr lang="en-US"/>
        </a:p>
      </dgm:t>
    </dgm:pt>
    <dgm:pt modelId="{8FDFB5BE-5A73-4319-A31B-BBD46A422ED2}" type="sibTrans" cxnId="{E7A80055-CE49-4741-9BDA-E52357D03F11}">
      <dgm:prSet/>
      <dgm:spPr/>
      <dgm:t>
        <a:bodyPr/>
        <a:lstStyle/>
        <a:p>
          <a:endParaRPr lang="en-US"/>
        </a:p>
      </dgm:t>
    </dgm:pt>
    <dgm:pt modelId="{11DAEF43-07FD-4B4A-83A9-B04C82057B95}">
      <dgm:prSet/>
      <dgm:spPr/>
      <dgm:t>
        <a:bodyPr/>
        <a:lstStyle/>
        <a:p>
          <a:pPr rtl="0"/>
          <a:r>
            <a:rPr lang="en-US" dirty="0" smtClean="0"/>
            <a:t>EROPA (ABAD PERTENGAHAN)</a:t>
          </a:r>
          <a:endParaRPr lang="en-US" dirty="0"/>
        </a:p>
      </dgm:t>
    </dgm:pt>
    <dgm:pt modelId="{67460B59-A2A5-49C4-8B98-D3FCC377E8AC}" type="parTrans" cxnId="{BD7C3CFC-7A2B-421F-976B-41D74600C75B}">
      <dgm:prSet/>
      <dgm:spPr/>
      <dgm:t>
        <a:bodyPr/>
        <a:lstStyle/>
        <a:p>
          <a:endParaRPr lang="en-US"/>
        </a:p>
      </dgm:t>
    </dgm:pt>
    <dgm:pt modelId="{809C609E-6EEA-46B7-894E-1C2CAA26CA59}" type="sibTrans" cxnId="{BD7C3CFC-7A2B-421F-976B-41D74600C75B}">
      <dgm:prSet/>
      <dgm:spPr/>
      <dgm:t>
        <a:bodyPr/>
        <a:lstStyle/>
        <a:p>
          <a:endParaRPr lang="en-US"/>
        </a:p>
      </dgm:t>
    </dgm:pt>
    <dgm:pt modelId="{4D156D7D-834A-4F74-B9ED-3B6E2491B3F5}">
      <dgm:prSet/>
      <dgm:spPr/>
      <dgm:t>
        <a:bodyPr/>
        <a:lstStyle/>
        <a:p>
          <a:pPr rtl="0"/>
          <a:r>
            <a:rPr lang="en-US" dirty="0" smtClean="0"/>
            <a:t>MENGGLOBALISASI</a:t>
          </a:r>
          <a:endParaRPr lang="en-US" dirty="0"/>
        </a:p>
      </dgm:t>
    </dgm:pt>
    <dgm:pt modelId="{857D2566-9DE7-4242-BF75-6634CBEE2457}" type="parTrans" cxnId="{409A0547-3C4E-49BB-AA44-7E4F3F987CD9}">
      <dgm:prSet/>
      <dgm:spPr/>
      <dgm:t>
        <a:bodyPr/>
        <a:lstStyle/>
        <a:p>
          <a:endParaRPr lang="en-US"/>
        </a:p>
      </dgm:t>
    </dgm:pt>
    <dgm:pt modelId="{28586C9C-FA2C-424C-BF03-56AA3676C1DA}" type="sibTrans" cxnId="{409A0547-3C4E-49BB-AA44-7E4F3F987CD9}">
      <dgm:prSet/>
      <dgm:spPr/>
      <dgm:t>
        <a:bodyPr/>
        <a:lstStyle/>
        <a:p>
          <a:endParaRPr lang="en-US"/>
        </a:p>
      </dgm:t>
    </dgm:pt>
    <dgm:pt modelId="{0ED6BCDD-4FD6-404C-B0BF-9BB325E33D90}" type="pres">
      <dgm:prSet presAssocID="{92AB20B9-A967-4EB3-8624-78AC0A76B334}" presName="Name0" presStyleCnt="0">
        <dgm:presLayoutVars>
          <dgm:dir/>
          <dgm:animLvl val="lvl"/>
          <dgm:resizeHandles val="exact"/>
        </dgm:presLayoutVars>
      </dgm:prSet>
      <dgm:spPr/>
      <dgm:t>
        <a:bodyPr/>
        <a:lstStyle/>
        <a:p>
          <a:endParaRPr lang="en-US"/>
        </a:p>
      </dgm:t>
    </dgm:pt>
    <dgm:pt modelId="{5088DDBE-FF0F-4E8B-9B24-E40D3CD752B1}" type="pres">
      <dgm:prSet presAssocID="{4D156D7D-834A-4F74-B9ED-3B6E2491B3F5}" presName="boxAndChildren" presStyleCnt="0"/>
      <dgm:spPr/>
    </dgm:pt>
    <dgm:pt modelId="{15772ABC-BF4F-4796-AE33-0D800F2E5DBC}" type="pres">
      <dgm:prSet presAssocID="{4D156D7D-834A-4F74-B9ED-3B6E2491B3F5}" presName="parentTextBox" presStyleLbl="node1" presStyleIdx="0" presStyleCnt="4"/>
      <dgm:spPr/>
      <dgm:t>
        <a:bodyPr/>
        <a:lstStyle/>
        <a:p>
          <a:endParaRPr lang="en-US"/>
        </a:p>
      </dgm:t>
    </dgm:pt>
    <dgm:pt modelId="{CE26A83D-4287-4AD8-880F-8403221552A4}" type="pres">
      <dgm:prSet presAssocID="{809C609E-6EEA-46B7-894E-1C2CAA26CA59}" presName="sp" presStyleCnt="0"/>
      <dgm:spPr/>
    </dgm:pt>
    <dgm:pt modelId="{FF58417C-59F7-448C-8FE6-3CE6796B1442}" type="pres">
      <dgm:prSet presAssocID="{11DAEF43-07FD-4B4A-83A9-B04C82057B95}" presName="arrowAndChildren" presStyleCnt="0"/>
      <dgm:spPr/>
    </dgm:pt>
    <dgm:pt modelId="{8882AF3B-9F9E-495D-9D94-DCBFEDEEAD89}" type="pres">
      <dgm:prSet presAssocID="{11DAEF43-07FD-4B4A-83A9-B04C82057B95}" presName="parentTextArrow" presStyleLbl="node1" presStyleIdx="1" presStyleCnt="4"/>
      <dgm:spPr/>
      <dgm:t>
        <a:bodyPr/>
        <a:lstStyle/>
        <a:p>
          <a:endParaRPr lang="en-US"/>
        </a:p>
      </dgm:t>
    </dgm:pt>
    <dgm:pt modelId="{CC713335-467F-49F8-BE96-C4B0AD3B799C}" type="pres">
      <dgm:prSet presAssocID="{8FDFB5BE-5A73-4319-A31B-BBD46A422ED2}" presName="sp" presStyleCnt="0"/>
      <dgm:spPr/>
    </dgm:pt>
    <dgm:pt modelId="{D1DE380B-071E-4F8F-9771-674D8153AA26}" type="pres">
      <dgm:prSet presAssocID="{54A3F2C4-8CE0-495C-9884-948351D93B0D}" presName="arrowAndChildren" presStyleCnt="0"/>
      <dgm:spPr/>
    </dgm:pt>
    <dgm:pt modelId="{8D3094F7-0984-4C69-B93B-F20787148654}" type="pres">
      <dgm:prSet presAssocID="{54A3F2C4-8CE0-495C-9884-948351D93B0D}" presName="parentTextArrow" presStyleLbl="node1" presStyleIdx="2" presStyleCnt="4"/>
      <dgm:spPr/>
      <dgm:t>
        <a:bodyPr/>
        <a:lstStyle/>
        <a:p>
          <a:endParaRPr lang="en-US"/>
        </a:p>
      </dgm:t>
    </dgm:pt>
    <dgm:pt modelId="{F8163B19-EC87-45B0-8A9F-BDE0F262CCF7}" type="pres">
      <dgm:prSet presAssocID="{0CE7B2E7-F573-4259-AE6C-22721AABB218}" presName="sp" presStyleCnt="0"/>
      <dgm:spPr/>
    </dgm:pt>
    <dgm:pt modelId="{B00C0C0E-B8E5-415E-8F52-06D7D8176657}" type="pres">
      <dgm:prSet presAssocID="{AC1F44F9-94BF-43B2-AD80-BEA549E29B82}" presName="arrowAndChildren" presStyleCnt="0"/>
      <dgm:spPr/>
    </dgm:pt>
    <dgm:pt modelId="{ED7C3796-D522-454C-9CE8-DBAEAD94D090}" type="pres">
      <dgm:prSet presAssocID="{AC1F44F9-94BF-43B2-AD80-BEA549E29B82}" presName="parentTextArrow" presStyleLbl="node1" presStyleIdx="3" presStyleCnt="4"/>
      <dgm:spPr/>
      <dgm:t>
        <a:bodyPr/>
        <a:lstStyle/>
        <a:p>
          <a:endParaRPr lang="en-US"/>
        </a:p>
      </dgm:t>
    </dgm:pt>
  </dgm:ptLst>
  <dgm:cxnLst>
    <dgm:cxn modelId="{4A2844F4-B0F1-4A2F-80FC-CC8239D7C474}" type="presOf" srcId="{92AB20B9-A967-4EB3-8624-78AC0A76B334}" destId="{0ED6BCDD-4FD6-404C-B0BF-9BB325E33D90}" srcOrd="0" destOrd="0" presId="urn:microsoft.com/office/officeart/2005/8/layout/process4"/>
    <dgm:cxn modelId="{409A0547-3C4E-49BB-AA44-7E4F3F987CD9}" srcId="{92AB20B9-A967-4EB3-8624-78AC0A76B334}" destId="{4D156D7D-834A-4F74-B9ED-3B6E2491B3F5}" srcOrd="3" destOrd="0" parTransId="{857D2566-9DE7-4242-BF75-6634CBEE2457}" sibTransId="{28586C9C-FA2C-424C-BF03-56AA3676C1DA}"/>
    <dgm:cxn modelId="{BD7C3CFC-7A2B-421F-976B-41D74600C75B}" srcId="{92AB20B9-A967-4EB3-8624-78AC0A76B334}" destId="{11DAEF43-07FD-4B4A-83A9-B04C82057B95}" srcOrd="2" destOrd="0" parTransId="{67460B59-A2A5-49C4-8B98-D3FCC377E8AC}" sibTransId="{809C609E-6EEA-46B7-894E-1C2CAA26CA59}"/>
    <dgm:cxn modelId="{E7A80055-CE49-4741-9BDA-E52357D03F11}" srcId="{92AB20B9-A967-4EB3-8624-78AC0A76B334}" destId="{54A3F2C4-8CE0-495C-9884-948351D93B0D}" srcOrd="1" destOrd="0" parTransId="{407D5652-417D-4D21-936B-E69CFB1A4FF7}" sibTransId="{8FDFB5BE-5A73-4319-A31B-BBD46A422ED2}"/>
    <dgm:cxn modelId="{EC2984A8-41E9-4971-AE91-7A66EB134F28}" type="presOf" srcId="{11DAEF43-07FD-4B4A-83A9-B04C82057B95}" destId="{8882AF3B-9F9E-495D-9D94-DCBFEDEEAD89}" srcOrd="0" destOrd="0" presId="urn:microsoft.com/office/officeart/2005/8/layout/process4"/>
    <dgm:cxn modelId="{9588EB44-5017-4FF0-A33A-1E637B36D4DB}" type="presOf" srcId="{4D156D7D-834A-4F74-B9ED-3B6E2491B3F5}" destId="{15772ABC-BF4F-4796-AE33-0D800F2E5DBC}" srcOrd="0" destOrd="0" presId="urn:microsoft.com/office/officeart/2005/8/layout/process4"/>
    <dgm:cxn modelId="{35C72FC4-0C01-4E14-B0AA-F31A8B87173F}" type="presOf" srcId="{AC1F44F9-94BF-43B2-AD80-BEA549E29B82}" destId="{ED7C3796-D522-454C-9CE8-DBAEAD94D090}" srcOrd="0" destOrd="0" presId="urn:microsoft.com/office/officeart/2005/8/layout/process4"/>
    <dgm:cxn modelId="{86A34EC6-CE19-4A55-B75F-CA52F6E9D95B}" type="presOf" srcId="{54A3F2C4-8CE0-495C-9884-948351D93B0D}" destId="{8D3094F7-0984-4C69-B93B-F20787148654}" srcOrd="0" destOrd="0" presId="urn:microsoft.com/office/officeart/2005/8/layout/process4"/>
    <dgm:cxn modelId="{B5E05794-1534-48E8-AD6C-E244058F72BA}" srcId="{92AB20B9-A967-4EB3-8624-78AC0A76B334}" destId="{AC1F44F9-94BF-43B2-AD80-BEA549E29B82}" srcOrd="0" destOrd="0" parTransId="{C1F7048F-4D41-4307-B8C2-45F26BEDB242}" sibTransId="{0CE7B2E7-F573-4259-AE6C-22721AABB218}"/>
    <dgm:cxn modelId="{EFC1D176-3803-429C-8B3B-AB00233FD8A9}" type="presParOf" srcId="{0ED6BCDD-4FD6-404C-B0BF-9BB325E33D90}" destId="{5088DDBE-FF0F-4E8B-9B24-E40D3CD752B1}" srcOrd="0" destOrd="0" presId="urn:microsoft.com/office/officeart/2005/8/layout/process4"/>
    <dgm:cxn modelId="{BBFC05CA-84FC-413A-A34B-B337B05D756E}" type="presParOf" srcId="{5088DDBE-FF0F-4E8B-9B24-E40D3CD752B1}" destId="{15772ABC-BF4F-4796-AE33-0D800F2E5DBC}" srcOrd="0" destOrd="0" presId="urn:microsoft.com/office/officeart/2005/8/layout/process4"/>
    <dgm:cxn modelId="{630FB901-D9E8-49E0-8683-90BD2EF9D95A}" type="presParOf" srcId="{0ED6BCDD-4FD6-404C-B0BF-9BB325E33D90}" destId="{CE26A83D-4287-4AD8-880F-8403221552A4}" srcOrd="1" destOrd="0" presId="urn:microsoft.com/office/officeart/2005/8/layout/process4"/>
    <dgm:cxn modelId="{3CB76B88-9381-479F-BD21-CFE1EF80B840}" type="presParOf" srcId="{0ED6BCDD-4FD6-404C-B0BF-9BB325E33D90}" destId="{FF58417C-59F7-448C-8FE6-3CE6796B1442}" srcOrd="2" destOrd="0" presId="urn:microsoft.com/office/officeart/2005/8/layout/process4"/>
    <dgm:cxn modelId="{011D0AE2-1F0F-4855-8729-95E5A6C5345B}" type="presParOf" srcId="{FF58417C-59F7-448C-8FE6-3CE6796B1442}" destId="{8882AF3B-9F9E-495D-9D94-DCBFEDEEAD89}" srcOrd="0" destOrd="0" presId="urn:microsoft.com/office/officeart/2005/8/layout/process4"/>
    <dgm:cxn modelId="{5D6BCCDE-96E6-4685-BA6E-F3F85FF242D5}" type="presParOf" srcId="{0ED6BCDD-4FD6-404C-B0BF-9BB325E33D90}" destId="{CC713335-467F-49F8-BE96-C4B0AD3B799C}" srcOrd="3" destOrd="0" presId="urn:microsoft.com/office/officeart/2005/8/layout/process4"/>
    <dgm:cxn modelId="{8F5C41F5-D3C4-42B7-81DE-0E86DE08030E}" type="presParOf" srcId="{0ED6BCDD-4FD6-404C-B0BF-9BB325E33D90}" destId="{D1DE380B-071E-4F8F-9771-674D8153AA26}" srcOrd="4" destOrd="0" presId="urn:microsoft.com/office/officeart/2005/8/layout/process4"/>
    <dgm:cxn modelId="{E3A0A22A-D375-49A7-9D55-85924D21D48A}" type="presParOf" srcId="{D1DE380B-071E-4F8F-9771-674D8153AA26}" destId="{8D3094F7-0984-4C69-B93B-F20787148654}" srcOrd="0" destOrd="0" presId="urn:microsoft.com/office/officeart/2005/8/layout/process4"/>
    <dgm:cxn modelId="{F188B360-2E95-4110-B1AF-35A6C8EF1BD3}" type="presParOf" srcId="{0ED6BCDD-4FD6-404C-B0BF-9BB325E33D90}" destId="{F8163B19-EC87-45B0-8A9F-BDE0F262CCF7}" srcOrd="5" destOrd="0" presId="urn:microsoft.com/office/officeart/2005/8/layout/process4"/>
    <dgm:cxn modelId="{64FBE5CC-3F95-4D1C-A252-F87F893E3276}" type="presParOf" srcId="{0ED6BCDD-4FD6-404C-B0BF-9BB325E33D90}" destId="{B00C0C0E-B8E5-415E-8F52-06D7D8176657}" srcOrd="6" destOrd="0" presId="urn:microsoft.com/office/officeart/2005/8/layout/process4"/>
    <dgm:cxn modelId="{42321AC1-9367-4A1A-9DA0-224A3F3BEB03}" type="presParOf" srcId="{B00C0C0E-B8E5-415E-8F52-06D7D8176657}" destId="{ED7C3796-D522-454C-9CE8-DBAEAD94D090}" srcOrd="0"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5772ABC-BF4F-4796-AE33-0D800F2E5DBC}">
      <dsp:nvSpPr>
        <dsp:cNvPr id="0" name=""/>
        <dsp:cNvSpPr/>
      </dsp:nvSpPr>
      <dsp:spPr>
        <a:xfrm>
          <a:off x="0" y="3437528"/>
          <a:ext cx="8229600" cy="7520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rtl="0">
            <a:lnSpc>
              <a:spcPct val="90000"/>
            </a:lnSpc>
            <a:spcBef>
              <a:spcPct val="0"/>
            </a:spcBef>
            <a:spcAft>
              <a:spcPct val="35000"/>
            </a:spcAft>
          </a:pPr>
          <a:r>
            <a:rPr lang="en-US" sz="2600" kern="1200" dirty="0" smtClean="0"/>
            <a:t>MENGGLOBALISASI</a:t>
          </a:r>
          <a:endParaRPr lang="en-US" sz="2600" kern="1200" dirty="0"/>
        </a:p>
      </dsp:txBody>
      <dsp:txXfrm>
        <a:off x="0" y="3437528"/>
        <a:ext cx="8229600" cy="752047"/>
      </dsp:txXfrm>
    </dsp:sp>
    <dsp:sp modelId="{8882AF3B-9F9E-495D-9D94-DCBFEDEEAD89}">
      <dsp:nvSpPr>
        <dsp:cNvPr id="0" name=""/>
        <dsp:cNvSpPr/>
      </dsp:nvSpPr>
      <dsp:spPr>
        <a:xfrm rot="10800000">
          <a:off x="0" y="2292160"/>
          <a:ext cx="8229600" cy="115664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rtl="0">
            <a:lnSpc>
              <a:spcPct val="90000"/>
            </a:lnSpc>
            <a:spcBef>
              <a:spcPct val="0"/>
            </a:spcBef>
            <a:spcAft>
              <a:spcPct val="35000"/>
            </a:spcAft>
          </a:pPr>
          <a:r>
            <a:rPr lang="en-US" sz="2600" kern="1200" dirty="0" smtClean="0"/>
            <a:t>EROPA (ABAD PERTENGAHAN)</a:t>
          </a:r>
          <a:endParaRPr lang="en-US" sz="2600" kern="1200" dirty="0"/>
        </a:p>
      </dsp:txBody>
      <dsp:txXfrm rot="10800000">
        <a:off x="0" y="2292160"/>
        <a:ext cx="8229600" cy="1156648"/>
      </dsp:txXfrm>
    </dsp:sp>
    <dsp:sp modelId="{8D3094F7-0984-4C69-B93B-F20787148654}">
      <dsp:nvSpPr>
        <dsp:cNvPr id="0" name=""/>
        <dsp:cNvSpPr/>
      </dsp:nvSpPr>
      <dsp:spPr>
        <a:xfrm rot="10800000">
          <a:off x="0" y="1146792"/>
          <a:ext cx="8229600" cy="115664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rtl="0">
            <a:lnSpc>
              <a:spcPct val="90000"/>
            </a:lnSpc>
            <a:spcBef>
              <a:spcPct val="0"/>
            </a:spcBef>
            <a:spcAft>
              <a:spcPct val="35000"/>
            </a:spcAft>
          </a:pPr>
          <a:r>
            <a:rPr lang="en-US" sz="2600" kern="1200" dirty="0" smtClean="0"/>
            <a:t>BARAT ARAB</a:t>
          </a:r>
          <a:endParaRPr lang="en-US" sz="2600" kern="1200" dirty="0"/>
        </a:p>
      </dsp:txBody>
      <dsp:txXfrm rot="10800000">
        <a:off x="0" y="1146792"/>
        <a:ext cx="8229600" cy="1156648"/>
      </dsp:txXfrm>
    </dsp:sp>
    <dsp:sp modelId="{ED7C3796-D522-454C-9CE8-DBAEAD94D090}">
      <dsp:nvSpPr>
        <dsp:cNvPr id="0" name=""/>
        <dsp:cNvSpPr/>
      </dsp:nvSpPr>
      <dsp:spPr>
        <a:xfrm rot="10800000">
          <a:off x="0" y="1424"/>
          <a:ext cx="8229600" cy="115664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rtl="0">
            <a:lnSpc>
              <a:spcPct val="90000"/>
            </a:lnSpc>
            <a:spcBef>
              <a:spcPct val="0"/>
            </a:spcBef>
            <a:spcAft>
              <a:spcPct val="35000"/>
            </a:spcAft>
          </a:pPr>
          <a:r>
            <a:rPr lang="en-US" sz="2600" kern="1200" dirty="0" smtClean="0"/>
            <a:t>MATEMATIKAWAN PERSIA (INDIA)</a:t>
          </a:r>
          <a:endParaRPr lang="en-US" sz="2600" kern="1200" dirty="0"/>
        </a:p>
      </dsp:txBody>
      <dsp:txXfrm rot="10800000">
        <a:off x="0" y="1424"/>
        <a:ext cx="8229600" cy="1156648"/>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026A1F6-E132-420B-854D-6C018AAE8974}" type="datetimeFigureOut">
              <a:rPr lang="en-US" smtClean="0"/>
              <a:pPr/>
              <a:t>4/14/2015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DB97205-BFDE-4DF3-9B2B-5A66BCF9392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6A1F6-E132-420B-854D-6C018AAE8974}"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97205-BFDE-4DF3-9B2B-5A66BCF939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6A1F6-E132-420B-854D-6C018AAE8974}"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97205-BFDE-4DF3-9B2B-5A66BCF939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6A1F6-E132-420B-854D-6C018AAE8974}"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97205-BFDE-4DF3-9B2B-5A66BCF939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026A1F6-E132-420B-854D-6C018AAE8974}"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97205-BFDE-4DF3-9B2B-5A66BCF9392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26A1F6-E132-420B-854D-6C018AAE8974}" type="datetimeFigureOut">
              <a:rPr lang="en-US" smtClean="0"/>
              <a:pPr/>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B97205-BFDE-4DF3-9B2B-5A66BCF939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026A1F6-E132-420B-854D-6C018AAE8974}" type="datetimeFigureOut">
              <a:rPr lang="en-US" smtClean="0"/>
              <a:pPr/>
              <a:t>4/14/2015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B97205-BFDE-4DF3-9B2B-5A66BCF939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26A1F6-E132-420B-854D-6C018AAE8974}" type="datetimeFigureOut">
              <a:rPr lang="en-US" smtClean="0"/>
              <a:pPr/>
              <a:t>4/14/2015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B97205-BFDE-4DF3-9B2B-5A66BCF939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6A1F6-E132-420B-854D-6C018AAE8974}" type="datetimeFigureOut">
              <a:rPr lang="en-US" smtClean="0"/>
              <a:pPr/>
              <a:t>4/14/2015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B97205-BFDE-4DF3-9B2B-5A66BCF939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26A1F6-E132-420B-854D-6C018AAE8974}" type="datetimeFigureOut">
              <a:rPr lang="en-US" smtClean="0"/>
              <a:pPr/>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B97205-BFDE-4DF3-9B2B-5A66BCF9392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26A1F6-E132-420B-854D-6C018AAE8974}" type="datetimeFigureOut">
              <a:rPr lang="en-US" smtClean="0"/>
              <a:pPr/>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DB97205-BFDE-4DF3-9B2B-5A66BCF9392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026A1F6-E132-420B-854D-6C018AAE8974}" type="datetimeFigureOut">
              <a:rPr lang="en-US" smtClean="0"/>
              <a:pPr/>
              <a:t>4/14/2015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DB97205-BFDE-4DF3-9B2B-5A66BCF9392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slide" Target="slide15.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translate.googleusercontent.com/translate_c?hl=id&amp;prev=/search?q=Sistem+Numerasi+Arab-Hindu&amp;hl=id&amp;sa=G&amp;prmd=imvns&amp;rurl=translate.google.co.id&amp;sl=en&amp;u=http://en.wikipedia.org/wiki/File:Arabic_numerals-en.svg&amp;usg=ALkJrhj_MzRbfzwLHGRIaXWaLP_5hR6vQw"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hyperlink" Target="http://translate.googleusercontent.com/translate_c?hl=id&amp;prev=/search?q=Sistem+Numerasi+Arab-Hindu&amp;hl=id&amp;sa=G&amp;prmd=imvns&amp;rurl=translate.google.co.id&amp;sl=en&amp;u=http://en.wikipedia.org/wiki/File:EgyptphoneKeypad.jpg&amp;usg=ALkJrhhs-rqwPF8M3BdccjZ0Iu5HZrOWnQ" TargetMode="Externa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1.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Ini%20periode%20panjang%20hampir.pdf"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translate.googleusercontent.com/translate_c?hl=id&amp;prev=/search?q=Sistem+Numerasi+Arab-Hindu&amp;hl=id&amp;sa=G&amp;prmd=imvns&amp;rurl=translate.google.co.id&amp;sl=en&amp;u=http://en.wikipedia.org/wiki/File:Arabic_Numerals.svg&amp;usg=ALkJrhjev2njgplMVH22m9XYZOUqqs8FGA"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95600"/>
            <a:ext cx="9144000" cy="914400"/>
          </a:xfrm>
        </p:spPr>
        <p:txBody>
          <a:bodyPr>
            <a:noAutofit/>
          </a:bodyPr>
          <a:lstStyle/>
          <a:p>
            <a:pPr algn="ctr"/>
            <a:r>
              <a:rPr lang="en-US" sz="5400" dirty="0" err="1" smtClean="0">
                <a:hlinkClick r:id="rId3" action="ppaction://hlinksldjump"/>
              </a:rPr>
              <a:t>Sistem</a:t>
            </a:r>
            <a:r>
              <a:rPr lang="en-US" sz="5400" dirty="0" smtClean="0">
                <a:hlinkClick r:id="rId3" action="ppaction://hlinksldjump"/>
              </a:rPr>
              <a:t> </a:t>
            </a:r>
            <a:r>
              <a:rPr lang="en-US" sz="5400" dirty="0" err="1" smtClean="0">
                <a:hlinkClick r:id="rId3" action="ppaction://hlinksldjump"/>
              </a:rPr>
              <a:t>Numerasi</a:t>
            </a:r>
            <a:r>
              <a:rPr lang="en-US" sz="5400" dirty="0" smtClean="0">
                <a:hlinkClick r:id="rId3" action="ppaction://hlinksldjump"/>
              </a:rPr>
              <a:t> Arab-Hindu</a:t>
            </a:r>
            <a:r>
              <a:rPr lang="en-US" sz="5400" dirty="0" smtClean="0"/>
              <a:t/>
            </a:r>
            <a:br>
              <a:rPr lang="en-US" sz="5400" dirty="0" smtClean="0"/>
            </a:br>
            <a:r>
              <a:rPr lang="en-US" sz="5400" dirty="0" smtClean="0"/>
              <a:t/>
            </a:r>
            <a:br>
              <a:rPr lang="en-US" sz="5400" dirty="0" smtClean="0"/>
            </a:br>
            <a:endParaRPr lang="en-US" sz="5400" dirty="0"/>
          </a:p>
        </p:txBody>
      </p:sp>
      <p:sp>
        <p:nvSpPr>
          <p:cNvPr id="4" name="Title 1"/>
          <p:cNvSpPr txBox="1">
            <a:spLocks/>
          </p:cNvSpPr>
          <p:nvPr/>
        </p:nvSpPr>
        <p:spPr>
          <a:xfrm>
            <a:off x="0" y="4191000"/>
            <a:ext cx="9144000" cy="9144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n-US" sz="54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r>
              <a:rPr kumimoji="0" lang="en-US" sz="5400" b="1" i="0" u="none" strike="noStrike" kern="1200" cap="none" spc="0" normalizeH="0" baseline="0" noProof="0" dirty="0" err="1"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hlinkClick r:id="rId4" action="ppaction://hlinksldjump"/>
              </a:rPr>
              <a:t>Sistem</a:t>
            </a:r>
            <a:r>
              <a:rPr kumimoji="0" lang="en-US" sz="54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hlinkClick r:id="rId4" action="ppaction://hlinksldjump"/>
              </a:rPr>
              <a:t> </a:t>
            </a:r>
            <a:r>
              <a:rPr kumimoji="0" lang="en-US" sz="5400" b="1" i="0" u="none" strike="noStrike" kern="1200" cap="none" spc="0" normalizeH="0" baseline="0" noProof="0" dirty="0" err="1"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hlinkClick r:id="rId4" action="ppaction://hlinksldjump"/>
              </a:rPr>
              <a:t>Numerasi</a:t>
            </a:r>
            <a:r>
              <a:rPr kumimoji="0" lang="en-US" sz="54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hlinkClick r:id="rId4" action="ppaction://hlinksldjump"/>
              </a:rPr>
              <a:t> </a:t>
            </a:r>
            <a:r>
              <a:rPr kumimoji="0" lang="en-US" sz="5400" b="1" i="0" u="none" strike="noStrike" kern="1200" cap="none" spc="0" normalizeH="0" baseline="0" noProof="0" dirty="0" err="1"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hlinkClick r:id="rId4" action="ppaction://hlinksldjump"/>
              </a:rPr>
              <a:t>Romawi</a:t>
            </a:r>
            <a:r>
              <a:rPr kumimoji="0" lang="en-US" sz="54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n-US" sz="54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n-US" sz="54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ransition>
    <p:wipe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ppt_x"/>
                                          </p:val>
                                        </p:tav>
                                        <p:tav tm="100000">
                                          <p:val>
                                            <p:strVal val="#ppt_x"/>
                                          </p:val>
                                        </p:tav>
                                      </p:tavLst>
                                    </p:anim>
                                    <p:anim calcmode="lin" valueType="num">
                                      <p:cBhvr additive="base">
                                        <p:cTn id="12"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6019800"/>
          </a:xfrm>
        </p:spPr>
        <p:txBody>
          <a:bodyPr>
            <a:noAutofit/>
          </a:bodyPr>
          <a:lstStyle/>
          <a:p>
            <a:pPr lvl="0">
              <a:buNone/>
            </a:pPr>
            <a:r>
              <a:rPr lang="en-US" sz="2800" dirty="0" smtClean="0"/>
              <a:t>3. </a:t>
            </a:r>
            <a:r>
              <a:rPr lang="en-US" sz="2800" dirty="0" err="1" smtClean="0"/>
              <a:t>Menggunakan</a:t>
            </a:r>
            <a:r>
              <a:rPr lang="en-US" sz="2800" dirty="0" smtClean="0"/>
              <a:t> </a:t>
            </a:r>
            <a:r>
              <a:rPr lang="en-US" sz="2800" dirty="0" err="1" smtClean="0"/>
              <a:t>nilai</a:t>
            </a:r>
            <a:r>
              <a:rPr lang="en-US" sz="2800" dirty="0" smtClean="0"/>
              <a:t> </a:t>
            </a:r>
            <a:r>
              <a:rPr lang="en-US" sz="2800" dirty="0" err="1" smtClean="0"/>
              <a:t>tempat</a:t>
            </a:r>
            <a:r>
              <a:rPr lang="en-US" sz="2800" dirty="0" smtClean="0"/>
              <a:t>, </a:t>
            </a:r>
            <a:r>
              <a:rPr lang="en-US" sz="2800" dirty="0" err="1" smtClean="0"/>
              <a:t>mulai</a:t>
            </a:r>
            <a:r>
              <a:rPr lang="en-US" sz="2800" dirty="0" smtClean="0"/>
              <a:t> </a:t>
            </a:r>
            <a:r>
              <a:rPr lang="en-US" sz="2800" dirty="0" err="1" smtClean="0"/>
              <a:t>dari</a:t>
            </a:r>
            <a:r>
              <a:rPr lang="en-US" sz="2800" dirty="0" smtClean="0"/>
              <a:t> </a:t>
            </a:r>
            <a:r>
              <a:rPr lang="en-US" sz="2800" dirty="0" err="1" smtClean="0"/>
              <a:t>kanan</a:t>
            </a:r>
            <a:r>
              <a:rPr lang="en-US" sz="2800" dirty="0" smtClean="0"/>
              <a:t> </a:t>
            </a:r>
            <a:r>
              <a:rPr lang="en-US" sz="2800" dirty="0" err="1" smtClean="0"/>
              <a:t>ke</a:t>
            </a:r>
            <a:r>
              <a:rPr lang="en-US" sz="2800" dirty="0" smtClean="0"/>
              <a:t> </a:t>
            </a:r>
            <a:r>
              <a:rPr lang="en-US" sz="2800" dirty="0" err="1" smtClean="0"/>
              <a:t>kiri</a:t>
            </a:r>
            <a:r>
              <a:rPr lang="en-US" sz="2800" dirty="0" smtClean="0"/>
              <a:t>, </a:t>
            </a:r>
          </a:p>
          <a:p>
            <a:pPr lvl="1"/>
            <a:r>
              <a:rPr lang="en-US" dirty="0" err="1" smtClean="0"/>
              <a:t>Angka</a:t>
            </a:r>
            <a:r>
              <a:rPr lang="en-US" dirty="0" smtClean="0"/>
              <a:t> </a:t>
            </a:r>
            <a:r>
              <a:rPr lang="en-US" dirty="0" err="1" smtClean="0"/>
              <a:t>pertama</a:t>
            </a:r>
            <a:r>
              <a:rPr lang="en-US" dirty="0" smtClean="0"/>
              <a:t> </a:t>
            </a:r>
            <a:r>
              <a:rPr lang="en-US" dirty="0" err="1" smtClean="0"/>
              <a:t>mewakili</a:t>
            </a:r>
            <a:r>
              <a:rPr lang="en-US" dirty="0" smtClean="0"/>
              <a:t> </a:t>
            </a:r>
            <a:r>
              <a:rPr lang="en-US" dirty="0" err="1" smtClean="0"/>
              <a:t>berapa</a:t>
            </a:r>
            <a:r>
              <a:rPr lang="en-US" dirty="0" smtClean="0"/>
              <a:t> </a:t>
            </a:r>
            <a:r>
              <a:rPr lang="en-US" dirty="0" err="1" smtClean="0"/>
              <a:t>banyak</a:t>
            </a:r>
            <a:r>
              <a:rPr lang="en-US" dirty="0" smtClean="0"/>
              <a:t> yang </a:t>
            </a:r>
            <a:r>
              <a:rPr lang="en-US" dirty="0" err="1" smtClean="0"/>
              <a:t>ada</a:t>
            </a:r>
            <a:r>
              <a:rPr lang="en-US" dirty="0" smtClean="0"/>
              <a:t> </a:t>
            </a:r>
          </a:p>
          <a:p>
            <a:pPr lvl="1"/>
            <a:r>
              <a:rPr lang="en-US" dirty="0" err="1" smtClean="0"/>
              <a:t>Angka</a:t>
            </a:r>
            <a:r>
              <a:rPr lang="en-US" dirty="0" smtClean="0"/>
              <a:t> </a:t>
            </a:r>
            <a:r>
              <a:rPr lang="en-US" dirty="0" err="1" smtClean="0"/>
              <a:t>kedua</a:t>
            </a:r>
            <a:r>
              <a:rPr lang="en-US" dirty="0" smtClean="0"/>
              <a:t> </a:t>
            </a:r>
            <a:r>
              <a:rPr lang="en-US" dirty="0" err="1" smtClean="0"/>
              <a:t>mewakili</a:t>
            </a:r>
            <a:r>
              <a:rPr lang="en-US" dirty="0" smtClean="0"/>
              <a:t> </a:t>
            </a:r>
            <a:r>
              <a:rPr lang="en-US" dirty="0" err="1" smtClean="0"/>
              <a:t>berapa</a:t>
            </a:r>
            <a:r>
              <a:rPr lang="en-US" dirty="0" smtClean="0"/>
              <a:t> </a:t>
            </a:r>
            <a:r>
              <a:rPr lang="en-US" dirty="0" err="1" smtClean="0"/>
              <a:t>banyak</a:t>
            </a:r>
            <a:r>
              <a:rPr lang="en-US" dirty="0" smtClean="0"/>
              <a:t> </a:t>
            </a:r>
            <a:r>
              <a:rPr lang="en-US" dirty="0" err="1" smtClean="0"/>
              <a:t>puluhan</a:t>
            </a:r>
            <a:r>
              <a:rPr lang="en-US" dirty="0" smtClean="0"/>
              <a:t> </a:t>
            </a:r>
            <a:r>
              <a:rPr lang="en-US" dirty="0" err="1" smtClean="0"/>
              <a:t>ada</a:t>
            </a:r>
            <a:endParaRPr lang="en-US" dirty="0" smtClean="0"/>
          </a:p>
          <a:p>
            <a:pPr lvl="1"/>
            <a:r>
              <a:rPr lang="en-US" dirty="0" err="1" smtClean="0"/>
              <a:t>Angka</a:t>
            </a:r>
            <a:r>
              <a:rPr lang="en-US" dirty="0" smtClean="0"/>
              <a:t> </a:t>
            </a:r>
            <a:r>
              <a:rPr lang="en-US" dirty="0" err="1" smtClean="0"/>
              <a:t>ketiga</a:t>
            </a:r>
            <a:r>
              <a:rPr lang="en-US" dirty="0" smtClean="0"/>
              <a:t> </a:t>
            </a:r>
            <a:r>
              <a:rPr lang="en-US" dirty="0" err="1" smtClean="0"/>
              <a:t>mewakili</a:t>
            </a:r>
            <a:r>
              <a:rPr lang="en-US" dirty="0" smtClean="0"/>
              <a:t> </a:t>
            </a:r>
            <a:r>
              <a:rPr lang="en-US" dirty="0" err="1" smtClean="0"/>
              <a:t>berapa</a:t>
            </a:r>
            <a:r>
              <a:rPr lang="en-US" dirty="0" smtClean="0"/>
              <a:t> </a:t>
            </a:r>
            <a:r>
              <a:rPr lang="en-US" dirty="0" err="1" smtClean="0"/>
              <a:t>banyak</a:t>
            </a:r>
            <a:r>
              <a:rPr lang="en-US" dirty="0" smtClean="0"/>
              <a:t> </a:t>
            </a:r>
            <a:r>
              <a:rPr lang="en-US" dirty="0" err="1" smtClean="0"/>
              <a:t>ada</a:t>
            </a:r>
            <a:r>
              <a:rPr lang="en-US" dirty="0" smtClean="0"/>
              <a:t> </a:t>
            </a:r>
            <a:r>
              <a:rPr lang="en-US" dirty="0" err="1" smtClean="0"/>
              <a:t>ratusan</a:t>
            </a:r>
            <a:r>
              <a:rPr lang="en-US" dirty="0" smtClean="0"/>
              <a:t> </a:t>
            </a:r>
          </a:p>
          <a:p>
            <a:pPr lvl="1"/>
            <a:r>
              <a:rPr lang="en-US" dirty="0" err="1" smtClean="0"/>
              <a:t>Angka</a:t>
            </a:r>
            <a:r>
              <a:rPr lang="en-US" dirty="0" smtClean="0"/>
              <a:t> </a:t>
            </a:r>
            <a:r>
              <a:rPr lang="en-US" dirty="0" err="1" smtClean="0"/>
              <a:t>keempat</a:t>
            </a:r>
            <a:r>
              <a:rPr lang="en-US" dirty="0" smtClean="0"/>
              <a:t> </a:t>
            </a:r>
            <a:r>
              <a:rPr lang="en-US" dirty="0" err="1" smtClean="0"/>
              <a:t>mewakili</a:t>
            </a:r>
            <a:r>
              <a:rPr lang="en-US" dirty="0" smtClean="0"/>
              <a:t> </a:t>
            </a:r>
            <a:r>
              <a:rPr lang="en-US" dirty="0" err="1" smtClean="0"/>
              <a:t>berapa</a:t>
            </a:r>
            <a:r>
              <a:rPr lang="en-US" dirty="0" smtClean="0"/>
              <a:t> </a:t>
            </a:r>
            <a:r>
              <a:rPr lang="en-US" dirty="0" err="1" smtClean="0"/>
              <a:t>ribu</a:t>
            </a:r>
            <a:r>
              <a:rPr lang="en-US" dirty="0" smtClean="0"/>
              <a:t> </a:t>
            </a:r>
            <a:r>
              <a:rPr lang="en-US" dirty="0" err="1" smtClean="0"/>
              <a:t>ada</a:t>
            </a:r>
            <a:r>
              <a:rPr lang="en-US" dirty="0" smtClean="0"/>
              <a:t> </a:t>
            </a:r>
          </a:p>
          <a:p>
            <a:pPr lvl="1"/>
            <a:r>
              <a:rPr lang="en-US" dirty="0" err="1" smtClean="0"/>
              <a:t>dan</a:t>
            </a:r>
            <a:r>
              <a:rPr lang="en-US" dirty="0" smtClean="0"/>
              <a:t> </a:t>
            </a:r>
            <a:r>
              <a:rPr lang="en-US" dirty="0" err="1" smtClean="0"/>
              <a:t>seterusnya</a:t>
            </a:r>
            <a:r>
              <a:rPr lang="en-US" dirty="0" smtClean="0"/>
              <a:t> ... </a:t>
            </a:r>
          </a:p>
          <a:p>
            <a:pPr lvl="1">
              <a:buNone/>
            </a:pPr>
            <a:endParaRPr lang="en-US" dirty="0" smtClean="0"/>
          </a:p>
          <a:p>
            <a:pPr>
              <a:buNone/>
            </a:pPr>
            <a:r>
              <a:rPr lang="en-US" sz="2800" dirty="0" smtClean="0"/>
              <a:t>	</a:t>
            </a:r>
            <a:r>
              <a:rPr lang="en-US" sz="2800" dirty="0" err="1" smtClean="0"/>
              <a:t>Misalnya</a:t>
            </a:r>
            <a:r>
              <a:rPr lang="en-US" sz="2800" dirty="0" smtClean="0"/>
              <a:t>, </a:t>
            </a:r>
          </a:p>
          <a:p>
            <a:pPr>
              <a:buNone/>
            </a:pPr>
            <a:r>
              <a:rPr lang="en-US" sz="2800" dirty="0" smtClean="0"/>
              <a:t>	</a:t>
            </a:r>
            <a:r>
              <a:rPr lang="en-US" sz="2800" dirty="0" err="1" smtClean="0"/>
              <a:t>Dalam</a:t>
            </a:r>
            <a:r>
              <a:rPr lang="en-US" sz="2800" dirty="0" smtClean="0"/>
              <a:t> </a:t>
            </a:r>
            <a:r>
              <a:rPr lang="en-US" sz="2800" dirty="0" err="1" smtClean="0"/>
              <a:t>angka</a:t>
            </a:r>
            <a:r>
              <a:rPr lang="en-US" sz="2800" dirty="0" smtClean="0"/>
              <a:t> 4687, </a:t>
            </a:r>
            <a:r>
              <a:rPr lang="en-US" sz="2800" dirty="0" err="1" smtClean="0"/>
              <a:t>ada</a:t>
            </a:r>
            <a:r>
              <a:rPr lang="en-US" sz="2800" dirty="0" smtClean="0"/>
              <a:t> 7 </a:t>
            </a:r>
            <a:r>
              <a:rPr lang="en-US" sz="2800" dirty="0" err="1" smtClean="0"/>
              <a:t>orang</a:t>
            </a:r>
            <a:r>
              <a:rPr lang="en-US" sz="2800" dirty="0" smtClean="0"/>
              <a:t>, 8 </a:t>
            </a:r>
            <a:r>
              <a:rPr lang="en-US" sz="2800" dirty="0" err="1" smtClean="0"/>
              <a:t>puluhan</a:t>
            </a:r>
            <a:r>
              <a:rPr lang="en-US" sz="2800" dirty="0" smtClean="0"/>
              <a:t>, 6 </a:t>
            </a:r>
            <a:r>
              <a:rPr lang="en-US" sz="2800" dirty="0" err="1" smtClean="0"/>
              <a:t>ratusan</a:t>
            </a:r>
            <a:r>
              <a:rPr lang="en-US" sz="2800" dirty="0" smtClean="0"/>
              <a:t>, </a:t>
            </a:r>
            <a:r>
              <a:rPr lang="en-US" sz="2800" dirty="0" err="1" smtClean="0"/>
              <a:t>dan</a:t>
            </a:r>
            <a:r>
              <a:rPr lang="en-US" sz="2800" dirty="0" smtClean="0"/>
              <a:t> 4 </a:t>
            </a:r>
            <a:r>
              <a:rPr lang="en-US" sz="2800" dirty="0" err="1" smtClean="0"/>
              <a:t>ribu</a:t>
            </a:r>
            <a:r>
              <a:rPr lang="en-US" sz="2800" dirty="0" smtClean="0"/>
              <a:t> </a:t>
            </a:r>
          </a:p>
          <a:p>
            <a:pPr>
              <a:buNone/>
            </a:pPr>
            <a:r>
              <a:rPr lang="en-US" sz="2800" dirty="0" smtClean="0"/>
              <a:t>	</a:t>
            </a:r>
            <a:r>
              <a:rPr lang="en-US" sz="2800" dirty="0" err="1" smtClean="0"/>
              <a:t>Dalam</a:t>
            </a:r>
            <a:r>
              <a:rPr lang="en-US" sz="2800" dirty="0" smtClean="0"/>
              <a:t> </a:t>
            </a:r>
            <a:r>
              <a:rPr lang="en-US" sz="2800" dirty="0" err="1" smtClean="0"/>
              <a:t>angka</a:t>
            </a:r>
            <a:r>
              <a:rPr lang="en-US" sz="2800" dirty="0" smtClean="0"/>
              <a:t> 72 </a:t>
            </a:r>
            <a:r>
              <a:rPr lang="en-US" sz="2800" dirty="0" err="1" smtClean="0"/>
              <a:t>menyatakan</a:t>
            </a:r>
            <a:r>
              <a:rPr lang="en-US" sz="2800" dirty="0" smtClean="0"/>
              <a:t> 2 </a:t>
            </a:r>
            <a:r>
              <a:rPr lang="en-US" sz="2800" dirty="0" err="1" smtClean="0"/>
              <a:t>keping</a:t>
            </a:r>
            <a:r>
              <a:rPr lang="en-US" sz="2800" dirty="0" smtClean="0"/>
              <a:t>/</a:t>
            </a:r>
            <a:r>
              <a:rPr lang="en-US" sz="2800" dirty="0" err="1" smtClean="0"/>
              <a:t>ekor</a:t>
            </a:r>
            <a:r>
              <a:rPr lang="en-US" sz="2800" dirty="0" smtClean="0"/>
              <a:t>/</a:t>
            </a:r>
            <a:r>
              <a:rPr lang="en-US" sz="2800" dirty="0" err="1" smtClean="0"/>
              <a:t>macam</a:t>
            </a:r>
            <a:r>
              <a:rPr lang="en-US" sz="2800" dirty="0" smtClean="0"/>
              <a:t>, 7 </a:t>
            </a:r>
            <a:r>
              <a:rPr lang="en-US" sz="2800" dirty="0" err="1" smtClean="0"/>
              <a:t>puluhan</a:t>
            </a:r>
          </a:p>
        </p:txBody>
      </p:sp>
    </p:spTree>
  </p:cSld>
  <p:clrMapOvr>
    <a:masterClrMapping/>
  </p:clrMapOvr>
  <p:transition>
    <p:wip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486400"/>
          </a:xfrm>
        </p:spPr>
        <p:txBody>
          <a:bodyPr>
            <a:normAutofit/>
          </a:bodyPr>
          <a:lstStyle/>
          <a:p>
            <a:pPr lvl="0">
              <a:buNone/>
            </a:pPr>
            <a:r>
              <a:rPr lang="en-US" sz="3200" dirty="0" smtClean="0"/>
              <a:t>4. </a:t>
            </a:r>
            <a:r>
              <a:rPr lang="en-US" sz="3200" dirty="0" err="1" smtClean="0"/>
              <a:t>Sistem</a:t>
            </a:r>
            <a:r>
              <a:rPr lang="en-US" sz="3200" dirty="0" smtClean="0"/>
              <a:t> </a:t>
            </a:r>
            <a:r>
              <a:rPr lang="en-US" sz="3200" dirty="0" err="1" smtClean="0"/>
              <a:t>ini</a:t>
            </a:r>
            <a:r>
              <a:rPr lang="en-US" sz="3200" dirty="0" smtClean="0"/>
              <a:t> </a:t>
            </a:r>
            <a:r>
              <a:rPr lang="en-US" sz="3200" dirty="0" err="1" smtClean="0"/>
              <a:t>aditif</a:t>
            </a:r>
            <a:r>
              <a:rPr lang="en-US" sz="3200" dirty="0" smtClean="0"/>
              <a:t> </a:t>
            </a:r>
            <a:r>
              <a:rPr lang="en-US" sz="3200" dirty="0" err="1" smtClean="0"/>
              <a:t>dan</a:t>
            </a:r>
            <a:r>
              <a:rPr lang="en-US" sz="3200" dirty="0" smtClean="0"/>
              <a:t> </a:t>
            </a:r>
            <a:r>
              <a:rPr lang="en-US" sz="3200" dirty="0" err="1" smtClean="0"/>
              <a:t>perkalian</a:t>
            </a:r>
            <a:r>
              <a:rPr lang="en-US" sz="3200" dirty="0" smtClean="0"/>
              <a:t>. </a:t>
            </a:r>
            <a:r>
              <a:rPr lang="en-US" sz="3200" dirty="0" err="1" smtClean="0"/>
              <a:t>Nilai</a:t>
            </a:r>
            <a:r>
              <a:rPr lang="en-US" sz="3200" dirty="0" smtClean="0"/>
              <a:t> </a:t>
            </a:r>
            <a:r>
              <a:rPr lang="en-US" sz="3200" dirty="0" err="1" smtClean="0"/>
              <a:t>angka</a:t>
            </a:r>
            <a:r>
              <a:rPr lang="en-US" sz="3200" dirty="0" smtClean="0"/>
              <a:t> yang </a:t>
            </a:r>
            <a:r>
              <a:rPr lang="en-US" sz="3200" dirty="0" err="1" smtClean="0"/>
              <a:t>ditemukan</a:t>
            </a:r>
            <a:r>
              <a:rPr lang="en-US" sz="3200" dirty="0" smtClean="0"/>
              <a:t> </a:t>
            </a:r>
            <a:r>
              <a:rPr lang="en-US" sz="3200" dirty="0" err="1" smtClean="0"/>
              <a:t>dengan</a:t>
            </a:r>
            <a:r>
              <a:rPr lang="en-US" sz="3200" dirty="0" smtClean="0"/>
              <a:t> </a:t>
            </a:r>
            <a:r>
              <a:rPr lang="en-US" sz="3200" dirty="0" err="1" smtClean="0"/>
              <a:t>mengalikan</a:t>
            </a:r>
            <a:r>
              <a:rPr lang="en-US" sz="3200" dirty="0" smtClean="0"/>
              <a:t> </a:t>
            </a:r>
            <a:r>
              <a:rPr lang="en-US" sz="3200" dirty="0" err="1" smtClean="0"/>
              <a:t>setiap</a:t>
            </a:r>
            <a:r>
              <a:rPr lang="en-US" sz="3200" dirty="0" smtClean="0"/>
              <a:t> </a:t>
            </a:r>
            <a:r>
              <a:rPr lang="en-US" sz="3200" dirty="0" err="1" smtClean="0"/>
              <a:t>nilai</a:t>
            </a:r>
            <a:r>
              <a:rPr lang="en-US" sz="3200" dirty="0" smtClean="0"/>
              <a:t> </a:t>
            </a:r>
            <a:r>
              <a:rPr lang="en-US" sz="3200" dirty="0" err="1" smtClean="0"/>
              <a:t>dengan</a:t>
            </a:r>
            <a:r>
              <a:rPr lang="en-US" sz="3200" dirty="0" smtClean="0"/>
              <a:t> </a:t>
            </a:r>
            <a:r>
              <a:rPr lang="en-US" sz="3200" dirty="0" err="1" smtClean="0"/>
              <a:t>angka</a:t>
            </a:r>
            <a:r>
              <a:rPr lang="en-US" sz="3200" dirty="0" smtClean="0"/>
              <a:t> yang </a:t>
            </a:r>
            <a:r>
              <a:rPr lang="en-US" sz="3200" dirty="0" err="1" smtClean="0"/>
              <a:t>sesuai</a:t>
            </a:r>
            <a:r>
              <a:rPr lang="en-US" sz="3200" dirty="0" smtClean="0"/>
              <a:t> </a:t>
            </a:r>
            <a:r>
              <a:rPr lang="en-US" sz="3200" dirty="0" err="1" smtClean="0"/>
              <a:t>tempat</a:t>
            </a:r>
            <a:r>
              <a:rPr lang="en-US" sz="3200" dirty="0" smtClean="0"/>
              <a:t> </a:t>
            </a:r>
            <a:r>
              <a:rPr lang="en-US" sz="3200" dirty="0" err="1" smtClean="0"/>
              <a:t>dan</a:t>
            </a:r>
            <a:r>
              <a:rPr lang="en-US" sz="3200" dirty="0" smtClean="0"/>
              <a:t> </a:t>
            </a:r>
            <a:r>
              <a:rPr lang="en-US" sz="3200" dirty="0" err="1" smtClean="0"/>
              <a:t>kemudian</a:t>
            </a:r>
            <a:r>
              <a:rPr lang="en-US" sz="3200" dirty="0" smtClean="0"/>
              <a:t> </a:t>
            </a:r>
            <a:r>
              <a:rPr lang="en-US" sz="3200" dirty="0" err="1" smtClean="0"/>
              <a:t>menambahkan</a:t>
            </a:r>
            <a:r>
              <a:rPr lang="en-US" sz="3200" dirty="0" smtClean="0"/>
              <a:t> </a:t>
            </a:r>
            <a:r>
              <a:rPr lang="en-US" sz="3200" dirty="0" err="1" smtClean="0"/>
              <a:t>produk</a:t>
            </a:r>
            <a:r>
              <a:rPr lang="en-US" sz="3200" dirty="0" smtClean="0"/>
              <a:t> yang </a:t>
            </a:r>
            <a:r>
              <a:rPr lang="en-US" sz="3200" dirty="0" err="1" smtClean="0"/>
              <a:t>dihasilkan</a:t>
            </a:r>
            <a:r>
              <a:rPr lang="en-US" sz="3200" dirty="0" smtClean="0"/>
              <a:t>.</a:t>
            </a:r>
          </a:p>
          <a:p>
            <a:pPr>
              <a:buNone/>
            </a:pPr>
            <a:r>
              <a:rPr lang="en-US" sz="3200" dirty="0" smtClean="0"/>
              <a:t> </a:t>
            </a:r>
          </a:p>
          <a:p>
            <a:pPr>
              <a:buNone/>
            </a:pPr>
            <a:r>
              <a:rPr lang="en-US" sz="3200" b="1" dirty="0" smtClean="0"/>
              <a:t>	</a:t>
            </a:r>
            <a:r>
              <a:rPr lang="en-US" sz="3200" b="1" dirty="0" err="1" smtClean="0"/>
              <a:t>Tempat</a:t>
            </a:r>
            <a:r>
              <a:rPr lang="en-US" sz="3200" b="1" dirty="0" smtClean="0"/>
              <a:t> </a:t>
            </a:r>
            <a:r>
              <a:rPr lang="en-US" sz="3200" b="1" dirty="0" err="1" smtClean="0"/>
              <a:t>nilai</a:t>
            </a:r>
            <a:r>
              <a:rPr lang="en-US" sz="3200" b="1" dirty="0" smtClean="0"/>
              <a:t> 	:</a:t>
            </a:r>
            <a:r>
              <a:rPr lang="en-US" sz="3200" dirty="0" smtClean="0"/>
              <a:t> </a:t>
            </a:r>
            <a:r>
              <a:rPr lang="en-US" sz="3200" dirty="0" err="1" smtClean="0"/>
              <a:t>seratus</a:t>
            </a:r>
            <a:r>
              <a:rPr lang="en-US" sz="3200" dirty="0" smtClean="0"/>
              <a:t> </a:t>
            </a:r>
            <a:r>
              <a:rPr lang="en-US" sz="3200" dirty="0" err="1" smtClean="0"/>
              <a:t>ribu</a:t>
            </a:r>
            <a:r>
              <a:rPr lang="en-US" sz="3200" dirty="0" smtClean="0"/>
              <a:t> 1001</a:t>
            </a:r>
          </a:p>
          <a:p>
            <a:pPr>
              <a:buNone/>
            </a:pPr>
            <a:r>
              <a:rPr lang="en-US" sz="3200" b="1" dirty="0" smtClean="0"/>
              <a:t>	Digit</a:t>
            </a:r>
            <a:r>
              <a:rPr lang="en-US" sz="3200" dirty="0" smtClean="0"/>
              <a:t> 			: 4 6 8 7 </a:t>
            </a:r>
          </a:p>
          <a:p>
            <a:pPr>
              <a:buNone/>
            </a:pPr>
            <a:r>
              <a:rPr lang="en-US" sz="3200" b="1" dirty="0" smtClean="0"/>
              <a:t>	 </a:t>
            </a:r>
            <a:r>
              <a:rPr lang="en-US" sz="3200" b="1" dirty="0" err="1" smtClean="0"/>
              <a:t>Angka</a:t>
            </a:r>
            <a:r>
              <a:rPr lang="en-US" sz="3200" b="1" dirty="0" smtClean="0"/>
              <a:t> </a:t>
            </a:r>
            <a:r>
              <a:rPr lang="en-US" sz="3200" b="1" dirty="0" err="1" smtClean="0"/>
              <a:t>nilai</a:t>
            </a:r>
            <a:r>
              <a:rPr lang="en-US" sz="3200" dirty="0" smtClean="0"/>
              <a:t> 		: 4 × 6 × 1000 + 100 + 8 × 10 + 7 × 1 = 4000 + 600 + 80 + 7 = 4687</a:t>
            </a:r>
            <a:endParaRPr lang="en-US" sz="3200" dirty="0"/>
          </a:p>
        </p:txBody>
      </p:sp>
    </p:spTree>
  </p:cSld>
  <p:clrMapOvr>
    <a:masterClrMapping/>
  </p:clrMapOvr>
  <p:transition>
    <p:pull dir="ld"/>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r>
              <a:rPr lang="en-US" i="1" dirty="0" smtClean="0"/>
              <a:t/>
            </a:r>
            <a:br>
              <a:rPr lang="en-US" i="1" dirty="0" smtClean="0"/>
            </a:br>
            <a:r>
              <a:rPr lang="en-US" b="1" i="1" dirty="0" err="1" smtClean="0"/>
              <a:t>Angka</a:t>
            </a:r>
            <a:r>
              <a:rPr lang="en-US" b="1" i="1" dirty="0" smtClean="0"/>
              <a:t>, </a:t>
            </a:r>
            <a:r>
              <a:rPr lang="en-US" b="1" i="1" dirty="0" err="1" smtClean="0"/>
              <a:t>waktu</a:t>
            </a:r>
            <a:r>
              <a:rPr lang="en-US" b="1" i="1" dirty="0" smtClean="0"/>
              <a:t> </a:t>
            </a:r>
            <a:r>
              <a:rPr lang="en-US" b="1" i="1" dirty="0" err="1" smtClean="0"/>
              <a:t>perjalanan</a:t>
            </a:r>
            <a:r>
              <a:rPr lang="en-US" b="1" i="1" dirty="0" smtClean="0"/>
              <a:t> </a:t>
            </a:r>
            <a:r>
              <a:rPr lang="en-US" b="1" i="1" dirty="0" err="1" smtClean="0"/>
              <a:t>dari</a:t>
            </a:r>
            <a:r>
              <a:rPr lang="en-US" b="1" i="1" dirty="0" smtClean="0"/>
              <a:t> India </a:t>
            </a:r>
            <a:r>
              <a:rPr lang="en-US" b="1" i="1" dirty="0" err="1" smtClean="0"/>
              <a:t>ke</a:t>
            </a:r>
            <a:r>
              <a:rPr lang="en-US" b="1" i="1" dirty="0" smtClean="0"/>
              <a:t> </a:t>
            </a:r>
            <a:r>
              <a:rPr lang="en-US" b="1" i="1" dirty="0" err="1" smtClean="0"/>
              <a:t>Eropa</a:t>
            </a:r>
            <a:r>
              <a:rPr lang="en-US" dirty="0" smtClean="0"/>
              <a:t> </a:t>
            </a:r>
            <a:r>
              <a:rPr lang="en-US" i="1" dirty="0" smtClean="0"/>
              <a:t/>
            </a:r>
            <a:br>
              <a:rPr lang="en-US" i="1" dirty="0" smtClean="0"/>
            </a:br>
            <a:endParaRPr lang="en-US" dirty="0"/>
          </a:p>
        </p:txBody>
      </p:sp>
      <p:sp>
        <p:nvSpPr>
          <p:cNvPr id="3" name="Content Placeholder 2"/>
          <p:cNvSpPr>
            <a:spLocks noGrp="1"/>
          </p:cNvSpPr>
          <p:nvPr>
            <p:ph idx="1"/>
          </p:nvPr>
        </p:nvSpPr>
        <p:spPr/>
        <p:txBody>
          <a:bodyPr/>
          <a:lstStyle/>
          <a:p>
            <a:endParaRPr lang="en-US" dirty="0"/>
          </a:p>
        </p:txBody>
      </p:sp>
      <p:pic>
        <p:nvPicPr>
          <p:cNvPr id="4" name="Picture 3" descr="hindu-arabic angka"/>
          <p:cNvPicPr/>
          <p:nvPr/>
        </p:nvPicPr>
        <p:blipFill>
          <a:blip r:embed="rId3" cstate="print"/>
          <a:srcRect/>
          <a:stretch>
            <a:fillRect/>
          </a:stretch>
        </p:blipFill>
        <p:spPr bwMode="auto">
          <a:xfrm>
            <a:off x="609600" y="1828800"/>
            <a:ext cx="8001000" cy="4724400"/>
          </a:xfrm>
          <a:prstGeom prst="rect">
            <a:avLst/>
          </a:prstGeom>
          <a:noFill/>
          <a:ln w="9525">
            <a:noFill/>
            <a:miter lim="800000"/>
            <a:headEnd/>
            <a:tailEnd/>
          </a:ln>
        </p:spPr>
      </p:pic>
    </p:spTree>
  </p:cSld>
  <p:clrMapOvr>
    <a:masterClrMapping/>
  </p:clrMapOvr>
  <p:transition>
    <p:wipe dir="u"/>
    <p:sndAc>
      <p:stSnd>
        <p:snd r:embed="rId2" name="camera.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pic>
        <p:nvPicPr>
          <p:cNvPr id="28" name="Picture 27" descr="Daftar angka">
            <a:hlinkClick r:id="rId3" tooltip="&quot;Daftar angka&quot;"/>
          </p:cNvPr>
          <p:cNvPicPr/>
          <p:nvPr/>
        </p:nvPicPr>
        <p:blipFill>
          <a:blip r:embed="rId4" cstate="print"/>
          <a:srcRect/>
          <a:stretch>
            <a:fillRect/>
          </a:stretch>
        </p:blipFill>
        <p:spPr bwMode="auto">
          <a:xfrm>
            <a:off x="381000" y="1066800"/>
            <a:ext cx="8077200" cy="4419600"/>
          </a:xfrm>
          <a:prstGeom prst="rect">
            <a:avLst/>
          </a:prstGeom>
          <a:noFill/>
          <a:ln w="9525">
            <a:noFill/>
            <a:miter lim="800000"/>
            <a:headEnd/>
            <a:tailEnd/>
          </a:ln>
        </p:spPr>
      </p:pic>
      <p:sp>
        <p:nvSpPr>
          <p:cNvPr id="29" name="Title 28"/>
          <p:cNvSpPr>
            <a:spLocks noGrp="1"/>
          </p:cNvSpPr>
          <p:nvPr>
            <p:ph type="title"/>
          </p:nvPr>
        </p:nvSpPr>
        <p:spPr/>
        <p:txBody>
          <a:bodyPr/>
          <a:lstStyle/>
          <a:p>
            <a:endParaRPr lang="en-US"/>
          </a:p>
        </p:txBody>
      </p:sp>
    </p:spTree>
  </p:cSld>
  <p:clrMapOvr>
    <a:masterClrMapping/>
  </p:clrMapOvr>
  <p:transition>
    <p:wipe/>
    <p:sndAc>
      <p:stSnd>
        <p:snd r:embed="rId2" name="camera.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Penyebaran</a:t>
            </a:r>
            <a:r>
              <a:rPr lang="en-US" b="1" dirty="0" smtClean="0"/>
              <a:t> </a:t>
            </a:r>
            <a:r>
              <a:rPr lang="en-US" b="1" dirty="0" err="1" smtClean="0"/>
              <a:t>varian</a:t>
            </a:r>
            <a:r>
              <a:rPr lang="en-US" b="1" dirty="0" smtClean="0"/>
              <a:t> Arab Barat </a:t>
            </a:r>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en-US" dirty="0"/>
          </a:p>
        </p:txBody>
      </p:sp>
      <p:pic>
        <p:nvPicPr>
          <p:cNvPr id="4" name="Picture 3" descr="http://upload.wikimedia.org/wikipedia/commons/thumb/d/d8/EgyptphoneKeypad.jpg/220px-EgyptphoneKeypad.jpg">
            <a:hlinkClick r:id="rId3"/>
          </p:cNvPr>
          <p:cNvPicPr/>
          <p:nvPr/>
        </p:nvPicPr>
        <p:blipFill>
          <a:blip r:embed="rId4" cstate="print"/>
          <a:srcRect/>
          <a:stretch>
            <a:fillRect/>
          </a:stretch>
        </p:blipFill>
        <p:spPr bwMode="auto">
          <a:xfrm>
            <a:off x="1295401" y="1447800"/>
            <a:ext cx="6629400" cy="4419600"/>
          </a:xfrm>
          <a:prstGeom prst="rect">
            <a:avLst/>
          </a:prstGeom>
          <a:noFill/>
          <a:ln w="9525">
            <a:noFill/>
            <a:miter lim="800000"/>
            <a:headEnd/>
            <a:tailEnd/>
          </a:ln>
        </p:spPr>
      </p:pic>
      <p:sp>
        <p:nvSpPr>
          <p:cNvPr id="5" name="Pentagon 4"/>
          <p:cNvSpPr/>
          <p:nvPr/>
        </p:nvSpPr>
        <p:spPr>
          <a:xfrm>
            <a:off x="7086600" y="5943600"/>
            <a:ext cx="1752600" cy="5334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hlinkClick r:id="rId5" action="ppaction://hlinksldjump"/>
              </a:rPr>
              <a:t>MENU</a:t>
            </a:r>
            <a:endParaRPr lang="en-US" sz="2400" b="1" dirty="0"/>
          </a:p>
        </p:txBody>
      </p:sp>
    </p:spTree>
  </p:cSld>
  <p:clrMapOvr>
    <a:masterClrMapping/>
  </p:clrMapOvr>
  <p:transition>
    <p:pull dir="d"/>
    <p:sndAc>
      <p:stSnd>
        <p:snd r:embed="rId2" name="camera.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7274"/>
            <a:ext cx="8229600" cy="5500726"/>
          </a:xfrm>
        </p:spPr>
        <p:txBody>
          <a:bodyPr>
            <a:noAutofit/>
          </a:bodyPr>
          <a:lstStyle/>
          <a:p>
            <a:pPr algn="l"/>
            <a:r>
              <a:rPr lang="id-ID" sz="2400" dirty="0" smtClean="0">
                <a:solidFill>
                  <a:schemeClr val="tx1"/>
                </a:solidFill>
                <a:latin typeface="Arno Pro Smbd" pitchFamily="18" charset="0"/>
              </a:rPr>
              <a:t>	</a:t>
            </a:r>
            <a:r>
              <a:rPr lang="en-US" sz="2800" dirty="0" err="1" smtClean="0">
                <a:solidFill>
                  <a:schemeClr val="tx1"/>
                </a:solidFill>
                <a:latin typeface="Arno Pro Smbd" pitchFamily="18" charset="0"/>
              </a:rPr>
              <a:t>Sistem</a:t>
            </a:r>
            <a:r>
              <a:rPr lang="en-US" sz="2800" dirty="0" smtClean="0">
                <a:solidFill>
                  <a:schemeClr val="tx1"/>
                </a:solidFill>
                <a:latin typeface="Arno Pro Smbd" pitchFamily="18" charset="0"/>
              </a:rPr>
              <a:t> </a:t>
            </a:r>
            <a:r>
              <a:rPr lang="en-US" sz="2800" dirty="0" err="1">
                <a:solidFill>
                  <a:schemeClr val="tx1"/>
                </a:solidFill>
                <a:latin typeface="Arno Pro Smbd" pitchFamily="18" charset="0"/>
              </a:rPr>
              <a:t>Romawi</a:t>
            </a:r>
            <a:r>
              <a:rPr lang="en-US" sz="2800" dirty="0">
                <a:solidFill>
                  <a:schemeClr val="tx1"/>
                </a:solidFill>
                <a:latin typeface="Arno Pro Smbd" pitchFamily="18" charset="0"/>
              </a:rPr>
              <a:t> </a:t>
            </a:r>
            <a:r>
              <a:rPr lang="en-US" sz="2800" dirty="0" err="1">
                <a:solidFill>
                  <a:schemeClr val="tx1"/>
                </a:solidFill>
                <a:latin typeface="Arno Pro Smbd" pitchFamily="18" charset="0"/>
              </a:rPr>
              <a:t>ini</a:t>
            </a:r>
            <a:r>
              <a:rPr lang="en-US" sz="2800" dirty="0">
                <a:solidFill>
                  <a:schemeClr val="tx1"/>
                </a:solidFill>
                <a:latin typeface="Arno Pro Smbd" pitchFamily="18" charset="0"/>
              </a:rPr>
              <a:t> </a:t>
            </a:r>
            <a:r>
              <a:rPr lang="en-US" sz="2800" dirty="0" err="1">
                <a:solidFill>
                  <a:schemeClr val="tx1"/>
                </a:solidFill>
                <a:latin typeface="Arno Pro Smbd" pitchFamily="18" charset="0"/>
              </a:rPr>
              <a:t>sudah</a:t>
            </a:r>
            <a:r>
              <a:rPr lang="en-US" sz="2800" dirty="0">
                <a:solidFill>
                  <a:schemeClr val="tx1"/>
                </a:solidFill>
                <a:latin typeface="Arno Pro Smbd" pitchFamily="18" charset="0"/>
              </a:rPr>
              <a:t> </a:t>
            </a:r>
            <a:r>
              <a:rPr lang="en-US" sz="2800" dirty="0" err="1">
                <a:solidFill>
                  <a:schemeClr val="tx1"/>
                </a:solidFill>
                <a:latin typeface="Arno Pro Smbd" pitchFamily="18" charset="0"/>
              </a:rPr>
              <a:t>ada</a:t>
            </a:r>
            <a:r>
              <a:rPr lang="en-US" sz="2800" dirty="0">
                <a:solidFill>
                  <a:schemeClr val="tx1"/>
                </a:solidFill>
                <a:latin typeface="Arno Pro Smbd" pitchFamily="18" charset="0"/>
              </a:rPr>
              <a:t> </a:t>
            </a:r>
            <a:r>
              <a:rPr lang="en-US" sz="2800" dirty="0" err="1">
                <a:solidFill>
                  <a:schemeClr val="tx1"/>
                </a:solidFill>
                <a:latin typeface="Arno Pro Smbd" pitchFamily="18" charset="0"/>
              </a:rPr>
              <a:t>sejak</a:t>
            </a:r>
            <a:r>
              <a:rPr lang="en-US" sz="2800" dirty="0">
                <a:solidFill>
                  <a:schemeClr val="tx1"/>
                </a:solidFill>
                <a:latin typeface="Arno Pro Smbd" pitchFamily="18" charset="0"/>
              </a:rPr>
              <a:t> 260 </a:t>
            </a:r>
            <a:r>
              <a:rPr lang="en-US" sz="2800" dirty="0" err="1">
                <a:solidFill>
                  <a:schemeClr val="tx1"/>
                </a:solidFill>
                <a:latin typeface="Arno Pro Smbd" pitchFamily="18" charset="0"/>
              </a:rPr>
              <a:t>tahun</a:t>
            </a:r>
            <a:r>
              <a:rPr lang="en-US" sz="2800" dirty="0">
                <a:solidFill>
                  <a:schemeClr val="tx1"/>
                </a:solidFill>
                <a:latin typeface="Arno Pro Smbd" pitchFamily="18" charset="0"/>
              </a:rPr>
              <a:t> </a:t>
            </a:r>
            <a:r>
              <a:rPr lang="en-US" sz="2800" dirty="0" err="1">
                <a:solidFill>
                  <a:schemeClr val="tx1"/>
                </a:solidFill>
                <a:latin typeface="Arno Pro Smbd" pitchFamily="18" charset="0"/>
              </a:rPr>
              <a:t>sebelum</a:t>
            </a:r>
            <a:r>
              <a:rPr lang="en-US" sz="2800" dirty="0">
                <a:solidFill>
                  <a:schemeClr val="tx1"/>
                </a:solidFill>
                <a:latin typeface="Arno Pro Smbd" pitchFamily="18" charset="0"/>
              </a:rPr>
              <a:t> </a:t>
            </a:r>
            <a:r>
              <a:rPr lang="en-US" sz="2800" dirty="0" err="1">
                <a:solidFill>
                  <a:schemeClr val="tx1"/>
                </a:solidFill>
                <a:latin typeface="Arno Pro Smbd" pitchFamily="18" charset="0"/>
              </a:rPr>
              <a:t>Masehi</a:t>
            </a:r>
            <a:r>
              <a:rPr lang="en-US" sz="2800" dirty="0">
                <a:solidFill>
                  <a:schemeClr val="tx1"/>
                </a:solidFill>
                <a:latin typeface="Arno Pro Smbd" pitchFamily="18" charset="0"/>
              </a:rPr>
              <a:t>. </a:t>
            </a:r>
            <a:r>
              <a:rPr lang="en-US" sz="2800" dirty="0" err="1">
                <a:solidFill>
                  <a:schemeClr val="tx1"/>
                </a:solidFill>
                <a:latin typeface="Arno Pro Smbd" pitchFamily="18" charset="0"/>
              </a:rPr>
              <a:t>Tetapi</a:t>
            </a:r>
            <a:r>
              <a:rPr lang="en-US" sz="2800" dirty="0">
                <a:solidFill>
                  <a:schemeClr val="tx1"/>
                </a:solidFill>
                <a:latin typeface="Arno Pro Smbd" pitchFamily="18" charset="0"/>
              </a:rPr>
              <a:t> </a:t>
            </a:r>
            <a:r>
              <a:rPr lang="en-US" sz="2800" dirty="0" err="1">
                <a:solidFill>
                  <a:schemeClr val="tx1"/>
                </a:solidFill>
                <a:latin typeface="Arno Pro Smbd" pitchFamily="18" charset="0"/>
              </a:rPr>
              <a:t>sistem</a:t>
            </a:r>
            <a:r>
              <a:rPr lang="en-US" sz="2800" dirty="0">
                <a:solidFill>
                  <a:schemeClr val="tx1"/>
                </a:solidFill>
                <a:latin typeface="Arno Pro Smbd" pitchFamily="18" charset="0"/>
              </a:rPr>
              <a:t> </a:t>
            </a:r>
            <a:r>
              <a:rPr lang="en-US" sz="2800" dirty="0" err="1">
                <a:solidFill>
                  <a:schemeClr val="tx1"/>
                </a:solidFill>
                <a:latin typeface="Arno Pro Smbd" pitchFamily="18" charset="0"/>
              </a:rPr>
              <a:t>numerasi</a:t>
            </a:r>
            <a:r>
              <a:rPr lang="en-US" sz="2800" dirty="0">
                <a:solidFill>
                  <a:schemeClr val="tx1"/>
                </a:solidFill>
                <a:latin typeface="Arno Pro Smbd" pitchFamily="18" charset="0"/>
              </a:rPr>
              <a:t> </a:t>
            </a:r>
            <a:r>
              <a:rPr lang="en-US" sz="2800" dirty="0" err="1">
                <a:solidFill>
                  <a:schemeClr val="tx1"/>
                </a:solidFill>
                <a:latin typeface="Arno Pro Smbd" pitchFamily="18" charset="0"/>
              </a:rPr>
              <a:t>Romawi</a:t>
            </a:r>
            <a:r>
              <a:rPr lang="en-US" sz="2800" dirty="0">
                <a:solidFill>
                  <a:schemeClr val="tx1"/>
                </a:solidFill>
                <a:latin typeface="Arno Pro Smbd" pitchFamily="18" charset="0"/>
              </a:rPr>
              <a:t> yang </a:t>
            </a:r>
            <a:r>
              <a:rPr lang="en-US" sz="2800" dirty="0" err="1">
                <a:solidFill>
                  <a:schemeClr val="tx1"/>
                </a:solidFill>
                <a:latin typeface="Arno Pro Smbd" pitchFamily="18" charset="0"/>
              </a:rPr>
              <a:t>seperti</a:t>
            </a:r>
            <a:r>
              <a:rPr lang="en-US" sz="2800" dirty="0">
                <a:solidFill>
                  <a:schemeClr val="tx1"/>
                </a:solidFill>
                <a:latin typeface="Arno Pro Smbd" pitchFamily="18" charset="0"/>
              </a:rPr>
              <a:t> </a:t>
            </a:r>
            <a:r>
              <a:rPr lang="en-US" sz="2800" dirty="0" err="1">
                <a:solidFill>
                  <a:schemeClr val="tx1"/>
                </a:solidFill>
                <a:latin typeface="Arno Pro Smbd" pitchFamily="18" charset="0"/>
              </a:rPr>
              <a:t>sekarang</a:t>
            </a:r>
            <a:r>
              <a:rPr lang="en-US" sz="2800" dirty="0">
                <a:solidFill>
                  <a:schemeClr val="tx1"/>
                </a:solidFill>
                <a:latin typeface="Arno Pro Smbd" pitchFamily="18" charset="0"/>
              </a:rPr>
              <a:t> </a:t>
            </a:r>
            <a:r>
              <a:rPr lang="en-US" sz="2800" dirty="0" err="1">
                <a:solidFill>
                  <a:schemeClr val="tx1"/>
                </a:solidFill>
                <a:latin typeface="Arno Pro Smbd" pitchFamily="18" charset="0"/>
              </a:rPr>
              <a:t>ini</a:t>
            </a:r>
            <a:r>
              <a:rPr lang="en-US" sz="2800" dirty="0">
                <a:solidFill>
                  <a:schemeClr val="tx1"/>
                </a:solidFill>
                <a:latin typeface="Arno Pro Smbd" pitchFamily="18" charset="0"/>
              </a:rPr>
              <a:t> </a:t>
            </a:r>
            <a:r>
              <a:rPr lang="en-US" sz="2800" dirty="0" err="1">
                <a:solidFill>
                  <a:schemeClr val="tx1"/>
                </a:solidFill>
                <a:latin typeface="Arno Pro Smbd" pitchFamily="18" charset="0"/>
              </a:rPr>
              <a:t>belum</a:t>
            </a:r>
            <a:r>
              <a:rPr lang="en-US" sz="2800" dirty="0">
                <a:solidFill>
                  <a:schemeClr val="tx1"/>
                </a:solidFill>
                <a:latin typeface="Arno Pro Smbd" pitchFamily="18" charset="0"/>
              </a:rPr>
              <a:t> lama </a:t>
            </a:r>
            <a:r>
              <a:rPr lang="en-US" sz="2800" dirty="0" err="1">
                <a:solidFill>
                  <a:schemeClr val="tx1"/>
                </a:solidFill>
                <a:latin typeface="Arno Pro Smbd" pitchFamily="18" charset="0"/>
              </a:rPr>
              <a:t>dikembangkan</a:t>
            </a:r>
            <a:r>
              <a:rPr lang="en-US" sz="2800" dirty="0">
                <a:solidFill>
                  <a:schemeClr val="tx1"/>
                </a:solidFill>
                <a:latin typeface="Arno Pro Smbd" pitchFamily="18" charset="0"/>
              </a:rPr>
              <a:t>. </a:t>
            </a:r>
            <a:r>
              <a:rPr lang="en-US" sz="2800" dirty="0" err="1">
                <a:solidFill>
                  <a:schemeClr val="tx1"/>
                </a:solidFill>
                <a:latin typeface="Arno Pro Smbd" pitchFamily="18" charset="0"/>
              </a:rPr>
              <a:t>Misalnya</a:t>
            </a:r>
            <a:r>
              <a:rPr lang="en-US" sz="2800" dirty="0">
                <a:solidFill>
                  <a:schemeClr val="tx1"/>
                </a:solidFill>
                <a:latin typeface="Arno Pro Smbd" pitchFamily="18" charset="0"/>
              </a:rPr>
              <a:t> </a:t>
            </a:r>
            <a:r>
              <a:rPr lang="en-US" sz="2800" dirty="0" err="1">
                <a:solidFill>
                  <a:schemeClr val="tx1"/>
                </a:solidFill>
                <a:latin typeface="Arno Pro Smbd" pitchFamily="18" charset="0"/>
              </a:rPr>
              <a:t>lambang</a:t>
            </a:r>
            <a:r>
              <a:rPr lang="en-US" sz="2800" dirty="0">
                <a:solidFill>
                  <a:schemeClr val="tx1"/>
                </a:solidFill>
                <a:latin typeface="Arno Pro Smbd" pitchFamily="18" charset="0"/>
              </a:rPr>
              <a:t> </a:t>
            </a:r>
            <a:r>
              <a:rPr lang="en-US" sz="2800" dirty="0" err="1">
                <a:solidFill>
                  <a:schemeClr val="tx1"/>
                </a:solidFill>
                <a:latin typeface="Arno Pro Smbd" pitchFamily="18" charset="0"/>
              </a:rPr>
              <a:t>bilangan</a:t>
            </a:r>
            <a:r>
              <a:rPr lang="en-US" sz="2800" dirty="0">
                <a:solidFill>
                  <a:schemeClr val="tx1"/>
                </a:solidFill>
                <a:latin typeface="Arno Pro Smbd" pitchFamily="18" charset="0"/>
              </a:rPr>
              <a:t> </a:t>
            </a:r>
            <a:r>
              <a:rPr lang="en-US" sz="2800" dirty="0" err="1">
                <a:solidFill>
                  <a:schemeClr val="tx1"/>
                </a:solidFill>
                <a:latin typeface="Arno Pro Smbd" pitchFamily="18" charset="0"/>
              </a:rPr>
              <a:t>untuk</a:t>
            </a:r>
            <a:r>
              <a:rPr lang="en-US" sz="2800" dirty="0">
                <a:solidFill>
                  <a:schemeClr val="tx1"/>
                </a:solidFill>
                <a:latin typeface="Arno Pro Smbd" pitchFamily="18" charset="0"/>
              </a:rPr>
              <a:t> </a:t>
            </a:r>
            <a:r>
              <a:rPr lang="en-US" sz="2800" dirty="0" err="1">
                <a:solidFill>
                  <a:schemeClr val="tx1"/>
                </a:solidFill>
                <a:latin typeface="Arno Pro Smbd" pitchFamily="18" charset="0"/>
              </a:rPr>
              <a:t>empat</a:t>
            </a:r>
            <a:r>
              <a:rPr lang="en-US" sz="2800" dirty="0">
                <a:solidFill>
                  <a:schemeClr val="tx1"/>
                </a:solidFill>
                <a:latin typeface="Arno Pro Smbd" pitchFamily="18" charset="0"/>
              </a:rPr>
              <a:t> </a:t>
            </a:r>
            <a:r>
              <a:rPr lang="en-US" sz="2800" dirty="0" err="1">
                <a:solidFill>
                  <a:schemeClr val="tx1"/>
                </a:solidFill>
                <a:latin typeface="Arno Pro Smbd" pitchFamily="18" charset="0"/>
              </a:rPr>
              <a:t>adalah</a:t>
            </a:r>
            <a:r>
              <a:rPr lang="en-US" sz="2800" dirty="0">
                <a:solidFill>
                  <a:schemeClr val="tx1"/>
                </a:solidFill>
                <a:latin typeface="Arno Pro Smbd" pitchFamily="18" charset="0"/>
              </a:rPr>
              <a:t> “VI” yang </a:t>
            </a:r>
            <a:r>
              <a:rPr lang="en-US" sz="2800" dirty="0" err="1">
                <a:solidFill>
                  <a:schemeClr val="tx1"/>
                </a:solidFill>
                <a:latin typeface="Arno Pro Smbd" pitchFamily="18" charset="0"/>
              </a:rPr>
              <a:t>sebelumnya</a:t>
            </a:r>
            <a:r>
              <a:rPr lang="en-US" sz="2800" dirty="0">
                <a:solidFill>
                  <a:schemeClr val="tx1"/>
                </a:solidFill>
                <a:latin typeface="Arno Pro Smbd" pitchFamily="18" charset="0"/>
              </a:rPr>
              <a:t> </a:t>
            </a:r>
            <a:r>
              <a:rPr lang="en-US" sz="2800" dirty="0" err="1">
                <a:solidFill>
                  <a:schemeClr val="tx1"/>
                </a:solidFill>
                <a:latin typeface="Arno Pro Smbd" pitchFamily="18" charset="0"/>
              </a:rPr>
              <a:t>adalah</a:t>
            </a:r>
            <a:r>
              <a:rPr lang="en-US" sz="2800" dirty="0">
                <a:solidFill>
                  <a:schemeClr val="tx1"/>
                </a:solidFill>
                <a:latin typeface="Arno Pro Smbd" pitchFamily="18" charset="0"/>
              </a:rPr>
              <a:t> “IIII”. </a:t>
            </a:r>
            <a:r>
              <a:rPr lang="en-US" sz="2800" dirty="0" err="1">
                <a:solidFill>
                  <a:schemeClr val="tx1"/>
                </a:solidFill>
                <a:latin typeface="Arno Pro Smbd" pitchFamily="18" charset="0"/>
              </a:rPr>
              <a:t>Lambang</a:t>
            </a:r>
            <a:r>
              <a:rPr lang="en-US" sz="2800" dirty="0">
                <a:solidFill>
                  <a:schemeClr val="tx1"/>
                </a:solidFill>
                <a:latin typeface="Arno Pro Smbd" pitchFamily="18" charset="0"/>
              </a:rPr>
              <a:t> </a:t>
            </a:r>
            <a:r>
              <a:rPr lang="en-US" sz="2800" dirty="0" err="1">
                <a:solidFill>
                  <a:schemeClr val="tx1"/>
                </a:solidFill>
                <a:latin typeface="Arno Pro Smbd" pitchFamily="18" charset="0"/>
              </a:rPr>
              <a:t>untuk</a:t>
            </a:r>
            <a:r>
              <a:rPr lang="en-US" sz="2800" dirty="0">
                <a:solidFill>
                  <a:schemeClr val="tx1"/>
                </a:solidFill>
                <a:latin typeface="Arno Pro Smbd" pitchFamily="18" charset="0"/>
              </a:rPr>
              <a:t> 50 = L </a:t>
            </a:r>
            <a:r>
              <a:rPr lang="en-US" sz="2800" dirty="0" err="1">
                <a:solidFill>
                  <a:schemeClr val="tx1"/>
                </a:solidFill>
                <a:latin typeface="Arno Pro Smbd" pitchFamily="18" charset="0"/>
              </a:rPr>
              <a:t>pernah</a:t>
            </a:r>
            <a:r>
              <a:rPr lang="en-US" sz="2800" dirty="0">
                <a:solidFill>
                  <a:schemeClr val="tx1"/>
                </a:solidFill>
                <a:latin typeface="Arno Pro Smbd" pitchFamily="18" charset="0"/>
              </a:rPr>
              <a:t> </a:t>
            </a:r>
            <a:r>
              <a:rPr lang="en-US" sz="2800" dirty="0" err="1">
                <a:solidFill>
                  <a:schemeClr val="tx1"/>
                </a:solidFill>
                <a:latin typeface="Arno Pro Smbd" pitchFamily="18" charset="0"/>
              </a:rPr>
              <a:t>bentuknya</a:t>
            </a:r>
            <a:r>
              <a:rPr lang="en-US" sz="2800" dirty="0">
                <a:solidFill>
                  <a:schemeClr val="tx1"/>
                </a:solidFill>
                <a:latin typeface="Arno Pro Smbd" pitchFamily="18" charset="0"/>
              </a:rPr>
              <a:t> </a:t>
            </a:r>
            <a:r>
              <a:rPr lang="en-US" sz="2800" b="1" dirty="0">
                <a:solidFill>
                  <a:schemeClr val="tx1"/>
                </a:solidFill>
                <a:latin typeface="Arno Pro Smbd" pitchFamily="18" charset="0"/>
                <a:sym typeface="Symbol"/>
              </a:rPr>
              <a:t></a:t>
            </a:r>
            <a:r>
              <a:rPr lang="en-US" sz="2800" b="1" dirty="0">
                <a:solidFill>
                  <a:schemeClr val="tx1"/>
                </a:solidFill>
                <a:latin typeface="Arno Pro Smbd" pitchFamily="18" charset="0"/>
              </a:rPr>
              <a:t>, </a:t>
            </a:r>
            <a:r>
              <a:rPr lang="en-US" sz="2800" b="1" dirty="0">
                <a:solidFill>
                  <a:schemeClr val="tx1"/>
                </a:solidFill>
                <a:latin typeface="Arno Pro Smbd" pitchFamily="18" charset="0"/>
                <a:sym typeface="Symbol"/>
              </a:rPr>
              <a:t></a:t>
            </a:r>
            <a:r>
              <a:rPr lang="en-US" sz="2800" b="1" dirty="0">
                <a:solidFill>
                  <a:schemeClr val="tx1"/>
                </a:solidFill>
                <a:latin typeface="Arno Pro Smbd" pitchFamily="18" charset="0"/>
              </a:rPr>
              <a:t>, </a:t>
            </a:r>
            <a:r>
              <a:rPr lang="en-US" sz="2800" dirty="0" err="1">
                <a:solidFill>
                  <a:schemeClr val="tx1"/>
                </a:solidFill>
                <a:latin typeface="Arno Pro Smbd" pitchFamily="18" charset="0"/>
              </a:rPr>
              <a:t>dan</a:t>
            </a:r>
            <a:r>
              <a:rPr lang="en-US" sz="2800" dirty="0">
                <a:solidFill>
                  <a:schemeClr val="tx1"/>
                </a:solidFill>
                <a:latin typeface="Arno Pro Smbd" pitchFamily="18" charset="0"/>
              </a:rPr>
              <a:t> </a:t>
            </a:r>
            <a:r>
              <a:rPr lang="en-US" sz="2800" dirty="0">
                <a:solidFill>
                  <a:schemeClr val="tx1"/>
                </a:solidFill>
                <a:latin typeface="Arno Pro Smbd" pitchFamily="18" charset="0"/>
                <a:sym typeface="Symbol"/>
              </a:rPr>
              <a:t></a:t>
            </a:r>
            <a:r>
              <a:rPr lang="en-US" sz="2800" dirty="0">
                <a:solidFill>
                  <a:schemeClr val="tx1"/>
                </a:solidFill>
                <a:latin typeface="Arno Pro Smbd" pitchFamily="18" charset="0"/>
              </a:rPr>
              <a:t>. </a:t>
            </a:r>
            <a:r>
              <a:rPr lang="en-US" sz="2800" dirty="0" err="1">
                <a:solidFill>
                  <a:schemeClr val="tx1"/>
                </a:solidFill>
                <a:latin typeface="Arno Pro Smbd" pitchFamily="18" charset="0"/>
              </a:rPr>
              <a:t>Lambang</a:t>
            </a:r>
            <a:r>
              <a:rPr lang="en-US" sz="2800" dirty="0">
                <a:solidFill>
                  <a:schemeClr val="tx1"/>
                </a:solidFill>
                <a:latin typeface="Arno Pro Smbd" pitchFamily="18" charset="0"/>
              </a:rPr>
              <a:t> 100 = C </a:t>
            </a:r>
            <a:r>
              <a:rPr lang="en-US" sz="2800" dirty="0" err="1">
                <a:solidFill>
                  <a:schemeClr val="tx1"/>
                </a:solidFill>
                <a:latin typeface="Arno Pro Smbd" pitchFamily="18" charset="0"/>
              </a:rPr>
              <a:t>pernah</a:t>
            </a:r>
            <a:r>
              <a:rPr lang="en-US" sz="2800" dirty="0">
                <a:solidFill>
                  <a:schemeClr val="tx1"/>
                </a:solidFill>
                <a:latin typeface="Arno Pro Smbd" pitchFamily="18" charset="0"/>
              </a:rPr>
              <a:t> </a:t>
            </a:r>
            <a:r>
              <a:rPr lang="en-US" sz="2800" dirty="0">
                <a:solidFill>
                  <a:schemeClr val="tx1"/>
                </a:solidFill>
                <a:latin typeface="Arno Pro Smbd" pitchFamily="18" charset="0"/>
                <a:sym typeface="Symbol"/>
              </a:rPr>
              <a:t></a:t>
            </a:r>
            <a:r>
              <a:rPr lang="en-US" sz="2800" dirty="0">
                <a:solidFill>
                  <a:schemeClr val="tx1"/>
                </a:solidFill>
                <a:latin typeface="Arno Pro Smbd" pitchFamily="18" charset="0"/>
              </a:rPr>
              <a:t>, </a:t>
            </a:r>
            <a:r>
              <a:rPr lang="en-US" sz="2800" dirty="0">
                <a:solidFill>
                  <a:schemeClr val="tx1"/>
                </a:solidFill>
                <a:latin typeface="Arno Pro Smbd" pitchFamily="18" charset="0"/>
                <a:sym typeface="Symbol"/>
              </a:rPr>
              <a:t></a:t>
            </a:r>
            <a:r>
              <a:rPr lang="en-US" sz="2800" dirty="0">
                <a:solidFill>
                  <a:schemeClr val="tx1"/>
                </a:solidFill>
                <a:latin typeface="Arno Pro Smbd" pitchFamily="18" charset="0"/>
              </a:rPr>
              <a:t>, </a:t>
            </a:r>
            <a:r>
              <a:rPr lang="en-US" sz="2800" dirty="0">
                <a:solidFill>
                  <a:schemeClr val="tx1"/>
                </a:solidFill>
                <a:latin typeface="Arno Pro Smbd" pitchFamily="18" charset="0"/>
                <a:sym typeface="Symbol"/>
              </a:rPr>
              <a:t></a:t>
            </a:r>
            <a:r>
              <a:rPr lang="en-US" sz="2800" dirty="0">
                <a:solidFill>
                  <a:schemeClr val="tx1"/>
                </a:solidFill>
                <a:latin typeface="Arno Pro Smbd" pitchFamily="18" charset="0"/>
              </a:rPr>
              <a:t>, </a:t>
            </a:r>
            <a:r>
              <a:rPr lang="en-US" sz="2800" dirty="0" err="1">
                <a:solidFill>
                  <a:schemeClr val="tx1"/>
                </a:solidFill>
                <a:latin typeface="Arno Pro Smbd" pitchFamily="18" charset="0"/>
              </a:rPr>
              <a:t>dan</a:t>
            </a:r>
            <a:r>
              <a:rPr lang="en-US" sz="2800" dirty="0">
                <a:solidFill>
                  <a:schemeClr val="tx1"/>
                </a:solidFill>
                <a:latin typeface="Arno Pro Smbd" pitchFamily="18" charset="0"/>
              </a:rPr>
              <a:t> </a:t>
            </a:r>
            <a:r>
              <a:rPr lang="en-US" sz="2800" dirty="0">
                <a:solidFill>
                  <a:schemeClr val="tx1"/>
                </a:solidFill>
                <a:latin typeface="Arno Pro Smbd" pitchFamily="18" charset="0"/>
                <a:sym typeface="Symbol"/>
              </a:rPr>
              <a:t></a:t>
            </a:r>
            <a:r>
              <a:rPr lang="en-US" sz="2800" dirty="0">
                <a:solidFill>
                  <a:schemeClr val="tx1"/>
                </a:solidFill>
                <a:latin typeface="Arno Pro Smbd" pitchFamily="18" charset="0"/>
              </a:rPr>
              <a:t>.    </a:t>
            </a:r>
            <a:r>
              <a:rPr lang="id-ID" sz="2800" dirty="0" smtClean="0">
                <a:solidFill>
                  <a:schemeClr val="tx1"/>
                </a:solidFill>
                <a:latin typeface="Arno Pro Smbd" pitchFamily="18" charset="0"/>
              </a:rPr>
              <a:t/>
            </a:r>
            <a:br>
              <a:rPr lang="id-ID" sz="2800" dirty="0" smtClean="0">
                <a:solidFill>
                  <a:schemeClr val="tx1"/>
                </a:solidFill>
                <a:latin typeface="Arno Pro Smbd" pitchFamily="18" charset="0"/>
              </a:rPr>
            </a:br>
            <a:r>
              <a:rPr lang="en-US" sz="2800" dirty="0">
                <a:solidFill>
                  <a:schemeClr val="tx1"/>
                </a:solidFill>
                <a:latin typeface="Arno Pro Smbd" pitchFamily="18" charset="0"/>
              </a:rPr>
              <a:t>	</a:t>
            </a:r>
            <a:r>
              <a:rPr lang="id-ID" sz="2800" dirty="0" smtClean="0">
                <a:solidFill>
                  <a:schemeClr val="tx1"/>
                </a:solidFill>
                <a:latin typeface="Arno Pro Smbd" pitchFamily="18" charset="0"/>
              </a:rPr>
              <a:t/>
            </a:r>
            <a:br>
              <a:rPr lang="id-ID" sz="2800" dirty="0" smtClean="0">
                <a:solidFill>
                  <a:schemeClr val="tx1"/>
                </a:solidFill>
                <a:latin typeface="Arno Pro Smbd" pitchFamily="18" charset="0"/>
              </a:rPr>
            </a:br>
            <a:r>
              <a:rPr lang="id-ID" sz="2800" dirty="0" smtClean="0">
                <a:solidFill>
                  <a:schemeClr val="tx1"/>
                </a:solidFill>
                <a:latin typeface="Arno Pro Smbd" pitchFamily="18" charset="0"/>
              </a:rPr>
              <a:t>	</a:t>
            </a:r>
            <a:r>
              <a:rPr lang="en-US" sz="2800" dirty="0" err="1" smtClean="0">
                <a:solidFill>
                  <a:schemeClr val="tx1"/>
                </a:solidFill>
              </a:rPr>
              <a:t>Dalam</a:t>
            </a:r>
            <a:r>
              <a:rPr lang="en-US" sz="2800" dirty="0" smtClean="0">
                <a:solidFill>
                  <a:schemeClr val="tx1"/>
                </a:solidFill>
              </a:rPr>
              <a:t> </a:t>
            </a:r>
            <a:r>
              <a:rPr lang="en-US" sz="2800" dirty="0" err="1">
                <a:solidFill>
                  <a:schemeClr val="tx1"/>
                </a:solidFill>
              </a:rPr>
              <a:t>sistem</a:t>
            </a:r>
            <a:r>
              <a:rPr lang="en-US" sz="2800" dirty="0">
                <a:solidFill>
                  <a:schemeClr val="tx1"/>
                </a:solidFill>
              </a:rPr>
              <a:t> </a:t>
            </a:r>
            <a:r>
              <a:rPr lang="en-US" sz="2800" dirty="0" err="1">
                <a:solidFill>
                  <a:schemeClr val="tx1"/>
                </a:solidFill>
              </a:rPr>
              <a:t>ini</a:t>
            </a:r>
            <a:r>
              <a:rPr lang="en-US" sz="2800" dirty="0">
                <a:solidFill>
                  <a:schemeClr val="tx1"/>
                </a:solidFill>
              </a:rPr>
              <a:t> </a:t>
            </a:r>
            <a:r>
              <a:rPr lang="en-US" sz="2800" dirty="0" err="1">
                <a:solidFill>
                  <a:schemeClr val="tx1"/>
                </a:solidFill>
              </a:rPr>
              <a:t>beberapa</a:t>
            </a:r>
            <a:r>
              <a:rPr lang="en-US" sz="2800" dirty="0">
                <a:solidFill>
                  <a:schemeClr val="tx1"/>
                </a:solidFill>
              </a:rPr>
              <a:t> </a:t>
            </a:r>
            <a:r>
              <a:rPr lang="en-US" sz="2800" dirty="0" err="1">
                <a:solidFill>
                  <a:schemeClr val="tx1"/>
                </a:solidFill>
              </a:rPr>
              <a:t>simbol</a:t>
            </a:r>
            <a:r>
              <a:rPr lang="en-US" sz="2800" dirty="0">
                <a:solidFill>
                  <a:schemeClr val="tx1"/>
                </a:solidFill>
              </a:rPr>
              <a:t> </a:t>
            </a:r>
            <a:r>
              <a:rPr lang="en-US" sz="2800" dirty="0" err="1">
                <a:solidFill>
                  <a:schemeClr val="tx1"/>
                </a:solidFill>
              </a:rPr>
              <a:t>dasarnya</a:t>
            </a:r>
            <a:r>
              <a:rPr lang="en-US" sz="2800" dirty="0">
                <a:solidFill>
                  <a:schemeClr val="tx1"/>
                </a:solidFill>
              </a:rPr>
              <a:t> </a:t>
            </a:r>
            <a:r>
              <a:rPr lang="en-US" sz="2800" dirty="0" err="1">
                <a:solidFill>
                  <a:schemeClr val="tx1"/>
                </a:solidFill>
              </a:rPr>
              <a:t>ialah</a:t>
            </a:r>
            <a:r>
              <a:rPr lang="en-US" sz="2800" dirty="0">
                <a:solidFill>
                  <a:schemeClr val="tx1"/>
                </a:solidFill>
              </a:rPr>
              <a:t> I, V, X, L, C, D, M, </a:t>
            </a:r>
            <a:r>
              <a:rPr lang="en-US" sz="2800" dirty="0" err="1">
                <a:solidFill>
                  <a:schemeClr val="tx1"/>
                </a:solidFill>
              </a:rPr>
              <a:t>berturut-turut</a:t>
            </a:r>
            <a:r>
              <a:rPr lang="en-US" sz="2800" dirty="0">
                <a:solidFill>
                  <a:schemeClr val="tx1"/>
                </a:solidFill>
              </a:rPr>
              <a:t> </a:t>
            </a:r>
            <a:r>
              <a:rPr lang="en-US" sz="2800" dirty="0" err="1">
                <a:solidFill>
                  <a:schemeClr val="tx1"/>
                </a:solidFill>
              </a:rPr>
              <a:t>untuk</a:t>
            </a:r>
            <a:r>
              <a:rPr lang="en-US" sz="2800" dirty="0">
                <a:solidFill>
                  <a:schemeClr val="tx1"/>
                </a:solidFill>
              </a:rPr>
              <a:t> </a:t>
            </a:r>
            <a:r>
              <a:rPr lang="en-US" sz="2800" dirty="0" err="1">
                <a:solidFill>
                  <a:schemeClr val="tx1"/>
                </a:solidFill>
              </a:rPr>
              <a:t>bilangan-bilangan</a:t>
            </a:r>
            <a:r>
              <a:rPr lang="en-US" sz="2800" dirty="0">
                <a:solidFill>
                  <a:schemeClr val="tx1"/>
                </a:solidFill>
              </a:rPr>
              <a:t> </a:t>
            </a:r>
            <a:r>
              <a:rPr lang="en-US" sz="2800" dirty="0" err="1">
                <a:solidFill>
                  <a:schemeClr val="tx1"/>
                </a:solidFill>
              </a:rPr>
              <a:t>satu</a:t>
            </a:r>
            <a:r>
              <a:rPr lang="en-US" sz="2800" dirty="0">
                <a:solidFill>
                  <a:schemeClr val="tx1"/>
                </a:solidFill>
              </a:rPr>
              <a:t>, lima, </a:t>
            </a:r>
            <a:r>
              <a:rPr lang="en-US" sz="2800" dirty="0" err="1">
                <a:solidFill>
                  <a:schemeClr val="tx1"/>
                </a:solidFill>
              </a:rPr>
              <a:t>sepuluh</a:t>
            </a:r>
            <a:r>
              <a:rPr lang="en-US" sz="2800" dirty="0">
                <a:solidFill>
                  <a:schemeClr val="tx1"/>
                </a:solidFill>
              </a:rPr>
              <a:t>, lima </a:t>
            </a:r>
            <a:r>
              <a:rPr lang="en-US" sz="2800" dirty="0" err="1">
                <a:solidFill>
                  <a:schemeClr val="tx1"/>
                </a:solidFill>
              </a:rPr>
              <a:t>puluh</a:t>
            </a:r>
            <a:r>
              <a:rPr lang="en-US" sz="2800" dirty="0">
                <a:solidFill>
                  <a:schemeClr val="tx1"/>
                </a:solidFill>
              </a:rPr>
              <a:t>, </a:t>
            </a:r>
            <a:r>
              <a:rPr lang="en-US" sz="2800" dirty="0" err="1">
                <a:solidFill>
                  <a:schemeClr val="tx1"/>
                </a:solidFill>
              </a:rPr>
              <a:t>seratus</a:t>
            </a:r>
            <a:r>
              <a:rPr lang="en-US" sz="2800" dirty="0">
                <a:solidFill>
                  <a:schemeClr val="tx1"/>
                </a:solidFill>
              </a:rPr>
              <a:t>, lima </a:t>
            </a:r>
            <a:r>
              <a:rPr lang="en-US" sz="2800" dirty="0" err="1">
                <a:solidFill>
                  <a:schemeClr val="tx1"/>
                </a:solidFill>
              </a:rPr>
              <a:t>ratus</a:t>
            </a:r>
            <a:r>
              <a:rPr lang="en-US" sz="2800" dirty="0">
                <a:solidFill>
                  <a:schemeClr val="tx1"/>
                </a:solidFill>
              </a:rPr>
              <a:t> </a:t>
            </a:r>
            <a:r>
              <a:rPr lang="en-US" sz="2800" dirty="0" err="1">
                <a:solidFill>
                  <a:schemeClr val="tx1"/>
                </a:solidFill>
              </a:rPr>
              <a:t>dan</a:t>
            </a:r>
            <a:r>
              <a:rPr lang="en-US" sz="2800" dirty="0">
                <a:solidFill>
                  <a:schemeClr val="tx1"/>
                </a:solidFill>
              </a:rPr>
              <a:t> </a:t>
            </a:r>
            <a:r>
              <a:rPr lang="en-US" sz="2800" dirty="0" err="1">
                <a:solidFill>
                  <a:schemeClr val="tx1"/>
                </a:solidFill>
              </a:rPr>
              <a:t>seribu</a:t>
            </a:r>
            <a:r>
              <a:rPr lang="en-US" sz="2800" dirty="0">
                <a:solidFill>
                  <a:schemeClr val="tx1"/>
                </a:solidFill>
              </a:rPr>
              <a:t>, (V L </a:t>
            </a:r>
            <a:r>
              <a:rPr lang="en-US" sz="2800" dirty="0" err="1">
                <a:solidFill>
                  <a:schemeClr val="tx1"/>
                </a:solidFill>
              </a:rPr>
              <a:t>dan</a:t>
            </a:r>
            <a:r>
              <a:rPr lang="en-US" sz="2800" dirty="0">
                <a:solidFill>
                  <a:schemeClr val="tx1"/>
                </a:solidFill>
              </a:rPr>
              <a:t> D </a:t>
            </a:r>
            <a:r>
              <a:rPr lang="en-US" sz="2800" dirty="0" err="1">
                <a:solidFill>
                  <a:schemeClr val="tx1"/>
                </a:solidFill>
              </a:rPr>
              <a:t>sebagai</a:t>
            </a:r>
            <a:r>
              <a:rPr lang="en-US" sz="2800" dirty="0">
                <a:solidFill>
                  <a:schemeClr val="tx1"/>
                </a:solidFill>
              </a:rPr>
              <a:t> </a:t>
            </a:r>
            <a:r>
              <a:rPr lang="en-US" sz="2800" dirty="0" err="1">
                <a:solidFill>
                  <a:schemeClr val="tx1"/>
                </a:solidFill>
              </a:rPr>
              <a:t>simbol</a:t>
            </a:r>
            <a:r>
              <a:rPr lang="en-US" sz="2800" dirty="0">
                <a:solidFill>
                  <a:schemeClr val="tx1"/>
                </a:solidFill>
              </a:rPr>
              <a:t> </a:t>
            </a:r>
            <a:r>
              <a:rPr lang="en-US" sz="2800" dirty="0" err="1">
                <a:solidFill>
                  <a:schemeClr val="tx1"/>
                </a:solidFill>
              </a:rPr>
              <a:t>dasar</a:t>
            </a:r>
            <a:r>
              <a:rPr lang="en-US" sz="2800" dirty="0">
                <a:solidFill>
                  <a:schemeClr val="tx1"/>
                </a:solidFill>
              </a:rPr>
              <a:t> </a:t>
            </a:r>
            <a:r>
              <a:rPr lang="en-US" sz="2800" dirty="0" err="1">
                <a:solidFill>
                  <a:schemeClr val="tx1"/>
                </a:solidFill>
              </a:rPr>
              <a:t>tambahan</a:t>
            </a:r>
            <a:r>
              <a:rPr lang="en-US" sz="2800" dirty="0">
                <a:solidFill>
                  <a:schemeClr val="tx1"/>
                </a:solidFill>
              </a:rPr>
              <a:t>).</a:t>
            </a:r>
            <a:r>
              <a:rPr lang="en-US" sz="2400" dirty="0">
                <a:solidFill>
                  <a:schemeClr val="tx1"/>
                </a:solidFill>
                <a:latin typeface="Arno Pro Smbd" pitchFamily="18" charset="0"/>
              </a:rPr>
              <a:t/>
            </a:r>
            <a:br>
              <a:rPr lang="en-US" sz="2400" dirty="0">
                <a:solidFill>
                  <a:schemeClr val="tx1"/>
                </a:solidFill>
                <a:latin typeface="Arno Pro Smbd" pitchFamily="18" charset="0"/>
              </a:rPr>
            </a:br>
            <a:endParaRPr lang="en-US" sz="2400" dirty="0">
              <a:solidFill>
                <a:schemeClr val="tx1"/>
              </a:solidFill>
              <a:latin typeface="Arno Pro Smbd" pitchFamily="18" charset="0"/>
            </a:endParaRPr>
          </a:p>
        </p:txBody>
      </p:sp>
      <p:sp>
        <p:nvSpPr>
          <p:cNvPr id="3" name="Title 1"/>
          <p:cNvSpPr txBox="1">
            <a:spLocks/>
          </p:cNvSpPr>
          <p:nvPr/>
        </p:nvSpPr>
        <p:spPr>
          <a:xfrm>
            <a:off x="381000" y="0"/>
            <a:ext cx="8229600" cy="1143000"/>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5000" b="0" i="0" u="none" strike="noStrike" kern="1200" cap="none" spc="0" normalizeH="0" baseline="0" noProof="0" dirty="0" smtClean="0">
                <a:ln>
                  <a:noFill/>
                </a:ln>
                <a:solidFill>
                  <a:schemeClr val="tx2"/>
                </a:solidFill>
                <a:effectLst/>
                <a:uLnTx/>
                <a:uFillTx/>
                <a:latin typeface="+mj-lt"/>
                <a:ea typeface="+mj-ea"/>
                <a:cs typeface="+mj-cs"/>
              </a:rPr>
              <a:t>NUMERASI BILANGAN ROMAWI</a:t>
            </a: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pull dir="d"/>
    <p:sndAc>
      <p:stSnd>
        <p:snd r:embed="rId2" name="camera.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85794"/>
            <a:ext cx="8643998" cy="5462606"/>
          </a:xfrm>
        </p:spPr>
        <p:txBody>
          <a:bodyPr>
            <a:noAutofit/>
          </a:bodyPr>
          <a:lstStyle/>
          <a:p>
            <a:pPr algn="l"/>
            <a:r>
              <a:rPr lang="en-US" sz="4000" dirty="0" err="1" smtClean="0">
                <a:solidFill>
                  <a:schemeClr val="tx1"/>
                </a:solidFill>
              </a:rPr>
              <a:t>Beberapa</a:t>
            </a:r>
            <a:r>
              <a:rPr lang="en-US" sz="4000" dirty="0" smtClean="0">
                <a:solidFill>
                  <a:schemeClr val="tx1"/>
                </a:solidFill>
              </a:rPr>
              <a:t> </a:t>
            </a:r>
            <a:r>
              <a:rPr lang="en-US" sz="4000" dirty="0" err="1">
                <a:solidFill>
                  <a:schemeClr val="tx1"/>
                </a:solidFill>
              </a:rPr>
              <a:t>kekurangan</a:t>
            </a:r>
            <a:r>
              <a:rPr lang="en-US" sz="4000" dirty="0">
                <a:solidFill>
                  <a:schemeClr val="tx1"/>
                </a:solidFill>
              </a:rPr>
              <a:t> </a:t>
            </a:r>
            <a:r>
              <a:rPr lang="en-US" sz="4000" dirty="0" err="1">
                <a:solidFill>
                  <a:schemeClr val="tx1"/>
                </a:solidFill>
              </a:rPr>
              <a:t>atau</a:t>
            </a:r>
            <a:r>
              <a:rPr lang="en-US" sz="4000" dirty="0">
                <a:solidFill>
                  <a:schemeClr val="tx1"/>
                </a:solidFill>
              </a:rPr>
              <a:t> </a:t>
            </a:r>
            <a:r>
              <a:rPr lang="en-US" sz="4000" dirty="0" err="1">
                <a:solidFill>
                  <a:schemeClr val="tx1"/>
                </a:solidFill>
              </a:rPr>
              <a:t>kelemahan</a:t>
            </a:r>
            <a:r>
              <a:rPr lang="en-US" sz="4000" dirty="0">
                <a:solidFill>
                  <a:schemeClr val="tx1"/>
                </a:solidFill>
              </a:rPr>
              <a:t> </a:t>
            </a:r>
            <a:r>
              <a:rPr lang="en-US" sz="4000" dirty="0" err="1">
                <a:solidFill>
                  <a:schemeClr val="tx1"/>
                </a:solidFill>
              </a:rPr>
              <a:t>sistem</a:t>
            </a:r>
            <a:r>
              <a:rPr lang="en-US" sz="4000" dirty="0">
                <a:solidFill>
                  <a:schemeClr val="tx1"/>
                </a:solidFill>
              </a:rPr>
              <a:t> </a:t>
            </a:r>
            <a:r>
              <a:rPr lang="en-US" sz="4000" dirty="0" err="1">
                <a:solidFill>
                  <a:schemeClr val="tx1"/>
                </a:solidFill>
              </a:rPr>
              <a:t>angka</a:t>
            </a:r>
            <a:r>
              <a:rPr lang="en-US" sz="4000" dirty="0">
                <a:solidFill>
                  <a:schemeClr val="tx1"/>
                </a:solidFill>
              </a:rPr>
              <a:t> </a:t>
            </a:r>
            <a:r>
              <a:rPr lang="en-US" sz="4000" dirty="0" err="1">
                <a:solidFill>
                  <a:schemeClr val="tx1"/>
                </a:solidFill>
              </a:rPr>
              <a:t>romawi</a:t>
            </a:r>
            <a:r>
              <a:rPr lang="en-US" sz="4000" dirty="0">
                <a:solidFill>
                  <a:schemeClr val="tx1"/>
                </a:solidFill>
              </a:rPr>
              <a:t>, </a:t>
            </a:r>
            <a:r>
              <a:rPr lang="en-US" sz="4000" dirty="0" err="1">
                <a:solidFill>
                  <a:schemeClr val="tx1"/>
                </a:solidFill>
              </a:rPr>
              <a:t>yakni</a:t>
            </a:r>
            <a:r>
              <a:rPr lang="en-US" sz="4000" dirty="0">
                <a:solidFill>
                  <a:schemeClr val="tx1"/>
                </a:solidFill>
              </a:rPr>
              <a:t> :</a:t>
            </a:r>
            <a:br>
              <a:rPr lang="en-US" sz="4000" dirty="0">
                <a:solidFill>
                  <a:schemeClr val="tx1"/>
                </a:solidFill>
              </a:rPr>
            </a:br>
            <a:r>
              <a:rPr lang="en-US" sz="4000" dirty="0" smtClean="0">
                <a:solidFill>
                  <a:schemeClr val="tx1"/>
                </a:solidFill>
              </a:rPr>
              <a:t/>
            </a:r>
            <a:br>
              <a:rPr lang="en-US" sz="4000" dirty="0" smtClean="0">
                <a:solidFill>
                  <a:schemeClr val="tx1"/>
                </a:solidFill>
              </a:rPr>
            </a:br>
            <a:r>
              <a:rPr lang="en-US" sz="4000" dirty="0" smtClean="0">
                <a:solidFill>
                  <a:schemeClr val="tx1"/>
                </a:solidFill>
              </a:rPr>
              <a:t>1</a:t>
            </a:r>
            <a:r>
              <a:rPr lang="en-US" sz="4000" dirty="0">
                <a:solidFill>
                  <a:schemeClr val="tx1"/>
                </a:solidFill>
              </a:rPr>
              <a:t>. </a:t>
            </a:r>
            <a:r>
              <a:rPr lang="en-US" sz="4000" dirty="0" err="1">
                <a:solidFill>
                  <a:schemeClr val="tx1"/>
                </a:solidFill>
              </a:rPr>
              <a:t>Tidak</a:t>
            </a:r>
            <a:r>
              <a:rPr lang="en-US" sz="4000" dirty="0">
                <a:solidFill>
                  <a:schemeClr val="tx1"/>
                </a:solidFill>
              </a:rPr>
              <a:t> </a:t>
            </a:r>
            <a:r>
              <a:rPr lang="en-US" sz="4000" dirty="0" err="1">
                <a:solidFill>
                  <a:schemeClr val="tx1"/>
                </a:solidFill>
              </a:rPr>
              <a:t>ada</a:t>
            </a:r>
            <a:r>
              <a:rPr lang="en-US" sz="4000" dirty="0">
                <a:solidFill>
                  <a:schemeClr val="tx1"/>
                </a:solidFill>
              </a:rPr>
              <a:t> </a:t>
            </a:r>
            <a:r>
              <a:rPr lang="en-US" sz="4000" dirty="0" err="1">
                <a:solidFill>
                  <a:schemeClr val="tx1"/>
                </a:solidFill>
              </a:rPr>
              <a:t>angka</a:t>
            </a:r>
            <a:r>
              <a:rPr lang="en-US" sz="4000" dirty="0">
                <a:solidFill>
                  <a:schemeClr val="tx1"/>
                </a:solidFill>
              </a:rPr>
              <a:t> </a:t>
            </a:r>
            <a:r>
              <a:rPr lang="en-US" sz="4000" dirty="0" err="1">
                <a:solidFill>
                  <a:schemeClr val="tx1"/>
                </a:solidFill>
              </a:rPr>
              <a:t>nol</a:t>
            </a:r>
            <a:r>
              <a:rPr lang="en-US" sz="4000" dirty="0">
                <a:solidFill>
                  <a:schemeClr val="tx1"/>
                </a:solidFill>
              </a:rPr>
              <a:t> / 0</a:t>
            </a:r>
            <a:br>
              <a:rPr lang="en-US" sz="4000" dirty="0">
                <a:solidFill>
                  <a:schemeClr val="tx1"/>
                </a:solidFill>
              </a:rPr>
            </a:br>
            <a:r>
              <a:rPr lang="en-US" sz="4000" dirty="0">
                <a:solidFill>
                  <a:schemeClr val="tx1"/>
                </a:solidFill>
              </a:rPr>
              <a:t>2. </a:t>
            </a:r>
            <a:r>
              <a:rPr lang="en-US" sz="4000" dirty="0" err="1">
                <a:solidFill>
                  <a:schemeClr val="tx1"/>
                </a:solidFill>
              </a:rPr>
              <a:t>Terlalu</a:t>
            </a:r>
            <a:r>
              <a:rPr lang="en-US" sz="4000" dirty="0">
                <a:solidFill>
                  <a:schemeClr val="tx1"/>
                </a:solidFill>
              </a:rPr>
              <a:t> </a:t>
            </a:r>
            <a:r>
              <a:rPr lang="en-US" sz="4000" dirty="0" err="1">
                <a:solidFill>
                  <a:schemeClr val="tx1"/>
                </a:solidFill>
              </a:rPr>
              <a:t>panjang</a:t>
            </a:r>
            <a:r>
              <a:rPr lang="en-US" sz="4000" dirty="0">
                <a:solidFill>
                  <a:schemeClr val="tx1"/>
                </a:solidFill>
              </a:rPr>
              <a:t> </a:t>
            </a:r>
            <a:r>
              <a:rPr lang="en-US" sz="4000" dirty="0" err="1">
                <a:solidFill>
                  <a:schemeClr val="tx1"/>
                </a:solidFill>
              </a:rPr>
              <a:t>untuk</a:t>
            </a:r>
            <a:r>
              <a:rPr lang="en-US" sz="4000" dirty="0">
                <a:solidFill>
                  <a:schemeClr val="tx1"/>
                </a:solidFill>
              </a:rPr>
              <a:t> </a:t>
            </a:r>
            <a:r>
              <a:rPr lang="en-US" sz="4000" dirty="0" err="1">
                <a:solidFill>
                  <a:schemeClr val="tx1"/>
                </a:solidFill>
              </a:rPr>
              <a:t>menyebut</a:t>
            </a:r>
            <a:r>
              <a:rPr lang="en-US" sz="4000" dirty="0">
                <a:solidFill>
                  <a:schemeClr val="tx1"/>
                </a:solidFill>
              </a:rPr>
              <a:t> </a:t>
            </a:r>
            <a:r>
              <a:rPr lang="id-ID" sz="4000" dirty="0" smtClean="0">
                <a:solidFill>
                  <a:schemeClr val="tx1"/>
                </a:solidFill>
              </a:rPr>
              <a:t> </a:t>
            </a:r>
            <a:br>
              <a:rPr lang="id-ID" sz="4000" dirty="0" smtClean="0">
                <a:solidFill>
                  <a:schemeClr val="tx1"/>
                </a:solidFill>
              </a:rPr>
            </a:br>
            <a:r>
              <a:rPr lang="id-ID" sz="4000" dirty="0">
                <a:solidFill>
                  <a:schemeClr val="tx1"/>
                </a:solidFill>
              </a:rPr>
              <a:t> </a:t>
            </a:r>
            <a:r>
              <a:rPr lang="id-ID" sz="4000" dirty="0" smtClean="0">
                <a:solidFill>
                  <a:schemeClr val="tx1"/>
                </a:solidFill>
              </a:rPr>
              <a:t>    </a:t>
            </a:r>
            <a:r>
              <a:rPr lang="en-US" sz="4000" dirty="0" err="1" smtClean="0">
                <a:solidFill>
                  <a:schemeClr val="tx1"/>
                </a:solidFill>
              </a:rPr>
              <a:t>bilangan</a:t>
            </a:r>
            <a:r>
              <a:rPr lang="en-US" sz="4000" dirty="0" smtClean="0">
                <a:solidFill>
                  <a:schemeClr val="tx1"/>
                </a:solidFill>
              </a:rPr>
              <a:t> </a:t>
            </a:r>
            <a:r>
              <a:rPr lang="en-US" sz="4000" dirty="0" err="1">
                <a:solidFill>
                  <a:schemeClr val="tx1"/>
                </a:solidFill>
              </a:rPr>
              <a:t>tertentu</a:t>
            </a:r>
            <a:r>
              <a:rPr lang="en-US" sz="4000" dirty="0">
                <a:solidFill>
                  <a:schemeClr val="tx1"/>
                </a:solidFill>
              </a:rPr>
              <a:t/>
            </a:r>
            <a:br>
              <a:rPr lang="en-US" sz="4000" dirty="0">
                <a:solidFill>
                  <a:schemeClr val="tx1"/>
                </a:solidFill>
              </a:rPr>
            </a:br>
            <a:r>
              <a:rPr lang="en-US" sz="4000" dirty="0">
                <a:solidFill>
                  <a:schemeClr val="tx1"/>
                </a:solidFill>
              </a:rPr>
              <a:t>3. </a:t>
            </a:r>
            <a:r>
              <a:rPr lang="en-US" sz="4000" dirty="0" err="1">
                <a:solidFill>
                  <a:schemeClr val="tx1"/>
                </a:solidFill>
              </a:rPr>
              <a:t>Terbatas</a:t>
            </a:r>
            <a:r>
              <a:rPr lang="en-US" sz="4000" dirty="0">
                <a:solidFill>
                  <a:schemeClr val="tx1"/>
                </a:solidFill>
              </a:rPr>
              <a:t> </a:t>
            </a:r>
            <a:r>
              <a:rPr lang="en-US" sz="4000" dirty="0" err="1">
                <a:solidFill>
                  <a:schemeClr val="tx1"/>
                </a:solidFill>
              </a:rPr>
              <a:t>untuk</a:t>
            </a:r>
            <a:r>
              <a:rPr lang="en-US" sz="4000" dirty="0">
                <a:solidFill>
                  <a:schemeClr val="tx1"/>
                </a:solidFill>
              </a:rPr>
              <a:t> </a:t>
            </a:r>
            <a:r>
              <a:rPr lang="en-US" sz="4000" dirty="0" err="1">
                <a:solidFill>
                  <a:schemeClr val="tx1"/>
                </a:solidFill>
              </a:rPr>
              <a:t>bilangan-bilangan</a:t>
            </a:r>
            <a:r>
              <a:rPr lang="en-US" sz="4000" dirty="0">
                <a:solidFill>
                  <a:schemeClr val="tx1"/>
                </a:solidFill>
              </a:rPr>
              <a:t> </a:t>
            </a:r>
            <a:r>
              <a:rPr lang="en-US" sz="4000" dirty="0" err="1">
                <a:solidFill>
                  <a:schemeClr val="tx1"/>
                </a:solidFill>
              </a:rPr>
              <a:t>kecil</a:t>
            </a:r>
            <a:r>
              <a:rPr lang="en-US" sz="4000" dirty="0">
                <a:solidFill>
                  <a:schemeClr val="tx1"/>
                </a:solidFill>
              </a:rPr>
              <a:t> </a:t>
            </a:r>
            <a:r>
              <a:rPr lang="id-ID" sz="4000" dirty="0" smtClean="0">
                <a:solidFill>
                  <a:schemeClr val="tx1"/>
                </a:solidFill>
              </a:rPr>
              <a:t/>
            </a:r>
            <a:br>
              <a:rPr lang="id-ID" sz="4000" dirty="0" smtClean="0">
                <a:solidFill>
                  <a:schemeClr val="tx1"/>
                </a:solidFill>
              </a:rPr>
            </a:br>
            <a:r>
              <a:rPr lang="id-ID" sz="4000" dirty="0">
                <a:solidFill>
                  <a:schemeClr val="tx1"/>
                </a:solidFill>
              </a:rPr>
              <a:t> </a:t>
            </a:r>
            <a:r>
              <a:rPr lang="id-ID" sz="4000" dirty="0" smtClean="0">
                <a:solidFill>
                  <a:schemeClr val="tx1"/>
                </a:solidFill>
              </a:rPr>
              <a:t>    </a:t>
            </a:r>
            <a:r>
              <a:rPr lang="en-US" sz="4000" dirty="0" err="1" smtClean="0">
                <a:solidFill>
                  <a:schemeClr val="tx1"/>
                </a:solidFill>
              </a:rPr>
              <a:t>saja</a:t>
            </a:r>
            <a:r>
              <a:rPr lang="id-ID" sz="4000" dirty="0" smtClean="0">
                <a:solidFill>
                  <a:schemeClr val="tx1"/>
                </a:solidFill>
              </a:rPr>
              <a:t/>
            </a:r>
            <a:br>
              <a:rPr lang="id-ID" sz="4000" dirty="0" smtClean="0">
                <a:solidFill>
                  <a:schemeClr val="tx1"/>
                </a:solidFill>
              </a:rPr>
            </a:br>
            <a:endParaRPr lang="en-US" sz="4000" dirty="0">
              <a:solidFill>
                <a:schemeClr val="tx1"/>
              </a:solidFill>
            </a:endParaRPr>
          </a:p>
        </p:txBody>
      </p:sp>
    </p:spTree>
  </p:cSld>
  <p:clrMapOvr>
    <a:masterClrMapping/>
  </p:clrMapOvr>
  <p:transition>
    <p:pull dir="d"/>
    <p:sndAc>
      <p:stSnd>
        <p:snd r:embed="rId2" name="camera.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4758"/>
          </a:xfrm>
        </p:spPr>
        <p:txBody>
          <a:bodyPr>
            <a:normAutofit fontScale="90000"/>
          </a:bodyPr>
          <a:lstStyle/>
          <a:p>
            <a:r>
              <a:rPr lang="id-ID" sz="4000" dirty="0" smtClean="0"/>
              <a:t>Bilangan Romawi yang biasa digunakan yaitu :</a:t>
            </a:r>
            <a:r>
              <a:rPr lang="id-ID" dirty="0" smtClean="0"/>
              <a:t/>
            </a:r>
            <a:br>
              <a:rPr lang="id-ID" dirty="0" smtClean="0"/>
            </a:br>
            <a:r>
              <a:rPr lang="id-ID" dirty="0"/>
              <a:t/>
            </a:r>
            <a:br>
              <a:rPr lang="id-ID" dirty="0"/>
            </a:br>
            <a:r>
              <a:rPr lang="id-ID" dirty="0" smtClean="0"/>
              <a:t/>
            </a:r>
            <a:br>
              <a:rPr lang="id-ID" dirty="0" smtClean="0"/>
            </a:br>
            <a:r>
              <a:rPr lang="id-ID" dirty="0"/>
              <a:t/>
            </a:r>
            <a:br>
              <a:rPr lang="id-ID" dirty="0"/>
            </a:br>
            <a:r>
              <a:rPr lang="id-ID" dirty="0" smtClean="0"/>
              <a:t/>
            </a:r>
            <a:br>
              <a:rPr lang="id-ID" dirty="0" smtClean="0"/>
            </a:br>
            <a:r>
              <a:rPr lang="id-ID" dirty="0"/>
              <a:t/>
            </a:r>
            <a:br>
              <a:rPr lang="id-ID" dirty="0"/>
            </a:br>
            <a:r>
              <a:rPr lang="id-ID" dirty="0" smtClean="0"/>
              <a:t/>
            </a:r>
            <a:br>
              <a:rPr lang="id-ID" dirty="0" smtClean="0"/>
            </a:br>
            <a:endParaRPr lang="en-US" dirty="0"/>
          </a:p>
        </p:txBody>
      </p:sp>
      <p:graphicFrame>
        <p:nvGraphicFramePr>
          <p:cNvPr id="4" name="Table 3"/>
          <p:cNvGraphicFramePr>
            <a:graphicFrameLocks noGrp="1"/>
          </p:cNvGraphicFramePr>
          <p:nvPr/>
        </p:nvGraphicFramePr>
        <p:xfrm>
          <a:off x="1000100" y="1643050"/>
          <a:ext cx="6096000" cy="4765628"/>
        </p:xfrm>
        <a:graphic>
          <a:graphicData uri="http://schemas.openxmlformats.org/drawingml/2006/table">
            <a:tbl>
              <a:tblPr firstRow="1" bandRow="1">
                <a:tableStyleId>{D7AC3CCA-C797-4891-BE02-D94E43425B78}</a:tableStyleId>
              </a:tblPr>
              <a:tblGrid>
                <a:gridCol w="3048000"/>
                <a:gridCol w="3048000"/>
              </a:tblGrid>
              <a:tr h="589364">
                <a:tc>
                  <a:txBody>
                    <a:bodyPr/>
                    <a:lstStyle/>
                    <a:p>
                      <a:pPr algn="ctr"/>
                      <a:r>
                        <a:rPr lang="id-ID" dirty="0" smtClean="0"/>
                        <a:t>Lambang Bilangan Romawi</a:t>
                      </a:r>
                      <a:endParaRPr lang="en-US" dirty="0"/>
                    </a:p>
                  </a:txBody>
                  <a:tcPr anchor="ctr"/>
                </a:tc>
                <a:tc>
                  <a:txBody>
                    <a:bodyPr/>
                    <a:lstStyle/>
                    <a:p>
                      <a:pPr algn="ctr"/>
                      <a:r>
                        <a:rPr lang="id-ID" dirty="0" smtClean="0"/>
                        <a:t>Nilai</a:t>
                      </a:r>
                      <a:r>
                        <a:rPr lang="id-ID" baseline="0" dirty="0" smtClean="0"/>
                        <a:t> Bilangan</a:t>
                      </a:r>
                      <a:endParaRPr lang="en-US" dirty="0"/>
                    </a:p>
                  </a:txBody>
                  <a:tcPr anchor="ctr"/>
                </a:tc>
              </a:tr>
              <a:tr h="589364">
                <a:tc>
                  <a:txBody>
                    <a:bodyPr/>
                    <a:lstStyle/>
                    <a:p>
                      <a:pPr algn="ctr"/>
                      <a:r>
                        <a:rPr lang="id-ID" dirty="0" smtClean="0"/>
                        <a:t>I</a:t>
                      </a:r>
                      <a:endParaRPr lang="en-US" dirty="0"/>
                    </a:p>
                  </a:txBody>
                  <a:tcPr anchor="ctr"/>
                </a:tc>
                <a:tc>
                  <a:txBody>
                    <a:bodyPr/>
                    <a:lstStyle/>
                    <a:p>
                      <a:pPr algn="ctr"/>
                      <a:r>
                        <a:rPr lang="id-ID" dirty="0" smtClean="0"/>
                        <a:t>1</a:t>
                      </a:r>
                      <a:endParaRPr lang="en-US" dirty="0"/>
                    </a:p>
                  </a:txBody>
                  <a:tcPr anchor="ctr"/>
                </a:tc>
              </a:tr>
              <a:tr h="589364">
                <a:tc>
                  <a:txBody>
                    <a:bodyPr/>
                    <a:lstStyle/>
                    <a:p>
                      <a:pPr algn="ctr"/>
                      <a:r>
                        <a:rPr lang="id-ID" dirty="0" smtClean="0"/>
                        <a:t>V</a:t>
                      </a:r>
                      <a:endParaRPr lang="en-US" dirty="0"/>
                    </a:p>
                  </a:txBody>
                  <a:tcPr anchor="ctr"/>
                </a:tc>
                <a:tc>
                  <a:txBody>
                    <a:bodyPr/>
                    <a:lstStyle/>
                    <a:p>
                      <a:pPr algn="ctr"/>
                      <a:r>
                        <a:rPr lang="id-ID" dirty="0" smtClean="0"/>
                        <a:t>5</a:t>
                      </a:r>
                      <a:endParaRPr lang="en-US" dirty="0"/>
                    </a:p>
                  </a:txBody>
                  <a:tcPr anchor="ctr"/>
                </a:tc>
              </a:tr>
              <a:tr h="589364">
                <a:tc>
                  <a:txBody>
                    <a:bodyPr/>
                    <a:lstStyle/>
                    <a:p>
                      <a:pPr algn="ctr"/>
                      <a:r>
                        <a:rPr lang="id-ID" dirty="0" smtClean="0"/>
                        <a:t>X</a:t>
                      </a:r>
                      <a:endParaRPr lang="en-US" dirty="0"/>
                    </a:p>
                  </a:txBody>
                  <a:tcPr anchor="ctr"/>
                </a:tc>
                <a:tc>
                  <a:txBody>
                    <a:bodyPr/>
                    <a:lstStyle/>
                    <a:p>
                      <a:pPr algn="ctr"/>
                      <a:r>
                        <a:rPr lang="id-ID" dirty="0" smtClean="0"/>
                        <a:t>10</a:t>
                      </a:r>
                      <a:endParaRPr lang="en-US" dirty="0"/>
                    </a:p>
                  </a:txBody>
                  <a:tcPr anchor="ctr"/>
                </a:tc>
              </a:tr>
              <a:tr h="589364">
                <a:tc>
                  <a:txBody>
                    <a:bodyPr/>
                    <a:lstStyle/>
                    <a:p>
                      <a:pPr algn="ctr"/>
                      <a:r>
                        <a:rPr lang="id-ID" dirty="0" smtClean="0"/>
                        <a:t>L</a:t>
                      </a:r>
                      <a:endParaRPr lang="en-US" dirty="0"/>
                    </a:p>
                  </a:txBody>
                  <a:tcPr anchor="ctr"/>
                </a:tc>
                <a:tc>
                  <a:txBody>
                    <a:bodyPr/>
                    <a:lstStyle/>
                    <a:p>
                      <a:pPr algn="ctr"/>
                      <a:r>
                        <a:rPr lang="id-ID" dirty="0" smtClean="0"/>
                        <a:t>50</a:t>
                      </a:r>
                      <a:endParaRPr lang="en-US" dirty="0"/>
                    </a:p>
                  </a:txBody>
                  <a:tcPr anchor="ctr"/>
                </a:tc>
              </a:tr>
              <a:tr h="589364">
                <a:tc>
                  <a:txBody>
                    <a:bodyPr/>
                    <a:lstStyle/>
                    <a:p>
                      <a:pPr algn="ctr"/>
                      <a:r>
                        <a:rPr lang="id-ID" dirty="0" smtClean="0"/>
                        <a:t>C</a:t>
                      </a:r>
                      <a:endParaRPr lang="en-US" dirty="0"/>
                    </a:p>
                  </a:txBody>
                  <a:tcPr anchor="ctr"/>
                </a:tc>
                <a:tc>
                  <a:txBody>
                    <a:bodyPr/>
                    <a:lstStyle/>
                    <a:p>
                      <a:pPr algn="ctr"/>
                      <a:r>
                        <a:rPr lang="id-ID" dirty="0" smtClean="0"/>
                        <a:t>100</a:t>
                      </a:r>
                      <a:endParaRPr lang="en-US" dirty="0"/>
                    </a:p>
                  </a:txBody>
                  <a:tcPr anchor="ctr"/>
                </a:tc>
              </a:tr>
              <a:tr h="589364">
                <a:tc>
                  <a:txBody>
                    <a:bodyPr/>
                    <a:lstStyle/>
                    <a:p>
                      <a:pPr algn="ctr"/>
                      <a:r>
                        <a:rPr lang="id-ID" dirty="0" smtClean="0"/>
                        <a:t>D</a:t>
                      </a:r>
                      <a:endParaRPr lang="en-US" dirty="0"/>
                    </a:p>
                  </a:txBody>
                  <a:tcPr anchor="ctr"/>
                </a:tc>
                <a:tc>
                  <a:txBody>
                    <a:bodyPr/>
                    <a:lstStyle/>
                    <a:p>
                      <a:pPr algn="ctr"/>
                      <a:r>
                        <a:rPr lang="id-ID" dirty="0" smtClean="0"/>
                        <a:t>500</a:t>
                      </a:r>
                      <a:endParaRPr lang="en-US" dirty="0"/>
                    </a:p>
                  </a:txBody>
                  <a:tcPr anchor="ctr"/>
                </a:tc>
              </a:tr>
              <a:tr h="589364">
                <a:tc>
                  <a:txBody>
                    <a:bodyPr/>
                    <a:lstStyle/>
                    <a:p>
                      <a:pPr algn="ctr"/>
                      <a:r>
                        <a:rPr lang="id-ID" dirty="0" smtClean="0"/>
                        <a:t>M</a:t>
                      </a:r>
                      <a:endParaRPr lang="en-US" dirty="0"/>
                    </a:p>
                  </a:txBody>
                  <a:tcPr anchor="ctr"/>
                </a:tc>
                <a:tc>
                  <a:txBody>
                    <a:bodyPr/>
                    <a:lstStyle/>
                    <a:p>
                      <a:pPr algn="ctr"/>
                      <a:r>
                        <a:rPr lang="id-ID" dirty="0" smtClean="0"/>
                        <a:t>1000</a:t>
                      </a:r>
                      <a:endParaRPr lang="en-US" dirty="0"/>
                    </a:p>
                  </a:txBody>
                  <a:tcPr anchor="ctr"/>
                </a:tc>
              </a:tr>
            </a:tbl>
          </a:graphicData>
        </a:graphic>
      </p:graphicFrame>
    </p:spTree>
  </p:cSld>
  <p:clrMapOvr>
    <a:masterClrMapping/>
  </p:clrMapOvr>
  <p:transition>
    <p:pull dir="d"/>
    <p:sndAc>
      <p:stSnd>
        <p:snd r:embed="rId2" name="camera.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6429420"/>
          </a:xfrm>
        </p:spPr>
        <p:txBody>
          <a:bodyPr>
            <a:noAutofit/>
          </a:bodyPr>
          <a:lstStyle/>
          <a:p>
            <a:r>
              <a:rPr lang="id-ID" sz="3200" dirty="0"/>
              <a:t>Cara penulisan bilangan romawi </a:t>
            </a:r>
            <a:r>
              <a:rPr lang="id-ID" sz="3200" dirty="0" smtClean="0"/>
              <a:t>:</a:t>
            </a:r>
            <a:r>
              <a:rPr lang="en-US" sz="3200" dirty="0" smtClean="0"/>
              <a:t/>
            </a:r>
            <a:br>
              <a:rPr lang="en-US" sz="3200" dirty="0" smtClean="0"/>
            </a:br>
            <a:r>
              <a:rPr lang="id-ID" sz="3200" dirty="0" smtClean="0"/>
              <a:t/>
            </a:r>
            <a:br>
              <a:rPr lang="id-ID" sz="3200" dirty="0" smtClean="0"/>
            </a:br>
            <a:r>
              <a:rPr lang="id-ID" sz="3200" b="1" dirty="0" smtClean="0"/>
              <a:t>1. Sistem </a:t>
            </a:r>
            <a:r>
              <a:rPr lang="id-ID" sz="3200" b="1" dirty="0"/>
              <a:t>Pengulangan :</a:t>
            </a:r>
            <a:r>
              <a:rPr lang="en-US" sz="3200" dirty="0"/>
              <a:t/>
            </a:r>
            <a:br>
              <a:rPr lang="en-US" sz="3200" dirty="0"/>
            </a:br>
            <a:r>
              <a:rPr lang="id-ID" sz="3200" dirty="0"/>
              <a:t>Pengulangan dilakukan paling banyak 3 </a:t>
            </a:r>
            <a:r>
              <a:rPr lang="id-ID" sz="3200" dirty="0" smtClean="0"/>
              <a:t>kali. Lambang </a:t>
            </a:r>
            <a:r>
              <a:rPr lang="id-ID" sz="3200" dirty="0"/>
              <a:t>Bilangan romawi yang dapat diulang adalah : I, X, C dan </a:t>
            </a:r>
            <a:r>
              <a:rPr lang="id-ID" sz="3200" dirty="0" smtClean="0"/>
              <a:t>M. Lambang </a:t>
            </a:r>
            <a:r>
              <a:rPr lang="id-ID" sz="3200" dirty="0"/>
              <a:t>Bilangan romawi V, L dan D tidak boleh diulang</a:t>
            </a:r>
            <a:r>
              <a:rPr lang="id-ID" sz="3200" dirty="0" smtClean="0"/>
              <a:t>. Contoh :</a:t>
            </a:r>
            <a:r>
              <a:rPr lang="en-US" sz="3200" dirty="0"/>
              <a:t/>
            </a:r>
            <a:br>
              <a:rPr lang="en-US" sz="3200" dirty="0"/>
            </a:br>
            <a:r>
              <a:rPr lang="id-ID" sz="3200" dirty="0"/>
              <a:t>I		=  1			C	  =  100</a:t>
            </a:r>
            <a:r>
              <a:rPr lang="en-US" sz="3200" dirty="0"/>
              <a:t/>
            </a:r>
            <a:br>
              <a:rPr lang="en-US" sz="3200" dirty="0"/>
            </a:br>
            <a:r>
              <a:rPr lang="id-ID" sz="3200" dirty="0"/>
              <a:t>II		=  2			CC	  =  </a:t>
            </a:r>
            <a:r>
              <a:rPr lang="id-ID" sz="3200" dirty="0" smtClean="0"/>
              <a:t>200</a:t>
            </a:r>
            <a:r>
              <a:rPr lang="en-US" sz="3200" dirty="0"/>
              <a:t/>
            </a:r>
            <a:br>
              <a:rPr lang="en-US" sz="3200" dirty="0"/>
            </a:br>
            <a:r>
              <a:rPr lang="id-ID" sz="3200" dirty="0"/>
              <a:t>X		=  10			M	  =  1000</a:t>
            </a:r>
            <a:r>
              <a:rPr lang="en-US" sz="3200" dirty="0"/>
              <a:t/>
            </a:r>
            <a:br>
              <a:rPr lang="en-US" sz="3200" dirty="0"/>
            </a:br>
            <a:r>
              <a:rPr lang="id-ID" sz="3200" dirty="0"/>
              <a:t>XX		=  20			MM	  =  </a:t>
            </a:r>
            <a:r>
              <a:rPr lang="id-ID" sz="3200" dirty="0" smtClean="0"/>
              <a:t>2000</a:t>
            </a:r>
            <a:br>
              <a:rPr lang="id-ID" sz="3200" dirty="0" smtClean="0"/>
            </a:br>
            <a:r>
              <a:rPr lang="id-ID" sz="3200" dirty="0" smtClean="0"/>
              <a:t/>
            </a:r>
            <a:br>
              <a:rPr lang="id-ID" sz="3200" dirty="0" smtClean="0"/>
            </a:br>
            <a:endParaRPr lang="en-US" sz="3200" dirty="0"/>
          </a:p>
        </p:txBody>
      </p:sp>
    </p:spTree>
  </p:cSld>
  <p:clrMapOvr>
    <a:masterClrMapping/>
  </p:clrMapOvr>
  <p:transition>
    <p:pull dir="d"/>
    <p:sndAc>
      <p:stSnd>
        <p:snd r:embed="rId2" name="camera.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5715000"/>
          </a:xfrm>
        </p:spPr>
        <p:txBody>
          <a:bodyPr>
            <a:normAutofit/>
          </a:bodyPr>
          <a:lstStyle/>
          <a:p>
            <a:r>
              <a:rPr lang="id-ID" sz="3600" b="1" dirty="0" smtClean="0"/>
              <a:t>2. Sistem Penjumlahan</a:t>
            </a:r>
            <a:r>
              <a:rPr lang="en-US" sz="3600" dirty="0" smtClean="0"/>
              <a:t/>
            </a:r>
            <a:br>
              <a:rPr lang="en-US" sz="3600" dirty="0" smtClean="0"/>
            </a:br>
            <a:r>
              <a:rPr lang="id-ID" sz="3600" dirty="0" smtClean="0"/>
              <a:t>Penjumlahan dilakukan bila sebuah bilangan ditulis dengan dua angka sedangkan angka yang disebelah kanannya mewakili bilangan yang lebih kecil. </a:t>
            </a:r>
            <a:endParaRPr lang="en-US" sz="3600" dirty="0" smtClean="0"/>
          </a:p>
          <a:p>
            <a:pPr>
              <a:buNone/>
            </a:pPr>
            <a:r>
              <a:rPr lang="en-US" sz="3600" dirty="0" smtClean="0"/>
              <a:t>	</a:t>
            </a:r>
            <a:r>
              <a:rPr lang="id-ID" sz="3600" dirty="0" smtClean="0"/>
              <a:t>Contoh :</a:t>
            </a:r>
            <a:r>
              <a:rPr lang="en-US" sz="3600" dirty="0" smtClean="0"/>
              <a:t/>
            </a:r>
            <a:br>
              <a:rPr lang="en-US" sz="3600" dirty="0" smtClean="0"/>
            </a:br>
            <a:r>
              <a:rPr lang="id-ID" sz="3600" dirty="0" smtClean="0"/>
              <a:t>VI	=  6		</a:t>
            </a:r>
            <a:r>
              <a:rPr lang="en-US" sz="3600" dirty="0" smtClean="0"/>
              <a:t>	</a:t>
            </a:r>
            <a:r>
              <a:rPr lang="id-ID" sz="3600" dirty="0" smtClean="0"/>
              <a:t>XI	=  11</a:t>
            </a:r>
            <a:r>
              <a:rPr lang="en-US" sz="3600" dirty="0" smtClean="0"/>
              <a:t/>
            </a:r>
            <a:br>
              <a:rPr lang="en-US" sz="3600" dirty="0" smtClean="0"/>
            </a:br>
            <a:r>
              <a:rPr lang="id-ID" sz="3600" dirty="0" smtClean="0"/>
              <a:t>VII	=  7		</a:t>
            </a:r>
            <a:r>
              <a:rPr lang="en-US" sz="3600" dirty="0" smtClean="0"/>
              <a:t>	</a:t>
            </a:r>
            <a:r>
              <a:rPr lang="id-ID" sz="3600" dirty="0" smtClean="0"/>
              <a:t>XV	=  15</a:t>
            </a:r>
            <a:r>
              <a:rPr lang="en-US" sz="3600" dirty="0" smtClean="0"/>
              <a:t/>
            </a:r>
            <a:br>
              <a:rPr lang="en-US" sz="3600" dirty="0" smtClean="0"/>
            </a:br>
            <a:r>
              <a:rPr lang="id-ID" sz="3600" dirty="0" smtClean="0"/>
              <a:t>CL =  150	   </a:t>
            </a:r>
            <a:r>
              <a:rPr lang="en-US" sz="3600" dirty="0" smtClean="0"/>
              <a:t>	</a:t>
            </a:r>
            <a:r>
              <a:rPr lang="id-ID" sz="3600" dirty="0" smtClean="0"/>
              <a:t>MD	     =  1500</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896112"/>
          </a:xfrm>
        </p:spPr>
        <p:txBody>
          <a:bodyPr>
            <a:normAutofit fontScale="90000"/>
          </a:bodyPr>
          <a:lstStyle/>
          <a:p>
            <a:r>
              <a:rPr lang="en-US" dirty="0" smtClean="0"/>
              <a:t/>
            </a:r>
            <a:br>
              <a:rPr lang="en-US" dirty="0" smtClean="0"/>
            </a:br>
            <a:r>
              <a:rPr lang="en-US" sz="3600" dirty="0" smtClean="0"/>
              <a:t/>
            </a:r>
            <a:br>
              <a:rPr lang="en-US" sz="3600" dirty="0" smtClean="0"/>
            </a:br>
            <a:r>
              <a:rPr lang="en-US" sz="3600" dirty="0" smtClean="0"/>
              <a:t>SEJARAH NUMERASI ARAB-HINDU</a:t>
            </a:r>
            <a:endParaRPr lang="en-US" dirty="0"/>
          </a:p>
        </p:txBody>
      </p:sp>
      <p:graphicFrame>
        <p:nvGraphicFramePr>
          <p:cNvPr id="4" name="Content Placeholder 3"/>
          <p:cNvGraphicFramePr>
            <a:graphicFrameLocks noGrp="1"/>
          </p:cNvGraphicFramePr>
          <p:nvPr>
            <p:ph idx="1"/>
          </p:nvPr>
        </p:nvGraphicFramePr>
        <p:xfrm>
          <a:off x="457200" y="1676400"/>
          <a:ext cx="82296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5" presetClass="entr" presetSubtype="5"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heckerboard(down)">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Autofit/>
          </a:bodyPr>
          <a:lstStyle/>
          <a:p>
            <a:pPr lvl="0"/>
            <a:r>
              <a:rPr lang="en-US" sz="2800" dirty="0">
                <a:solidFill>
                  <a:schemeClr val="tx1"/>
                </a:solidFill>
              </a:rPr>
              <a:t/>
            </a:r>
            <a:br>
              <a:rPr lang="en-US" sz="2800" dirty="0">
                <a:solidFill>
                  <a:schemeClr val="tx1"/>
                </a:solidFill>
              </a:rPr>
            </a:br>
            <a:r>
              <a:rPr lang="id-ID" sz="2800" dirty="0" smtClean="0">
                <a:solidFill>
                  <a:schemeClr val="tx1"/>
                </a:solidFill>
              </a:rPr>
              <a:t/>
            </a:r>
            <a:br>
              <a:rPr lang="id-ID" sz="2800" dirty="0" smtClean="0">
                <a:solidFill>
                  <a:schemeClr val="tx1"/>
                </a:solidFill>
              </a:rPr>
            </a:br>
            <a:r>
              <a:rPr lang="id-ID" sz="2800" b="1" dirty="0" smtClean="0">
                <a:solidFill>
                  <a:schemeClr val="tx1"/>
                </a:solidFill>
              </a:rPr>
              <a:t>  </a:t>
            </a:r>
            <a:r>
              <a:rPr lang="en-US" sz="2800" b="1" dirty="0" smtClean="0">
                <a:solidFill>
                  <a:schemeClr val="tx1"/>
                </a:solidFill>
              </a:rPr>
              <a:t>3</a:t>
            </a:r>
            <a:r>
              <a:rPr lang="en-US" sz="2800" b="1" dirty="0">
                <a:solidFill>
                  <a:schemeClr val="tx1"/>
                </a:solidFill>
              </a:rPr>
              <a:t>.   </a:t>
            </a:r>
            <a:r>
              <a:rPr lang="en-US" sz="2800" b="1" dirty="0" smtClean="0">
                <a:solidFill>
                  <a:schemeClr val="tx1"/>
                </a:solidFill>
              </a:rPr>
              <a:t>	</a:t>
            </a:r>
            <a:r>
              <a:rPr lang="en-US" sz="2800" b="1" dirty="0" err="1" smtClean="0">
                <a:solidFill>
                  <a:schemeClr val="tx1"/>
                </a:solidFill>
              </a:rPr>
              <a:t>Sist</a:t>
            </a:r>
            <a:r>
              <a:rPr lang="id-ID" sz="2800" b="1" dirty="0" smtClean="0">
                <a:solidFill>
                  <a:schemeClr val="tx1"/>
                </a:solidFill>
              </a:rPr>
              <a:t>e</a:t>
            </a:r>
            <a:r>
              <a:rPr lang="en-US" sz="2800" b="1" dirty="0" smtClean="0">
                <a:solidFill>
                  <a:schemeClr val="tx1"/>
                </a:solidFill>
              </a:rPr>
              <a:t>m </a:t>
            </a:r>
            <a:r>
              <a:rPr lang="en-US" sz="2800" b="1" dirty="0" err="1">
                <a:solidFill>
                  <a:schemeClr val="tx1"/>
                </a:solidFill>
              </a:rPr>
              <a:t>Pengurangan</a:t>
            </a:r>
            <a:r>
              <a:rPr lang="en-US" sz="2800" b="1" dirty="0">
                <a:solidFill>
                  <a:schemeClr val="tx1"/>
                </a:solidFill>
              </a:rPr>
              <a:t>:</a:t>
            </a:r>
            <a:r>
              <a:rPr lang="en-US" sz="2800" dirty="0">
                <a:solidFill>
                  <a:schemeClr val="tx1"/>
                </a:solidFill>
              </a:rPr>
              <a:t/>
            </a:r>
            <a:br>
              <a:rPr lang="en-US" sz="2800" dirty="0">
                <a:solidFill>
                  <a:schemeClr val="tx1"/>
                </a:solidFill>
              </a:rPr>
            </a:br>
            <a:r>
              <a:rPr lang="id-ID" sz="2800" dirty="0" smtClean="0">
                <a:solidFill>
                  <a:schemeClr val="tx1"/>
                </a:solidFill>
              </a:rPr>
              <a:t>	</a:t>
            </a:r>
            <a:r>
              <a:rPr lang="en-US" sz="2800" dirty="0" err="1" smtClean="0">
                <a:solidFill>
                  <a:schemeClr val="tx1"/>
                </a:solidFill>
              </a:rPr>
              <a:t>Pengurangan</a:t>
            </a:r>
            <a:r>
              <a:rPr lang="en-US" sz="2800" dirty="0" smtClean="0">
                <a:solidFill>
                  <a:schemeClr val="tx1"/>
                </a:solidFill>
              </a:rPr>
              <a:t> </a:t>
            </a:r>
            <a:r>
              <a:rPr lang="en-US" sz="2800" dirty="0" err="1">
                <a:solidFill>
                  <a:schemeClr val="tx1"/>
                </a:solidFill>
              </a:rPr>
              <a:t>dilakukan</a:t>
            </a:r>
            <a:r>
              <a:rPr lang="en-US" sz="2800" dirty="0">
                <a:solidFill>
                  <a:schemeClr val="tx1"/>
                </a:solidFill>
              </a:rPr>
              <a:t> </a:t>
            </a:r>
            <a:r>
              <a:rPr lang="en-US" sz="2800" dirty="0" err="1">
                <a:solidFill>
                  <a:schemeClr val="tx1"/>
                </a:solidFill>
              </a:rPr>
              <a:t>apabila</a:t>
            </a:r>
            <a:r>
              <a:rPr lang="en-US" sz="2800" dirty="0">
                <a:solidFill>
                  <a:schemeClr val="tx1"/>
                </a:solidFill>
              </a:rPr>
              <a:t> </a:t>
            </a:r>
            <a:r>
              <a:rPr lang="en-US" sz="2800" dirty="0" err="1">
                <a:solidFill>
                  <a:schemeClr val="tx1"/>
                </a:solidFill>
              </a:rPr>
              <a:t>bilangan</a:t>
            </a:r>
            <a:r>
              <a:rPr lang="en-US" sz="2800" dirty="0">
                <a:solidFill>
                  <a:schemeClr val="tx1"/>
                </a:solidFill>
              </a:rPr>
              <a:t> </a:t>
            </a:r>
            <a:r>
              <a:rPr lang="en-US" sz="2800" dirty="0" err="1">
                <a:solidFill>
                  <a:schemeClr val="tx1"/>
                </a:solidFill>
              </a:rPr>
              <a:t>Romawi</a:t>
            </a:r>
            <a:r>
              <a:rPr lang="en-US" sz="2800" dirty="0">
                <a:solidFill>
                  <a:schemeClr val="tx1"/>
                </a:solidFill>
              </a:rPr>
              <a:t> </a:t>
            </a:r>
            <a:r>
              <a:rPr lang="en-US" sz="2800" dirty="0" smtClean="0">
                <a:solidFill>
                  <a:schemeClr val="tx1"/>
                </a:solidFill>
              </a:rPr>
              <a:t>	yang </a:t>
            </a:r>
            <a:r>
              <a:rPr lang="en-US" sz="2800" dirty="0" err="1">
                <a:solidFill>
                  <a:schemeClr val="tx1"/>
                </a:solidFill>
              </a:rPr>
              <a:t>di</a:t>
            </a:r>
            <a:r>
              <a:rPr lang="en-US" sz="2800" dirty="0">
                <a:solidFill>
                  <a:schemeClr val="tx1"/>
                </a:solidFill>
              </a:rPr>
              <a:t> </a:t>
            </a:r>
            <a:r>
              <a:rPr lang="en-US" sz="2800" dirty="0" err="1">
                <a:solidFill>
                  <a:schemeClr val="tx1"/>
                </a:solidFill>
              </a:rPr>
              <a:t>sebelah</a:t>
            </a:r>
            <a:r>
              <a:rPr lang="en-US" sz="2800" dirty="0">
                <a:solidFill>
                  <a:schemeClr val="tx1"/>
                </a:solidFill>
              </a:rPr>
              <a:t> </a:t>
            </a:r>
            <a:r>
              <a:rPr lang="en-US" sz="2800" dirty="0" err="1">
                <a:solidFill>
                  <a:schemeClr val="tx1"/>
                </a:solidFill>
              </a:rPr>
              <a:t>kiri</a:t>
            </a:r>
            <a:r>
              <a:rPr lang="en-US" sz="2800" dirty="0">
                <a:solidFill>
                  <a:schemeClr val="tx1"/>
                </a:solidFill>
              </a:rPr>
              <a:t> </a:t>
            </a:r>
            <a:r>
              <a:rPr lang="en-US" sz="2800" dirty="0" err="1">
                <a:solidFill>
                  <a:schemeClr val="tx1"/>
                </a:solidFill>
              </a:rPr>
              <a:t>kurang</a:t>
            </a:r>
            <a:r>
              <a:rPr lang="en-US" sz="2800" dirty="0">
                <a:solidFill>
                  <a:schemeClr val="tx1"/>
                </a:solidFill>
              </a:rPr>
              <a:t> </a:t>
            </a:r>
            <a:r>
              <a:rPr lang="en-US" sz="2800" dirty="0" err="1">
                <a:solidFill>
                  <a:schemeClr val="tx1"/>
                </a:solidFill>
              </a:rPr>
              <a:t>dari</a:t>
            </a:r>
            <a:r>
              <a:rPr lang="en-US" sz="2800" dirty="0">
                <a:solidFill>
                  <a:schemeClr val="tx1"/>
                </a:solidFill>
              </a:rPr>
              <a:t> yang </a:t>
            </a:r>
            <a:r>
              <a:rPr lang="en-US" sz="2800" dirty="0" err="1">
                <a:solidFill>
                  <a:schemeClr val="tx1"/>
                </a:solidFill>
              </a:rPr>
              <a:t>sebelah</a:t>
            </a:r>
            <a:r>
              <a:rPr lang="en-US" sz="2800" dirty="0">
                <a:solidFill>
                  <a:schemeClr val="tx1"/>
                </a:solidFill>
              </a:rPr>
              <a:t> </a:t>
            </a:r>
            <a:r>
              <a:rPr lang="en-US" sz="2800" dirty="0" smtClean="0">
                <a:solidFill>
                  <a:schemeClr val="tx1"/>
                </a:solidFill>
              </a:rPr>
              <a:t>	</a:t>
            </a:r>
            <a:r>
              <a:rPr lang="en-US" sz="2800" dirty="0" err="1" smtClean="0">
                <a:solidFill>
                  <a:schemeClr val="tx1"/>
                </a:solidFill>
              </a:rPr>
              <a:t>kanan</a:t>
            </a:r>
            <a:r>
              <a:rPr lang="id-ID" sz="2800" dirty="0" smtClean="0">
                <a:solidFill>
                  <a:schemeClr val="tx1"/>
                </a:solidFill>
              </a:rPr>
              <a:t>.</a:t>
            </a:r>
            <a:r>
              <a:rPr lang="en-US" sz="2800" dirty="0" smtClean="0">
                <a:solidFill>
                  <a:schemeClr val="tx1"/>
                </a:solidFill>
              </a:rPr>
              <a:t> </a:t>
            </a:r>
            <a:r>
              <a:rPr lang="en-US" sz="2800" dirty="0" err="1">
                <a:solidFill>
                  <a:schemeClr val="tx1"/>
                </a:solidFill>
              </a:rPr>
              <a:t>Pengurangan</a:t>
            </a:r>
            <a:r>
              <a:rPr lang="en-US" sz="2800" dirty="0">
                <a:solidFill>
                  <a:schemeClr val="tx1"/>
                </a:solidFill>
              </a:rPr>
              <a:t> </a:t>
            </a:r>
            <a:r>
              <a:rPr lang="en-US" sz="2800" dirty="0" err="1">
                <a:solidFill>
                  <a:schemeClr val="tx1"/>
                </a:solidFill>
              </a:rPr>
              <a:t>ini</a:t>
            </a:r>
            <a:r>
              <a:rPr lang="en-US" sz="2800" dirty="0">
                <a:solidFill>
                  <a:schemeClr val="tx1"/>
                </a:solidFill>
              </a:rPr>
              <a:t> </a:t>
            </a:r>
            <a:r>
              <a:rPr lang="en-US" sz="2800" dirty="0" err="1">
                <a:solidFill>
                  <a:schemeClr val="tx1"/>
                </a:solidFill>
              </a:rPr>
              <a:t>hanya</a:t>
            </a:r>
            <a:r>
              <a:rPr lang="en-US" sz="2800" dirty="0">
                <a:solidFill>
                  <a:schemeClr val="tx1"/>
                </a:solidFill>
              </a:rPr>
              <a:t> </a:t>
            </a:r>
            <a:r>
              <a:rPr lang="en-US" sz="2800" dirty="0" err="1">
                <a:solidFill>
                  <a:schemeClr val="tx1"/>
                </a:solidFill>
              </a:rPr>
              <a:t>dapat</a:t>
            </a:r>
            <a:r>
              <a:rPr lang="en-US" sz="2800" dirty="0">
                <a:solidFill>
                  <a:schemeClr val="tx1"/>
                </a:solidFill>
              </a:rPr>
              <a:t> </a:t>
            </a:r>
            <a:r>
              <a:rPr lang="en-US" sz="2800" dirty="0" err="1">
                <a:solidFill>
                  <a:schemeClr val="tx1"/>
                </a:solidFill>
              </a:rPr>
              <a:t>dilakukan</a:t>
            </a:r>
            <a:r>
              <a:rPr lang="en-US" sz="2800" dirty="0">
                <a:solidFill>
                  <a:schemeClr val="tx1"/>
                </a:solidFill>
              </a:rPr>
              <a:t> </a:t>
            </a:r>
            <a:r>
              <a:rPr lang="en-US" sz="2800" dirty="0" smtClean="0">
                <a:solidFill>
                  <a:schemeClr val="tx1"/>
                </a:solidFill>
              </a:rPr>
              <a:t>1 	kali.</a:t>
            </a:r>
            <a:r>
              <a:rPr lang="id-ID" sz="2800" dirty="0" smtClean="0">
                <a:solidFill>
                  <a:schemeClr val="tx1"/>
                </a:solidFill>
              </a:rPr>
              <a:t/>
            </a:r>
            <a:br>
              <a:rPr lang="id-ID" sz="2800" dirty="0" smtClean="0">
                <a:solidFill>
                  <a:schemeClr val="tx1"/>
                </a:solidFill>
              </a:rPr>
            </a:br>
            <a:r>
              <a:rPr lang="en-US" sz="2800" dirty="0" smtClean="0">
                <a:solidFill>
                  <a:schemeClr val="tx1"/>
                </a:solidFill>
              </a:rPr>
              <a:t>	</a:t>
            </a:r>
            <a:r>
              <a:rPr lang="en-US" sz="2800" dirty="0" err="1" smtClean="0">
                <a:solidFill>
                  <a:schemeClr val="tx1"/>
                </a:solidFill>
              </a:rPr>
              <a:t>Pada</a:t>
            </a:r>
            <a:r>
              <a:rPr lang="en-US" sz="2800" dirty="0" smtClean="0">
                <a:solidFill>
                  <a:schemeClr val="tx1"/>
                </a:solidFill>
              </a:rPr>
              <a:t> </a:t>
            </a:r>
            <a:r>
              <a:rPr lang="en-US" sz="2800" dirty="0" err="1">
                <a:solidFill>
                  <a:schemeClr val="tx1"/>
                </a:solidFill>
              </a:rPr>
              <a:t>prinsip</a:t>
            </a:r>
            <a:r>
              <a:rPr lang="en-US" sz="2800" dirty="0">
                <a:solidFill>
                  <a:schemeClr val="tx1"/>
                </a:solidFill>
              </a:rPr>
              <a:t> </a:t>
            </a:r>
            <a:r>
              <a:rPr lang="en-US" sz="2800" dirty="0" err="1">
                <a:solidFill>
                  <a:schemeClr val="tx1"/>
                </a:solidFill>
              </a:rPr>
              <a:t>pengurangan</a:t>
            </a:r>
            <a:r>
              <a:rPr lang="en-US" sz="2800" dirty="0">
                <a:solidFill>
                  <a:schemeClr val="tx1"/>
                </a:solidFill>
              </a:rPr>
              <a:t> </a:t>
            </a:r>
            <a:r>
              <a:rPr lang="en-US" sz="2800" dirty="0" err="1">
                <a:solidFill>
                  <a:schemeClr val="tx1"/>
                </a:solidFill>
              </a:rPr>
              <a:t>ini</a:t>
            </a:r>
            <a:r>
              <a:rPr lang="en-US" sz="2800" dirty="0">
                <a:solidFill>
                  <a:schemeClr val="tx1"/>
                </a:solidFill>
              </a:rPr>
              <a:t>, I </a:t>
            </a:r>
            <a:r>
              <a:rPr lang="en-US" sz="2800" dirty="0" err="1">
                <a:solidFill>
                  <a:schemeClr val="tx1"/>
                </a:solidFill>
              </a:rPr>
              <a:t>hanya</a:t>
            </a:r>
            <a:r>
              <a:rPr lang="en-US" sz="2800" dirty="0">
                <a:solidFill>
                  <a:schemeClr val="tx1"/>
                </a:solidFill>
              </a:rPr>
              <a:t> </a:t>
            </a:r>
            <a:r>
              <a:rPr lang="en-US" sz="2800" dirty="0" err="1" smtClean="0">
                <a:solidFill>
                  <a:schemeClr val="tx1"/>
                </a:solidFill>
              </a:rPr>
              <a:t>dapat</a:t>
            </a:r>
            <a:r>
              <a:rPr lang="id-ID" sz="2800" dirty="0" smtClean="0">
                <a:solidFill>
                  <a:schemeClr val="tx1"/>
                </a:solidFill>
              </a:rPr>
              <a:t> </a:t>
            </a:r>
            <a:r>
              <a:rPr lang="en-US" sz="2800" dirty="0" err="1" smtClean="0">
                <a:solidFill>
                  <a:schemeClr val="tx1"/>
                </a:solidFill>
              </a:rPr>
              <a:t>dikurangkan</a:t>
            </a:r>
            <a:r>
              <a:rPr lang="en-US" sz="2800" dirty="0" smtClean="0">
                <a:solidFill>
                  <a:schemeClr val="tx1"/>
                </a:solidFill>
              </a:rPr>
              <a:t> </a:t>
            </a:r>
            <a:r>
              <a:rPr lang="en-US" sz="2800" dirty="0" err="1">
                <a:solidFill>
                  <a:schemeClr val="tx1"/>
                </a:solidFill>
              </a:rPr>
              <a:t>dari</a:t>
            </a:r>
            <a:r>
              <a:rPr lang="en-US" sz="2800" dirty="0">
                <a:solidFill>
                  <a:schemeClr val="tx1"/>
                </a:solidFill>
              </a:rPr>
              <a:t> V </a:t>
            </a:r>
            <a:r>
              <a:rPr lang="en-US" sz="2800" dirty="0" err="1">
                <a:solidFill>
                  <a:schemeClr val="tx1"/>
                </a:solidFill>
              </a:rPr>
              <a:t>dan</a:t>
            </a:r>
            <a:r>
              <a:rPr lang="en-US" sz="2800" dirty="0">
                <a:solidFill>
                  <a:schemeClr val="tx1"/>
                </a:solidFill>
              </a:rPr>
              <a:t> X; X </a:t>
            </a:r>
            <a:r>
              <a:rPr lang="en-US" sz="2800" dirty="0" err="1">
                <a:solidFill>
                  <a:schemeClr val="tx1"/>
                </a:solidFill>
              </a:rPr>
              <a:t>hanya</a:t>
            </a:r>
            <a:r>
              <a:rPr lang="en-US" sz="2800" dirty="0">
                <a:solidFill>
                  <a:schemeClr val="tx1"/>
                </a:solidFill>
              </a:rPr>
              <a:t> </a:t>
            </a:r>
            <a:r>
              <a:rPr lang="en-US" sz="2800" dirty="0" err="1">
                <a:solidFill>
                  <a:schemeClr val="tx1"/>
                </a:solidFill>
              </a:rPr>
              <a:t>dapat</a:t>
            </a:r>
            <a:r>
              <a:rPr lang="en-US" sz="2800" dirty="0">
                <a:solidFill>
                  <a:schemeClr val="tx1"/>
                </a:solidFill>
              </a:rPr>
              <a:t> </a:t>
            </a:r>
            <a:r>
              <a:rPr lang="en-US" sz="2800" dirty="0" err="1" smtClean="0">
                <a:solidFill>
                  <a:schemeClr val="tx1"/>
                </a:solidFill>
              </a:rPr>
              <a:t>dikurangkan</a:t>
            </a:r>
            <a:r>
              <a:rPr lang="id-ID" sz="2800" dirty="0" smtClean="0">
                <a:solidFill>
                  <a:schemeClr val="tx1"/>
                </a:solidFill>
              </a:rPr>
              <a:t> </a:t>
            </a:r>
            <a:r>
              <a:rPr lang="en-US" sz="2800" dirty="0" err="1" smtClean="0">
                <a:solidFill>
                  <a:schemeClr val="tx1"/>
                </a:solidFill>
              </a:rPr>
              <a:t>dari</a:t>
            </a:r>
            <a:r>
              <a:rPr lang="en-US" sz="2800" dirty="0" smtClean="0">
                <a:solidFill>
                  <a:schemeClr val="tx1"/>
                </a:solidFill>
              </a:rPr>
              <a:t> </a:t>
            </a:r>
            <a:r>
              <a:rPr lang="en-US" sz="2800" dirty="0">
                <a:solidFill>
                  <a:schemeClr val="tx1"/>
                </a:solidFill>
              </a:rPr>
              <a:t>L </a:t>
            </a:r>
            <a:r>
              <a:rPr lang="en-US" sz="2800" dirty="0" err="1">
                <a:solidFill>
                  <a:schemeClr val="tx1"/>
                </a:solidFill>
              </a:rPr>
              <a:t>dan</a:t>
            </a:r>
            <a:r>
              <a:rPr lang="en-US" sz="2800" dirty="0">
                <a:solidFill>
                  <a:schemeClr val="tx1"/>
                </a:solidFill>
              </a:rPr>
              <a:t> C, </a:t>
            </a:r>
            <a:r>
              <a:rPr lang="en-US" sz="2800" dirty="0" err="1">
                <a:solidFill>
                  <a:schemeClr val="tx1"/>
                </a:solidFill>
              </a:rPr>
              <a:t>dan</a:t>
            </a:r>
            <a:r>
              <a:rPr lang="en-US" sz="2800" dirty="0">
                <a:solidFill>
                  <a:schemeClr val="tx1"/>
                </a:solidFill>
              </a:rPr>
              <a:t> C </a:t>
            </a:r>
            <a:r>
              <a:rPr lang="en-US" sz="2800" dirty="0" err="1">
                <a:solidFill>
                  <a:schemeClr val="tx1"/>
                </a:solidFill>
              </a:rPr>
              <a:t>hanya</a:t>
            </a:r>
            <a:r>
              <a:rPr lang="en-US" sz="2800" dirty="0">
                <a:solidFill>
                  <a:schemeClr val="tx1"/>
                </a:solidFill>
              </a:rPr>
              <a:t> </a:t>
            </a:r>
            <a:r>
              <a:rPr lang="en-US" sz="2800" dirty="0" err="1">
                <a:solidFill>
                  <a:schemeClr val="tx1"/>
                </a:solidFill>
              </a:rPr>
              <a:t>dapat</a:t>
            </a:r>
            <a:r>
              <a:rPr lang="en-US" sz="2800" dirty="0">
                <a:solidFill>
                  <a:schemeClr val="tx1"/>
                </a:solidFill>
              </a:rPr>
              <a:t> </a:t>
            </a:r>
            <a:r>
              <a:rPr lang="en-US" sz="2800" dirty="0" err="1">
                <a:solidFill>
                  <a:schemeClr val="tx1"/>
                </a:solidFill>
              </a:rPr>
              <a:t>dikurangkan</a:t>
            </a:r>
            <a:r>
              <a:rPr lang="en-US" sz="2800" dirty="0">
                <a:solidFill>
                  <a:schemeClr val="tx1"/>
                </a:solidFill>
              </a:rPr>
              <a:t> </a:t>
            </a:r>
            <a:r>
              <a:rPr lang="en-US" sz="2800" dirty="0" err="1">
                <a:solidFill>
                  <a:schemeClr val="tx1"/>
                </a:solidFill>
              </a:rPr>
              <a:t>dari</a:t>
            </a:r>
            <a:r>
              <a:rPr lang="en-US" sz="2800" dirty="0">
                <a:solidFill>
                  <a:schemeClr val="tx1"/>
                </a:solidFill>
              </a:rPr>
              <a:t> </a:t>
            </a:r>
            <a:r>
              <a:rPr lang="en-US" sz="2800" dirty="0" smtClean="0">
                <a:solidFill>
                  <a:schemeClr val="tx1"/>
                </a:solidFill>
              </a:rPr>
              <a:t>D</a:t>
            </a:r>
            <a:r>
              <a:rPr lang="id-ID" sz="2800" dirty="0" smtClean="0">
                <a:solidFill>
                  <a:schemeClr val="tx1"/>
                </a:solidFill>
              </a:rPr>
              <a:t> </a:t>
            </a:r>
            <a:r>
              <a:rPr lang="en-US" sz="2800" dirty="0" err="1" smtClean="0">
                <a:solidFill>
                  <a:schemeClr val="tx1"/>
                </a:solidFill>
              </a:rPr>
              <a:t>dan</a:t>
            </a:r>
            <a:r>
              <a:rPr lang="en-US" sz="2800" dirty="0" smtClean="0">
                <a:solidFill>
                  <a:schemeClr val="tx1"/>
                </a:solidFill>
              </a:rPr>
              <a:t> M</a:t>
            </a:r>
            <a:r>
              <a:rPr lang="id-ID" sz="2800" dirty="0" smtClean="0">
                <a:solidFill>
                  <a:schemeClr val="tx1"/>
                </a:solidFill>
              </a:rPr>
              <a:t>. Contoh :</a:t>
            </a:r>
            <a:r>
              <a:rPr lang="en-US" sz="2400" dirty="0">
                <a:solidFill>
                  <a:schemeClr val="tx1"/>
                </a:solidFill>
              </a:rPr>
              <a:t/>
            </a:r>
            <a:br>
              <a:rPr lang="en-US" sz="2400" dirty="0">
                <a:solidFill>
                  <a:schemeClr val="tx1"/>
                </a:solidFill>
              </a:rPr>
            </a:br>
            <a:r>
              <a:rPr lang="en-US" sz="2400" dirty="0">
                <a:solidFill>
                  <a:schemeClr val="tx1"/>
                </a:solidFill>
              </a:rPr>
              <a:t>	</a:t>
            </a:r>
            <a:r>
              <a:rPr lang="en-US" sz="2400" dirty="0" smtClean="0">
                <a:solidFill>
                  <a:schemeClr val="tx1"/>
                </a:solidFill>
              </a:rPr>
              <a:t/>
            </a:r>
            <a:br>
              <a:rPr lang="en-US" sz="2400" dirty="0" smtClean="0">
                <a:solidFill>
                  <a:schemeClr val="tx1"/>
                </a:solidFill>
              </a:rPr>
            </a:br>
            <a:r>
              <a:rPr lang="en-US" sz="2800" dirty="0" smtClean="0">
                <a:solidFill>
                  <a:schemeClr val="tx1"/>
                </a:solidFill>
              </a:rPr>
              <a:t>IV</a:t>
            </a:r>
            <a:r>
              <a:rPr lang="id-ID" sz="2800" dirty="0" smtClean="0">
                <a:solidFill>
                  <a:schemeClr val="tx1"/>
                </a:solidFill>
              </a:rPr>
              <a:t>  </a:t>
            </a:r>
            <a:r>
              <a:rPr lang="en-US" sz="2800" dirty="0" smtClean="0">
                <a:solidFill>
                  <a:schemeClr val="tx1"/>
                </a:solidFill>
              </a:rPr>
              <a:t>= </a:t>
            </a:r>
            <a:r>
              <a:rPr lang="en-US" sz="2800" dirty="0">
                <a:solidFill>
                  <a:schemeClr val="tx1"/>
                </a:solidFill>
              </a:rPr>
              <a:t>5 – 1 = </a:t>
            </a:r>
            <a:r>
              <a:rPr lang="en-US" sz="2800" dirty="0" smtClean="0">
                <a:solidFill>
                  <a:schemeClr val="tx1"/>
                </a:solidFill>
              </a:rPr>
              <a:t>4</a:t>
            </a:r>
            <a:r>
              <a:rPr lang="id-ID" sz="2800" dirty="0" smtClean="0">
                <a:solidFill>
                  <a:schemeClr val="tx1"/>
                </a:solidFill>
              </a:rPr>
              <a:t>	        </a:t>
            </a:r>
            <a:r>
              <a:rPr lang="id-ID" sz="2800" dirty="0" smtClean="0">
                <a:solidFill>
                  <a:schemeClr val="tx1"/>
                </a:solidFill>
              </a:rPr>
              <a:t>	</a:t>
            </a:r>
            <a:r>
              <a:rPr lang="en-US" sz="2800" dirty="0" smtClean="0">
                <a:solidFill>
                  <a:schemeClr val="tx1"/>
                </a:solidFill>
              </a:rPr>
              <a:t>XC</a:t>
            </a:r>
            <a:r>
              <a:rPr lang="id-ID" sz="2800" dirty="0" smtClean="0">
                <a:solidFill>
                  <a:schemeClr val="tx1"/>
                </a:solidFill>
              </a:rPr>
              <a:t> </a:t>
            </a:r>
            <a:r>
              <a:rPr lang="id-ID" sz="2800" dirty="0" smtClean="0">
                <a:solidFill>
                  <a:schemeClr val="tx1"/>
                </a:solidFill>
              </a:rPr>
              <a:t> </a:t>
            </a:r>
            <a:r>
              <a:rPr lang="en-US" sz="2800" dirty="0" smtClean="0">
                <a:solidFill>
                  <a:schemeClr val="tx1"/>
                </a:solidFill>
              </a:rPr>
              <a:t>= </a:t>
            </a:r>
            <a:r>
              <a:rPr lang="en-US" sz="2800" dirty="0">
                <a:solidFill>
                  <a:schemeClr val="tx1"/>
                </a:solidFill>
              </a:rPr>
              <a:t>100 – 10 = 90</a:t>
            </a:r>
            <a:br>
              <a:rPr lang="en-US" sz="2800" dirty="0">
                <a:solidFill>
                  <a:schemeClr val="tx1"/>
                </a:solidFill>
              </a:rPr>
            </a:br>
            <a:r>
              <a:rPr lang="en-US" sz="2800" dirty="0" smtClean="0">
                <a:solidFill>
                  <a:schemeClr val="tx1"/>
                </a:solidFill>
              </a:rPr>
              <a:t>IX</a:t>
            </a:r>
            <a:r>
              <a:rPr lang="id-ID" sz="2800" dirty="0" smtClean="0">
                <a:solidFill>
                  <a:schemeClr val="tx1"/>
                </a:solidFill>
              </a:rPr>
              <a:t>  </a:t>
            </a:r>
            <a:r>
              <a:rPr lang="en-US" sz="2800" dirty="0" smtClean="0">
                <a:solidFill>
                  <a:schemeClr val="tx1"/>
                </a:solidFill>
              </a:rPr>
              <a:t>= </a:t>
            </a:r>
            <a:r>
              <a:rPr lang="en-US" sz="2800" dirty="0">
                <a:solidFill>
                  <a:schemeClr val="tx1"/>
                </a:solidFill>
              </a:rPr>
              <a:t>10 – 1 = </a:t>
            </a:r>
            <a:r>
              <a:rPr lang="en-US" sz="2800" dirty="0" smtClean="0">
                <a:solidFill>
                  <a:schemeClr val="tx1"/>
                </a:solidFill>
              </a:rPr>
              <a:t>9</a:t>
            </a:r>
            <a:r>
              <a:rPr lang="id-ID" sz="2800" dirty="0" smtClean="0">
                <a:solidFill>
                  <a:schemeClr val="tx1"/>
                </a:solidFill>
              </a:rPr>
              <a:t>	        </a:t>
            </a:r>
            <a:r>
              <a:rPr lang="id-ID" sz="2800" dirty="0" smtClean="0">
                <a:solidFill>
                  <a:schemeClr val="tx1"/>
                </a:solidFill>
              </a:rPr>
              <a:t>	</a:t>
            </a:r>
            <a:r>
              <a:rPr lang="en-US" sz="2800" dirty="0" smtClean="0">
                <a:solidFill>
                  <a:schemeClr val="tx1"/>
                </a:solidFill>
              </a:rPr>
              <a:t>CD</a:t>
            </a:r>
            <a:r>
              <a:rPr lang="id-ID" sz="2800" dirty="0" smtClean="0">
                <a:solidFill>
                  <a:schemeClr val="tx1"/>
                </a:solidFill>
              </a:rPr>
              <a:t>  </a:t>
            </a:r>
            <a:r>
              <a:rPr lang="en-US" sz="2800" dirty="0" smtClean="0">
                <a:solidFill>
                  <a:schemeClr val="tx1"/>
                </a:solidFill>
              </a:rPr>
              <a:t>= </a:t>
            </a:r>
            <a:r>
              <a:rPr lang="en-US" sz="2800" dirty="0">
                <a:solidFill>
                  <a:schemeClr val="tx1"/>
                </a:solidFill>
              </a:rPr>
              <a:t>500 – 100 = 400</a:t>
            </a:r>
            <a:br>
              <a:rPr lang="en-US" sz="2800" dirty="0">
                <a:solidFill>
                  <a:schemeClr val="tx1"/>
                </a:solidFill>
              </a:rPr>
            </a:br>
            <a:r>
              <a:rPr lang="en-US" sz="2800" dirty="0" smtClean="0">
                <a:solidFill>
                  <a:schemeClr val="tx1"/>
                </a:solidFill>
              </a:rPr>
              <a:t>XL</a:t>
            </a:r>
            <a:r>
              <a:rPr lang="id-ID" sz="2800" dirty="0" smtClean="0">
                <a:solidFill>
                  <a:schemeClr val="tx1"/>
                </a:solidFill>
              </a:rPr>
              <a:t> </a:t>
            </a:r>
            <a:r>
              <a:rPr lang="en-US" sz="2800" dirty="0" smtClean="0">
                <a:solidFill>
                  <a:schemeClr val="tx1"/>
                </a:solidFill>
              </a:rPr>
              <a:t>= </a:t>
            </a:r>
            <a:r>
              <a:rPr lang="en-US" sz="2800" dirty="0">
                <a:solidFill>
                  <a:schemeClr val="tx1"/>
                </a:solidFill>
              </a:rPr>
              <a:t>50 – 10 = </a:t>
            </a:r>
            <a:r>
              <a:rPr lang="en-US" sz="2800" dirty="0" smtClean="0">
                <a:solidFill>
                  <a:schemeClr val="tx1"/>
                </a:solidFill>
              </a:rPr>
              <a:t>40</a:t>
            </a:r>
            <a:r>
              <a:rPr lang="id-ID" sz="2800" dirty="0" smtClean="0">
                <a:solidFill>
                  <a:schemeClr val="tx1"/>
                </a:solidFill>
              </a:rPr>
              <a:t>		</a:t>
            </a:r>
            <a:r>
              <a:rPr lang="en-US" sz="2800" dirty="0" smtClean="0">
                <a:solidFill>
                  <a:schemeClr val="tx1"/>
                </a:solidFill>
              </a:rPr>
              <a:t>CM</a:t>
            </a:r>
            <a:r>
              <a:rPr lang="id-ID" sz="2800" dirty="0" smtClean="0">
                <a:solidFill>
                  <a:schemeClr val="tx1"/>
                </a:solidFill>
              </a:rPr>
              <a:t> </a:t>
            </a:r>
            <a:r>
              <a:rPr lang="en-US" sz="2800" dirty="0" smtClean="0">
                <a:solidFill>
                  <a:schemeClr val="tx1"/>
                </a:solidFill>
              </a:rPr>
              <a:t>= </a:t>
            </a:r>
            <a:r>
              <a:rPr lang="en-US" sz="2800" dirty="0">
                <a:solidFill>
                  <a:schemeClr val="tx1"/>
                </a:solidFill>
              </a:rPr>
              <a:t>1000 – 100 = </a:t>
            </a:r>
            <a:r>
              <a:rPr lang="en-US" sz="2800" dirty="0" smtClean="0">
                <a:solidFill>
                  <a:schemeClr val="tx1"/>
                </a:solidFill>
              </a:rPr>
              <a:t>900</a:t>
            </a:r>
            <a:endParaRPr lang="en-US" sz="2800" dirty="0">
              <a:solidFill>
                <a:schemeClr val="tx1"/>
              </a:solidFill>
            </a:endParaRPr>
          </a:p>
        </p:txBody>
      </p:sp>
    </p:spTree>
  </p:cSld>
  <p:clrMapOvr>
    <a:masterClrMapping/>
  </p:clrMapOvr>
  <p:transition>
    <p:pull dir="d"/>
    <p:sndAc>
      <p:stSnd>
        <p:snd r:embed="rId2" name="camera.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143000"/>
            <a:ext cx="8229600" cy="5181600"/>
          </a:xfrm>
        </p:spPr>
        <p:txBody>
          <a:bodyPr/>
          <a:lstStyle/>
          <a:p>
            <a:pPr>
              <a:buNone/>
            </a:pPr>
            <a:r>
              <a:rPr lang="id-ID" sz="2800" dirty="0" smtClean="0"/>
              <a:t> </a:t>
            </a:r>
            <a:r>
              <a:rPr lang="id-ID" sz="2800" b="1" dirty="0" smtClean="0"/>
              <a:t>4. Sistem Gabungan </a:t>
            </a:r>
            <a:endParaRPr lang="en-US" sz="2800" b="1" dirty="0" smtClean="0"/>
          </a:p>
          <a:p>
            <a:pPr>
              <a:buNone/>
            </a:pPr>
            <a:r>
              <a:rPr lang="en-US" sz="2800" b="1" dirty="0" smtClean="0"/>
              <a:t/>
            </a:r>
            <a:br>
              <a:rPr lang="en-US" sz="2800" b="1" dirty="0" smtClean="0"/>
            </a:br>
            <a:r>
              <a:rPr lang="id-ID" sz="2800" dirty="0" smtClean="0"/>
              <a:t>Gabungan antara sistim pengurangan dan Penjumlahan, </a:t>
            </a:r>
            <a:endParaRPr lang="en-US" sz="2800" dirty="0" smtClean="0"/>
          </a:p>
          <a:p>
            <a:pPr>
              <a:buNone/>
            </a:pPr>
            <a:endParaRPr lang="en-US" sz="2800" dirty="0" smtClean="0"/>
          </a:p>
          <a:p>
            <a:pPr>
              <a:buNone/>
            </a:pPr>
            <a:r>
              <a:rPr lang="id-ID" sz="2800" dirty="0" smtClean="0"/>
              <a:t>Contoh :</a:t>
            </a:r>
            <a:r>
              <a:rPr lang="en-US" sz="2800" dirty="0" smtClean="0"/>
              <a:t/>
            </a:r>
            <a:br>
              <a:rPr lang="en-US" sz="2800" dirty="0" smtClean="0"/>
            </a:br>
            <a:r>
              <a:rPr lang="id-ID" sz="2800" dirty="0" smtClean="0"/>
              <a:t>	XIV	  	=  10 + (5-1) = 14</a:t>
            </a:r>
            <a:r>
              <a:rPr lang="en-US" sz="2800" dirty="0" smtClean="0"/>
              <a:t/>
            </a:r>
            <a:br>
              <a:rPr lang="en-US" sz="2800" dirty="0" smtClean="0"/>
            </a:br>
            <a:r>
              <a:rPr lang="id-ID" sz="2800" dirty="0" smtClean="0"/>
              <a:t>	CXLIV 	=  100 + ( 50 – 10 ) + ( 5 – 1 ) = 144</a:t>
            </a:r>
            <a:r>
              <a:rPr lang="en-US" sz="2800" dirty="0" smtClean="0"/>
              <a:t/>
            </a:r>
            <a:br>
              <a:rPr lang="en-US" sz="2800" dirty="0" smtClean="0"/>
            </a:br>
            <a:r>
              <a:rPr lang="id-ID" sz="2800" dirty="0" smtClean="0"/>
              <a:t>	CMXCVII  	= (1000-100) + (100 – 10 ) + 7 = 997</a:t>
            </a:r>
            <a:r>
              <a:rPr lang="en-US" sz="2800" dirty="0" smtClean="0"/>
              <a:t/>
            </a:r>
            <a:br>
              <a:rPr lang="en-US" sz="2800" dirty="0" smtClean="0"/>
            </a:br>
            <a:endParaRPr lang="en-US" dirty="0"/>
          </a:p>
        </p:txBody>
      </p:sp>
    </p:spTree>
  </p:cSld>
  <p:clrMapOvr>
    <a:masterClrMapping/>
  </p:clrMapOvr>
  <p:transition>
    <p:pull dir="d"/>
    <p:sndAc>
      <p:stSnd>
        <p:snd r:embed="rId2" name="camera.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83320"/>
          </a:xfrm>
        </p:spPr>
        <p:txBody>
          <a:bodyPr>
            <a:noAutofit/>
          </a:bodyPr>
          <a:lstStyle/>
          <a:p>
            <a:r>
              <a:rPr lang="id-ID" sz="3600" dirty="0">
                <a:solidFill>
                  <a:schemeClr val="tx1"/>
                </a:solidFill>
              </a:rPr>
              <a:t/>
            </a:r>
            <a:br>
              <a:rPr lang="id-ID" sz="3600" dirty="0">
                <a:solidFill>
                  <a:schemeClr val="tx1"/>
                </a:solidFill>
              </a:rPr>
            </a:br>
            <a:r>
              <a:rPr lang="id-ID" sz="3600" dirty="0" smtClean="0">
                <a:solidFill>
                  <a:schemeClr val="tx1"/>
                </a:solidFill>
              </a:rPr>
              <a:t>Cara </a:t>
            </a:r>
            <a:r>
              <a:rPr lang="id-ID" sz="3600" dirty="0">
                <a:solidFill>
                  <a:schemeClr val="tx1"/>
                </a:solidFill>
              </a:rPr>
              <a:t>mudah untuk menuliskan angka romawi adalah dengan menuliskan ribuan terlebih dahulu, ratusan, puluhan kemudian satuan. </a:t>
            </a:r>
            <a:r>
              <a:rPr lang="en-US" sz="3600" dirty="0">
                <a:solidFill>
                  <a:schemeClr val="tx1"/>
                </a:solidFill>
              </a:rPr>
              <a:t/>
            </a:r>
            <a:br>
              <a:rPr lang="en-US" sz="3600" dirty="0">
                <a:solidFill>
                  <a:schemeClr val="tx1"/>
                </a:solidFill>
              </a:rPr>
            </a:br>
            <a:r>
              <a:rPr lang="id-ID" sz="3600" dirty="0">
                <a:solidFill>
                  <a:schemeClr val="tx1"/>
                </a:solidFill>
              </a:rPr>
              <a:t>Contoh</a:t>
            </a:r>
            <a:r>
              <a:rPr lang="id-ID" sz="3600" dirty="0" smtClean="0">
                <a:solidFill>
                  <a:schemeClr val="tx1"/>
                </a:solidFill>
              </a:rPr>
              <a:t>.</a:t>
            </a:r>
            <a:br>
              <a:rPr lang="id-ID" sz="3600" dirty="0" smtClean="0">
                <a:solidFill>
                  <a:schemeClr val="tx1"/>
                </a:solidFill>
              </a:rPr>
            </a:br>
            <a:r>
              <a:rPr lang="id-ID" sz="3600" dirty="0" smtClean="0">
                <a:solidFill>
                  <a:schemeClr val="tx1"/>
                </a:solidFill>
              </a:rPr>
              <a:t> </a:t>
            </a:r>
            <a:r>
              <a:rPr lang="en-US" sz="3600" dirty="0" smtClean="0">
                <a:solidFill>
                  <a:schemeClr val="tx1"/>
                </a:solidFill>
              </a:rPr>
              <a:t>	</a:t>
            </a:r>
            <a:r>
              <a:rPr lang="id-ID" sz="3600" dirty="0" smtClean="0">
                <a:solidFill>
                  <a:schemeClr val="tx1"/>
                </a:solidFill>
              </a:rPr>
              <a:t>Angka </a:t>
            </a:r>
            <a:r>
              <a:rPr lang="id-ID" sz="3600" dirty="0">
                <a:solidFill>
                  <a:schemeClr val="tx1"/>
                </a:solidFill>
              </a:rPr>
              <a:t>1988</a:t>
            </a:r>
            <a:r>
              <a:rPr lang="id-ID" sz="3600" dirty="0" smtClean="0">
                <a:solidFill>
                  <a:schemeClr val="tx1"/>
                </a:solidFill>
              </a:rPr>
              <a:t>.</a:t>
            </a:r>
            <a:r>
              <a:rPr lang="en-US" sz="3600" dirty="0" smtClean="0">
                <a:solidFill>
                  <a:schemeClr val="tx1"/>
                </a:solidFill>
              </a:rPr>
              <a:t/>
            </a:r>
            <a:br>
              <a:rPr lang="en-US" sz="3600" dirty="0" smtClean="0">
                <a:solidFill>
                  <a:schemeClr val="tx1"/>
                </a:solidFill>
              </a:rPr>
            </a:br>
            <a:r>
              <a:rPr lang="id-ID" sz="3600" dirty="0">
                <a:solidFill>
                  <a:schemeClr val="tx1"/>
                </a:solidFill>
              </a:rPr>
              <a:t/>
            </a:r>
            <a:br>
              <a:rPr lang="id-ID" sz="3600" dirty="0">
                <a:solidFill>
                  <a:schemeClr val="tx1"/>
                </a:solidFill>
              </a:rPr>
            </a:br>
            <a:r>
              <a:rPr lang="id-ID" sz="3600" dirty="0">
                <a:solidFill>
                  <a:schemeClr val="tx1"/>
                </a:solidFill>
              </a:rPr>
              <a:t>Seribu adalah M, sembilan ratus adalah CM, delapan puluh adalah LXXX, delapan adalah VIII. </a:t>
            </a:r>
            <a:r>
              <a:rPr lang="en-US" sz="3600" dirty="0">
                <a:solidFill>
                  <a:schemeClr val="tx1"/>
                </a:solidFill>
              </a:rPr>
              <a:t/>
            </a:r>
            <a:br>
              <a:rPr lang="en-US" sz="3600" dirty="0">
                <a:solidFill>
                  <a:schemeClr val="tx1"/>
                </a:solidFill>
              </a:rPr>
            </a:br>
            <a:r>
              <a:rPr lang="id-ID" sz="3600" dirty="0">
                <a:solidFill>
                  <a:schemeClr val="tx1"/>
                </a:solidFill>
              </a:rPr>
              <a:t>Digabung menjadi MCMLXXXVIII</a:t>
            </a:r>
            <a:r>
              <a:rPr lang="id-ID" sz="3600" dirty="0" smtClean="0">
                <a:solidFill>
                  <a:schemeClr val="tx1"/>
                </a:solidFill>
              </a:rPr>
              <a:t>.</a:t>
            </a:r>
            <a:endParaRPr lang="en-US" sz="3600" dirty="0">
              <a:solidFill>
                <a:schemeClr val="tx1"/>
              </a:solidFill>
            </a:endParaRPr>
          </a:p>
        </p:txBody>
      </p:sp>
    </p:spTree>
  </p:cSld>
  <p:clrMapOvr>
    <a:masterClrMapping/>
  </p:clrMapOvr>
  <p:transition>
    <p:pull dir="d"/>
    <p:sndAc>
      <p:stSnd>
        <p:snd r:embed="rId2" name="camera.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title"/>
          </p:nvPr>
        </p:nvSpPr>
        <p:spPr>
          <a:xfrm>
            <a:off x="457200" y="274638"/>
            <a:ext cx="8229600" cy="5868987"/>
          </a:xfrm>
        </p:spPr>
        <p:txBody>
          <a:bodyPr>
            <a:normAutofit/>
          </a:bodyPr>
          <a:lstStyle/>
          <a:p>
            <a:pPr algn="just" eaLnBrk="1" hangingPunct="1">
              <a:buFontTx/>
              <a:buNone/>
              <a:defRPr/>
            </a:pPr>
            <a:r>
              <a:rPr lang="id-ID" sz="2800" dirty="0" smtClean="0">
                <a:solidFill>
                  <a:schemeClr val="tx1"/>
                </a:solidFill>
              </a:rPr>
              <a:t>	</a:t>
            </a:r>
            <a:r>
              <a:rPr lang="en-US" sz="2800" dirty="0" err="1" smtClean="0">
                <a:solidFill>
                  <a:schemeClr val="tx1"/>
                </a:solidFill>
              </a:rPr>
              <a:t>Untuk</a:t>
            </a:r>
            <a:r>
              <a:rPr lang="en-US" sz="2800" dirty="0" smtClean="0">
                <a:solidFill>
                  <a:schemeClr val="tx1"/>
                </a:solidFill>
              </a:rPr>
              <a:t> </a:t>
            </a:r>
            <a:r>
              <a:rPr lang="en-US" sz="2800" dirty="0" err="1" smtClean="0">
                <a:solidFill>
                  <a:schemeClr val="tx1"/>
                </a:solidFill>
              </a:rPr>
              <a:t>memberi</a:t>
            </a:r>
            <a:r>
              <a:rPr lang="en-US" sz="2800" dirty="0" smtClean="0">
                <a:solidFill>
                  <a:schemeClr val="tx1"/>
                </a:solidFill>
              </a:rPr>
              <a:t> </a:t>
            </a:r>
            <a:r>
              <a:rPr lang="en-US" sz="2800" dirty="0" err="1" smtClean="0">
                <a:solidFill>
                  <a:schemeClr val="tx1"/>
                </a:solidFill>
              </a:rPr>
              <a:t>nama</a:t>
            </a:r>
            <a:r>
              <a:rPr lang="en-US" sz="2800" dirty="0" smtClean="0">
                <a:solidFill>
                  <a:schemeClr val="tx1"/>
                </a:solidFill>
              </a:rPr>
              <a:t> </a:t>
            </a:r>
            <a:r>
              <a:rPr lang="en-US" sz="2800" dirty="0" err="1" smtClean="0">
                <a:solidFill>
                  <a:schemeClr val="tx1"/>
                </a:solidFill>
              </a:rPr>
              <a:t>kepa</a:t>
            </a:r>
            <a:r>
              <a:rPr lang="id-ID" sz="2800" dirty="0" smtClean="0">
                <a:solidFill>
                  <a:schemeClr val="tx1"/>
                </a:solidFill>
              </a:rPr>
              <a:t>d</a:t>
            </a:r>
            <a:r>
              <a:rPr lang="en-US" sz="2800" dirty="0" smtClean="0">
                <a:solidFill>
                  <a:schemeClr val="tx1"/>
                </a:solidFill>
              </a:rPr>
              <a:t>a </a:t>
            </a:r>
            <a:r>
              <a:rPr lang="en-US" sz="2800" dirty="0" err="1" smtClean="0">
                <a:solidFill>
                  <a:schemeClr val="tx1"/>
                </a:solidFill>
              </a:rPr>
              <a:t>bilangan-bilangan</a:t>
            </a:r>
            <a:r>
              <a:rPr lang="en-US" sz="2800" dirty="0" smtClean="0">
                <a:solidFill>
                  <a:schemeClr val="tx1"/>
                </a:solidFill>
              </a:rPr>
              <a:t> </a:t>
            </a:r>
            <a:r>
              <a:rPr lang="en-US" sz="2800" dirty="0" err="1" smtClean="0">
                <a:solidFill>
                  <a:schemeClr val="tx1"/>
                </a:solidFill>
              </a:rPr>
              <a:t>besar</a:t>
            </a:r>
            <a:r>
              <a:rPr lang="en-US" sz="2800" dirty="0" smtClean="0">
                <a:solidFill>
                  <a:schemeClr val="tx1"/>
                </a:solidFill>
              </a:rPr>
              <a:t> </a:t>
            </a:r>
            <a:r>
              <a:rPr lang="en-US" sz="2800" dirty="0" err="1" smtClean="0">
                <a:solidFill>
                  <a:schemeClr val="tx1"/>
                </a:solidFill>
              </a:rPr>
              <a:t>digunakan</a:t>
            </a:r>
            <a:r>
              <a:rPr lang="en-US" sz="2800" dirty="0" smtClean="0">
                <a:solidFill>
                  <a:schemeClr val="tx1"/>
                </a:solidFill>
              </a:rPr>
              <a:t> </a:t>
            </a:r>
            <a:r>
              <a:rPr lang="en-US" sz="2800" dirty="0" err="1" smtClean="0">
                <a:solidFill>
                  <a:schemeClr val="tx1"/>
                </a:solidFill>
              </a:rPr>
              <a:t>prinsip</a:t>
            </a:r>
            <a:r>
              <a:rPr lang="en-US" sz="2800" dirty="0" smtClean="0">
                <a:solidFill>
                  <a:schemeClr val="tx1"/>
                </a:solidFill>
              </a:rPr>
              <a:t> </a:t>
            </a:r>
            <a:r>
              <a:rPr lang="en-US" sz="2800" dirty="0" err="1" smtClean="0">
                <a:solidFill>
                  <a:schemeClr val="tx1"/>
                </a:solidFill>
              </a:rPr>
              <a:t>perkalian</a:t>
            </a:r>
            <a:r>
              <a:rPr lang="en-US" sz="2800" dirty="0" smtClean="0">
                <a:solidFill>
                  <a:schemeClr val="tx1"/>
                </a:solidFill>
              </a:rPr>
              <a:t>. </a:t>
            </a:r>
            <a:r>
              <a:rPr lang="en-US" sz="2800" dirty="0" err="1" smtClean="0">
                <a:solidFill>
                  <a:schemeClr val="tx1"/>
                </a:solidFill>
              </a:rPr>
              <a:t>Sebuah</a:t>
            </a:r>
            <a:r>
              <a:rPr lang="en-US" sz="2800" dirty="0" smtClean="0">
                <a:solidFill>
                  <a:schemeClr val="tx1"/>
                </a:solidFill>
              </a:rPr>
              <a:t> strip </a:t>
            </a:r>
            <a:r>
              <a:rPr lang="en-US" sz="2800" dirty="0" err="1" smtClean="0">
                <a:solidFill>
                  <a:schemeClr val="tx1"/>
                </a:solidFill>
              </a:rPr>
              <a:t>atau</a:t>
            </a:r>
            <a:r>
              <a:rPr lang="en-US" sz="2800" dirty="0" smtClean="0">
                <a:solidFill>
                  <a:schemeClr val="tx1"/>
                </a:solidFill>
              </a:rPr>
              <a:t> </a:t>
            </a:r>
            <a:r>
              <a:rPr lang="en-US" sz="2800" dirty="0" err="1" smtClean="0">
                <a:solidFill>
                  <a:schemeClr val="tx1"/>
                </a:solidFill>
              </a:rPr>
              <a:t>coretan</a:t>
            </a:r>
            <a:r>
              <a:rPr lang="en-US" sz="2800" dirty="0" smtClean="0">
                <a:solidFill>
                  <a:schemeClr val="tx1"/>
                </a:solidFill>
              </a:rPr>
              <a:t> </a:t>
            </a:r>
            <a:r>
              <a:rPr lang="en-US" sz="2800" dirty="0" err="1" smtClean="0">
                <a:solidFill>
                  <a:schemeClr val="tx1"/>
                </a:solidFill>
              </a:rPr>
              <a:t>di</a:t>
            </a:r>
            <a:r>
              <a:rPr lang="en-US" sz="2800" dirty="0" smtClean="0">
                <a:solidFill>
                  <a:schemeClr val="tx1"/>
                </a:solidFill>
              </a:rPr>
              <a:t> </a:t>
            </a:r>
            <a:r>
              <a:rPr lang="en-US" sz="2800" dirty="0" err="1" smtClean="0">
                <a:solidFill>
                  <a:schemeClr val="tx1"/>
                </a:solidFill>
              </a:rPr>
              <a:t>atas</a:t>
            </a:r>
            <a:r>
              <a:rPr lang="en-US" sz="2800" dirty="0" smtClean="0">
                <a:solidFill>
                  <a:schemeClr val="tx1"/>
                </a:solidFill>
              </a:rPr>
              <a:t> X, C, M, XX </a:t>
            </a:r>
            <a:r>
              <a:rPr lang="en-US" sz="2800" dirty="0" err="1" smtClean="0">
                <a:solidFill>
                  <a:schemeClr val="tx1"/>
                </a:solidFill>
              </a:rPr>
              <a:t>atau</a:t>
            </a:r>
            <a:r>
              <a:rPr lang="en-US" sz="2800" dirty="0" smtClean="0">
                <a:solidFill>
                  <a:schemeClr val="tx1"/>
                </a:solidFill>
              </a:rPr>
              <a:t> yang </a:t>
            </a:r>
            <a:r>
              <a:rPr lang="en-US" sz="2800" dirty="0" err="1" smtClean="0">
                <a:solidFill>
                  <a:schemeClr val="tx1"/>
                </a:solidFill>
              </a:rPr>
              <a:t>lainya</a:t>
            </a:r>
            <a:r>
              <a:rPr lang="en-US" sz="2800" dirty="0" smtClean="0">
                <a:solidFill>
                  <a:schemeClr val="tx1"/>
                </a:solidFill>
              </a:rPr>
              <a:t> </a:t>
            </a:r>
            <a:r>
              <a:rPr lang="en-US" sz="2800" dirty="0" err="1" smtClean="0">
                <a:solidFill>
                  <a:schemeClr val="tx1"/>
                </a:solidFill>
              </a:rPr>
              <a:t>menunjukkan</a:t>
            </a:r>
            <a:r>
              <a:rPr lang="en-US" sz="2800" dirty="0" smtClean="0">
                <a:solidFill>
                  <a:schemeClr val="tx1"/>
                </a:solidFill>
              </a:rPr>
              <a:t> </a:t>
            </a:r>
            <a:r>
              <a:rPr lang="en-US" sz="2800" dirty="0" err="1" smtClean="0">
                <a:solidFill>
                  <a:schemeClr val="tx1"/>
                </a:solidFill>
              </a:rPr>
              <a:t>seribu</a:t>
            </a:r>
            <a:r>
              <a:rPr lang="en-US" sz="2800" dirty="0" smtClean="0">
                <a:solidFill>
                  <a:schemeClr val="tx1"/>
                </a:solidFill>
              </a:rPr>
              <a:t> kali </a:t>
            </a:r>
            <a:r>
              <a:rPr lang="en-US" sz="2800" dirty="0" err="1" smtClean="0">
                <a:solidFill>
                  <a:schemeClr val="tx1"/>
                </a:solidFill>
              </a:rPr>
              <a:t>nilai</a:t>
            </a:r>
            <a:r>
              <a:rPr lang="en-US" sz="2800" dirty="0" smtClean="0">
                <a:solidFill>
                  <a:schemeClr val="tx1"/>
                </a:solidFill>
              </a:rPr>
              <a:t> </a:t>
            </a:r>
            <a:r>
              <a:rPr lang="en-US" sz="2800" dirty="0" err="1" smtClean="0">
                <a:solidFill>
                  <a:schemeClr val="tx1"/>
                </a:solidFill>
              </a:rPr>
              <a:t>biasa</a:t>
            </a:r>
            <a:r>
              <a:rPr lang="en-US" sz="2800" dirty="0" smtClean="0">
                <a:solidFill>
                  <a:schemeClr val="tx1"/>
                </a:solidFill>
              </a:rPr>
              <a:t>.</a:t>
            </a:r>
          </a:p>
          <a:p>
            <a:pPr algn="just" eaLnBrk="1" hangingPunct="1">
              <a:buFontTx/>
              <a:buNone/>
              <a:defRPr/>
            </a:pPr>
            <a:r>
              <a:rPr lang="en-US" sz="2800" dirty="0" smtClean="0">
                <a:solidFill>
                  <a:schemeClr val="tx1"/>
                </a:solidFill>
              </a:rPr>
              <a:t>	   	</a:t>
            </a:r>
            <a:r>
              <a:rPr lang="en-US" sz="2800" dirty="0" err="1" smtClean="0">
                <a:solidFill>
                  <a:schemeClr val="tx1"/>
                </a:solidFill>
              </a:rPr>
              <a:t>artinya</a:t>
            </a:r>
            <a:r>
              <a:rPr lang="en-US" sz="2800" dirty="0" smtClean="0">
                <a:solidFill>
                  <a:schemeClr val="tx1"/>
                </a:solidFill>
              </a:rPr>
              <a:t> 1000 x 10 </a:t>
            </a:r>
            <a:r>
              <a:rPr lang="en-US" sz="2800" dirty="0" err="1" smtClean="0">
                <a:solidFill>
                  <a:schemeClr val="tx1"/>
                </a:solidFill>
              </a:rPr>
              <a:t>atau</a:t>
            </a:r>
            <a:r>
              <a:rPr lang="en-US" sz="2800" dirty="0" smtClean="0">
                <a:solidFill>
                  <a:schemeClr val="tx1"/>
                </a:solidFill>
              </a:rPr>
              <a:t> 10.000</a:t>
            </a:r>
          </a:p>
          <a:p>
            <a:pPr lvl="1" algn="just" eaLnBrk="1" hangingPunct="1">
              <a:buFont typeface="Tahoma" charset="0"/>
              <a:buNone/>
              <a:defRPr/>
            </a:pPr>
            <a:r>
              <a:rPr lang="en-US" sz="2400" dirty="0" smtClean="0">
                <a:solidFill>
                  <a:schemeClr val="tx1"/>
                </a:solidFill>
              </a:rPr>
              <a:t>	</a:t>
            </a:r>
            <a:r>
              <a:rPr lang="en-US" sz="2400" dirty="0">
                <a:solidFill>
                  <a:schemeClr val="tx1"/>
                </a:solidFill>
              </a:rPr>
              <a:t>	</a:t>
            </a:r>
            <a:r>
              <a:rPr lang="en-US" sz="2400" dirty="0" err="1" smtClean="0">
                <a:solidFill>
                  <a:schemeClr val="tx1"/>
                </a:solidFill>
              </a:rPr>
              <a:t>artinya</a:t>
            </a:r>
            <a:r>
              <a:rPr lang="en-US" sz="2400" dirty="0" smtClean="0">
                <a:solidFill>
                  <a:schemeClr val="tx1"/>
                </a:solidFill>
              </a:rPr>
              <a:t> </a:t>
            </a:r>
            <a:r>
              <a:rPr lang="id-ID" sz="2400" dirty="0" smtClean="0">
                <a:solidFill>
                  <a:schemeClr val="tx1"/>
                </a:solidFill>
              </a:rPr>
              <a:t> </a:t>
            </a:r>
            <a:r>
              <a:rPr lang="en-US" sz="2400" dirty="0" smtClean="0">
                <a:solidFill>
                  <a:schemeClr val="tx1"/>
                </a:solidFill>
              </a:rPr>
              <a:t>1000 </a:t>
            </a:r>
            <a:r>
              <a:rPr lang="en-US" sz="2400" dirty="0" smtClean="0">
                <a:solidFill>
                  <a:schemeClr val="tx1"/>
                </a:solidFill>
              </a:rPr>
              <a:t>x 100 </a:t>
            </a:r>
            <a:r>
              <a:rPr lang="en-US" sz="2400" dirty="0" err="1" smtClean="0">
                <a:solidFill>
                  <a:schemeClr val="tx1"/>
                </a:solidFill>
              </a:rPr>
              <a:t>atau</a:t>
            </a:r>
            <a:r>
              <a:rPr lang="en-US" sz="2400" dirty="0" smtClean="0">
                <a:solidFill>
                  <a:schemeClr val="tx1"/>
                </a:solidFill>
              </a:rPr>
              <a:t> 100.000</a:t>
            </a:r>
          </a:p>
          <a:p>
            <a:pPr algn="just" eaLnBrk="1" hangingPunct="1">
              <a:buFontTx/>
              <a:buNone/>
              <a:defRPr/>
            </a:pPr>
            <a:r>
              <a:rPr lang="en-US" sz="2800" dirty="0" smtClean="0">
                <a:solidFill>
                  <a:schemeClr val="tx1"/>
                </a:solidFill>
              </a:rPr>
              <a:t>	  	</a:t>
            </a:r>
            <a:r>
              <a:rPr lang="en-US" sz="2800" dirty="0" err="1" smtClean="0">
                <a:solidFill>
                  <a:schemeClr val="tx1"/>
                </a:solidFill>
              </a:rPr>
              <a:t>artinya</a:t>
            </a:r>
            <a:r>
              <a:rPr lang="en-US" sz="2800" dirty="0" smtClean="0">
                <a:solidFill>
                  <a:schemeClr val="tx1"/>
                </a:solidFill>
              </a:rPr>
              <a:t> 1000 x 1000 </a:t>
            </a:r>
            <a:r>
              <a:rPr lang="en-US" sz="2800" dirty="0" err="1" smtClean="0">
                <a:solidFill>
                  <a:schemeClr val="tx1"/>
                </a:solidFill>
              </a:rPr>
              <a:t>atau</a:t>
            </a:r>
            <a:r>
              <a:rPr lang="en-US" sz="2800" dirty="0" smtClean="0">
                <a:solidFill>
                  <a:schemeClr val="tx1"/>
                </a:solidFill>
              </a:rPr>
              <a:t> 1.000.000.</a:t>
            </a:r>
          </a:p>
          <a:p>
            <a:pPr algn="l" eaLnBrk="1" hangingPunct="1">
              <a:buFontTx/>
              <a:buNone/>
              <a:defRPr/>
            </a:pPr>
            <a:r>
              <a:rPr lang="en-US" sz="2800" dirty="0" smtClean="0">
                <a:solidFill>
                  <a:schemeClr val="tx1"/>
                </a:solidFill>
              </a:rPr>
              <a:t>	  	</a:t>
            </a:r>
            <a:r>
              <a:rPr lang="en-US" sz="2800" dirty="0" err="1" smtClean="0">
                <a:solidFill>
                  <a:schemeClr val="tx1"/>
                </a:solidFill>
              </a:rPr>
              <a:t>artinya</a:t>
            </a:r>
            <a:r>
              <a:rPr lang="en-US" sz="2800" dirty="0" smtClean="0">
                <a:solidFill>
                  <a:schemeClr val="tx1"/>
                </a:solidFill>
              </a:rPr>
              <a:t> 1000 x 20 </a:t>
            </a:r>
            <a:r>
              <a:rPr lang="en-US" sz="2800" dirty="0" err="1" smtClean="0">
                <a:solidFill>
                  <a:schemeClr val="tx1"/>
                </a:solidFill>
              </a:rPr>
              <a:t>atau</a:t>
            </a:r>
            <a:r>
              <a:rPr lang="en-US" sz="2800" dirty="0" smtClean="0">
                <a:solidFill>
                  <a:schemeClr val="tx1"/>
                </a:solidFill>
              </a:rPr>
              <a:t> 20.000</a:t>
            </a:r>
            <a:r>
              <a:rPr lang="id-ID" sz="2800" dirty="0" smtClean="0">
                <a:solidFill>
                  <a:schemeClr val="tx1"/>
                </a:solidFill>
              </a:rPr>
              <a:t/>
            </a:r>
            <a:br>
              <a:rPr lang="id-ID" sz="2800" dirty="0" smtClean="0">
                <a:solidFill>
                  <a:schemeClr val="tx1"/>
                </a:solidFill>
              </a:rPr>
            </a:br>
            <a:endParaRPr lang="en-US" sz="2800" dirty="0" smtClean="0">
              <a:solidFill>
                <a:schemeClr val="tx1"/>
              </a:solidFill>
            </a:endParaRPr>
          </a:p>
          <a:p>
            <a:pPr algn="just" eaLnBrk="1" hangingPunct="1">
              <a:buFontTx/>
              <a:buNone/>
              <a:defRPr/>
            </a:pPr>
            <a:r>
              <a:rPr lang="en-US" sz="2800" dirty="0" smtClean="0">
                <a:solidFill>
                  <a:schemeClr val="tx1"/>
                </a:solidFill>
              </a:rPr>
              <a:t>	</a:t>
            </a:r>
            <a:r>
              <a:rPr lang="en-US" sz="2800" dirty="0" err="1" smtClean="0">
                <a:solidFill>
                  <a:schemeClr val="tx1"/>
                </a:solidFill>
              </a:rPr>
              <a:t>Dua</a:t>
            </a:r>
            <a:r>
              <a:rPr lang="en-US" sz="2800" dirty="0" smtClean="0">
                <a:solidFill>
                  <a:schemeClr val="tx1"/>
                </a:solidFill>
              </a:rPr>
              <a:t> </a:t>
            </a:r>
            <a:r>
              <a:rPr lang="en-US" sz="2800" dirty="0" err="1" smtClean="0">
                <a:solidFill>
                  <a:schemeClr val="tx1"/>
                </a:solidFill>
              </a:rPr>
              <a:t>buah</a:t>
            </a:r>
            <a:r>
              <a:rPr lang="en-US" sz="2800" dirty="0" smtClean="0">
                <a:solidFill>
                  <a:schemeClr val="tx1"/>
                </a:solidFill>
              </a:rPr>
              <a:t> </a:t>
            </a:r>
            <a:r>
              <a:rPr lang="en-US" sz="2800" dirty="0" err="1" smtClean="0">
                <a:solidFill>
                  <a:schemeClr val="tx1"/>
                </a:solidFill>
              </a:rPr>
              <a:t>coretan</a:t>
            </a:r>
            <a:r>
              <a:rPr lang="en-US" sz="2800" dirty="0" smtClean="0">
                <a:solidFill>
                  <a:schemeClr val="tx1"/>
                </a:solidFill>
              </a:rPr>
              <a:t> </a:t>
            </a:r>
            <a:r>
              <a:rPr lang="en-US" sz="2800" dirty="0" err="1" smtClean="0">
                <a:solidFill>
                  <a:schemeClr val="tx1"/>
                </a:solidFill>
              </a:rPr>
              <a:t>di</a:t>
            </a:r>
            <a:r>
              <a:rPr lang="en-US" sz="2800" dirty="0" smtClean="0">
                <a:solidFill>
                  <a:schemeClr val="tx1"/>
                </a:solidFill>
              </a:rPr>
              <a:t> </a:t>
            </a:r>
            <a:r>
              <a:rPr lang="en-US" sz="2800" dirty="0" err="1" smtClean="0">
                <a:solidFill>
                  <a:schemeClr val="tx1"/>
                </a:solidFill>
              </a:rPr>
              <a:t>atas</a:t>
            </a:r>
            <a:r>
              <a:rPr lang="en-US" sz="2800" dirty="0" smtClean="0">
                <a:solidFill>
                  <a:schemeClr val="tx1"/>
                </a:solidFill>
              </a:rPr>
              <a:t> V, X, C </a:t>
            </a:r>
            <a:r>
              <a:rPr lang="en-US" sz="2800" dirty="0" err="1" smtClean="0">
                <a:solidFill>
                  <a:schemeClr val="tx1"/>
                </a:solidFill>
              </a:rPr>
              <a:t>atau</a:t>
            </a:r>
            <a:r>
              <a:rPr lang="en-US" sz="2800" dirty="0" smtClean="0">
                <a:solidFill>
                  <a:schemeClr val="tx1"/>
                </a:solidFill>
              </a:rPr>
              <a:t> yang </a:t>
            </a:r>
            <a:r>
              <a:rPr lang="en-US" sz="2800" dirty="0" err="1" smtClean="0">
                <a:solidFill>
                  <a:schemeClr val="tx1"/>
                </a:solidFill>
              </a:rPr>
              <a:t>lainnya</a:t>
            </a:r>
            <a:r>
              <a:rPr lang="en-US" sz="2800" dirty="0" smtClean="0">
                <a:solidFill>
                  <a:schemeClr val="tx1"/>
                </a:solidFill>
              </a:rPr>
              <a:t> </a:t>
            </a:r>
            <a:r>
              <a:rPr lang="en-US" sz="2800" dirty="0" err="1" smtClean="0">
                <a:solidFill>
                  <a:schemeClr val="tx1"/>
                </a:solidFill>
              </a:rPr>
              <a:t>menynjukkan</a:t>
            </a:r>
            <a:r>
              <a:rPr lang="en-US" sz="2800" dirty="0" smtClean="0">
                <a:solidFill>
                  <a:schemeClr val="tx1"/>
                </a:solidFill>
              </a:rPr>
              <a:t> </a:t>
            </a:r>
            <a:r>
              <a:rPr lang="en-US" sz="2800" dirty="0" err="1" smtClean="0">
                <a:solidFill>
                  <a:schemeClr val="tx1"/>
                </a:solidFill>
              </a:rPr>
              <a:t>perkalian</a:t>
            </a:r>
            <a:r>
              <a:rPr lang="en-US" sz="2800" dirty="0" smtClean="0">
                <a:solidFill>
                  <a:schemeClr val="tx1"/>
                </a:solidFill>
              </a:rPr>
              <a:t> </a:t>
            </a:r>
            <a:r>
              <a:rPr lang="en-US" sz="2800" dirty="0" err="1" smtClean="0">
                <a:solidFill>
                  <a:schemeClr val="tx1"/>
                </a:solidFill>
              </a:rPr>
              <a:t>dengan</a:t>
            </a:r>
            <a:r>
              <a:rPr lang="en-US" sz="2800" dirty="0" smtClean="0">
                <a:solidFill>
                  <a:schemeClr val="tx1"/>
                </a:solidFill>
              </a:rPr>
              <a:t> </a:t>
            </a:r>
            <a:r>
              <a:rPr lang="en-US" sz="2800" dirty="0" err="1" smtClean="0">
                <a:solidFill>
                  <a:schemeClr val="tx1"/>
                </a:solidFill>
              </a:rPr>
              <a:t>sejuta</a:t>
            </a:r>
            <a:endParaRPr lang="en-US" sz="2800" dirty="0" smtClean="0">
              <a:solidFill>
                <a:schemeClr val="tx1"/>
              </a:solidFill>
            </a:endParaRPr>
          </a:p>
          <a:p>
            <a:pPr algn="just" eaLnBrk="1" hangingPunct="1">
              <a:buFontTx/>
              <a:buNone/>
              <a:defRPr/>
            </a:pPr>
            <a:r>
              <a:rPr lang="en-US" sz="2800" dirty="0" smtClean="0">
                <a:solidFill>
                  <a:schemeClr val="tx1"/>
                </a:solidFill>
              </a:rPr>
              <a:t>	    </a:t>
            </a:r>
            <a:r>
              <a:rPr lang="en-US" sz="2800" dirty="0" err="1" smtClean="0">
                <a:solidFill>
                  <a:schemeClr val="tx1"/>
                </a:solidFill>
              </a:rPr>
              <a:t>artinya</a:t>
            </a:r>
            <a:r>
              <a:rPr lang="en-US" sz="2800" dirty="0" smtClean="0">
                <a:solidFill>
                  <a:schemeClr val="tx1"/>
                </a:solidFill>
              </a:rPr>
              <a:t> 1.000.000 x 5 </a:t>
            </a:r>
            <a:r>
              <a:rPr lang="en-US" sz="2800" dirty="0" err="1" smtClean="0">
                <a:solidFill>
                  <a:schemeClr val="tx1"/>
                </a:solidFill>
              </a:rPr>
              <a:t>atau</a:t>
            </a:r>
            <a:r>
              <a:rPr lang="en-US" sz="2800" dirty="0" smtClean="0">
                <a:solidFill>
                  <a:schemeClr val="tx1"/>
                </a:solidFill>
              </a:rPr>
              <a:t> 5.000.000.</a:t>
            </a:r>
          </a:p>
          <a:p>
            <a:pPr algn="just" eaLnBrk="1" hangingPunct="1">
              <a:buFontTx/>
              <a:buNone/>
              <a:defRPr/>
            </a:pPr>
            <a:r>
              <a:rPr lang="en-US" sz="2800" dirty="0" smtClean="0">
                <a:solidFill>
                  <a:schemeClr val="tx1"/>
                </a:solidFill>
              </a:rPr>
              <a:t>	    </a:t>
            </a:r>
            <a:r>
              <a:rPr lang="en-US" sz="2800" dirty="0" err="1" smtClean="0">
                <a:solidFill>
                  <a:schemeClr val="tx1"/>
                </a:solidFill>
              </a:rPr>
              <a:t>artinya</a:t>
            </a:r>
            <a:r>
              <a:rPr lang="en-US" sz="2800" dirty="0" smtClean="0">
                <a:solidFill>
                  <a:schemeClr val="tx1"/>
                </a:solidFill>
              </a:rPr>
              <a:t> 1.000.000 x 10 </a:t>
            </a:r>
            <a:r>
              <a:rPr lang="en-US" sz="2800" dirty="0" err="1" smtClean="0">
                <a:solidFill>
                  <a:schemeClr val="tx1"/>
                </a:solidFill>
              </a:rPr>
              <a:t>atau</a:t>
            </a:r>
            <a:r>
              <a:rPr lang="en-US" sz="2800" dirty="0" smtClean="0">
                <a:solidFill>
                  <a:schemeClr val="tx1"/>
                </a:solidFill>
              </a:rPr>
              <a:t> 10.000.000</a:t>
            </a:r>
          </a:p>
        </p:txBody>
      </p:sp>
      <p:pic>
        <p:nvPicPr>
          <p:cNvPr id="5" name="Picture 6"/>
          <p:cNvPicPr>
            <a:picLocks noChangeAspect="1" noChangeArrowheads="1"/>
          </p:cNvPicPr>
          <p:nvPr/>
        </p:nvPicPr>
        <p:blipFill>
          <a:blip r:embed="rId3" cstate="print"/>
          <a:srcRect/>
          <a:stretch>
            <a:fillRect/>
          </a:stretch>
        </p:blipFill>
        <p:spPr bwMode="auto">
          <a:xfrm>
            <a:off x="838200" y="2286000"/>
            <a:ext cx="249238" cy="381000"/>
          </a:xfrm>
          <a:prstGeom prst="rect">
            <a:avLst/>
          </a:prstGeom>
          <a:noFill/>
          <a:ln w="9525">
            <a:noFill/>
            <a:miter lim="800000"/>
            <a:headEnd/>
            <a:tailEnd/>
          </a:ln>
        </p:spPr>
      </p:pic>
      <p:pic>
        <p:nvPicPr>
          <p:cNvPr id="6" name="Picture 7"/>
          <p:cNvPicPr>
            <a:picLocks noChangeAspect="1" noChangeArrowheads="1"/>
          </p:cNvPicPr>
          <p:nvPr/>
        </p:nvPicPr>
        <p:blipFill>
          <a:blip r:embed="rId4" cstate="print"/>
          <a:srcRect/>
          <a:stretch>
            <a:fillRect/>
          </a:stretch>
        </p:blipFill>
        <p:spPr bwMode="auto">
          <a:xfrm>
            <a:off x="914400" y="2667000"/>
            <a:ext cx="244475" cy="381000"/>
          </a:xfrm>
          <a:prstGeom prst="rect">
            <a:avLst/>
          </a:prstGeom>
          <a:noFill/>
          <a:ln w="9525">
            <a:noFill/>
            <a:miter lim="800000"/>
            <a:headEnd/>
            <a:tailEnd/>
          </a:ln>
        </p:spPr>
      </p:pic>
      <p:pic>
        <p:nvPicPr>
          <p:cNvPr id="7" name="Picture 8"/>
          <p:cNvPicPr>
            <a:picLocks noChangeAspect="1" noChangeArrowheads="1"/>
          </p:cNvPicPr>
          <p:nvPr/>
        </p:nvPicPr>
        <p:blipFill>
          <a:blip r:embed="rId5" cstate="print"/>
          <a:srcRect/>
          <a:stretch>
            <a:fillRect/>
          </a:stretch>
        </p:blipFill>
        <p:spPr bwMode="auto">
          <a:xfrm>
            <a:off x="838200" y="3200400"/>
            <a:ext cx="285750" cy="381000"/>
          </a:xfrm>
          <a:prstGeom prst="rect">
            <a:avLst/>
          </a:prstGeom>
          <a:noFill/>
          <a:ln w="9525">
            <a:noFill/>
            <a:miter lim="800000"/>
            <a:headEnd/>
            <a:tailEnd/>
          </a:ln>
        </p:spPr>
      </p:pic>
      <p:pic>
        <p:nvPicPr>
          <p:cNvPr id="8" name="Picture 9"/>
          <p:cNvPicPr>
            <a:picLocks noChangeAspect="1" noChangeArrowheads="1"/>
          </p:cNvPicPr>
          <p:nvPr/>
        </p:nvPicPr>
        <p:blipFill>
          <a:blip r:embed="rId6" cstate="print"/>
          <a:srcRect/>
          <a:stretch>
            <a:fillRect/>
          </a:stretch>
        </p:blipFill>
        <p:spPr bwMode="auto">
          <a:xfrm>
            <a:off x="838200" y="3581400"/>
            <a:ext cx="457200" cy="374650"/>
          </a:xfrm>
          <a:prstGeom prst="rect">
            <a:avLst/>
          </a:prstGeom>
          <a:noFill/>
          <a:ln w="9525">
            <a:noFill/>
            <a:miter lim="800000"/>
            <a:headEnd/>
            <a:tailEnd/>
          </a:ln>
        </p:spPr>
      </p:pic>
      <p:pic>
        <p:nvPicPr>
          <p:cNvPr id="9" name="Picture 10"/>
          <p:cNvPicPr>
            <a:picLocks noChangeAspect="1" noChangeArrowheads="1"/>
          </p:cNvPicPr>
          <p:nvPr/>
        </p:nvPicPr>
        <p:blipFill>
          <a:blip r:embed="rId7" cstate="print"/>
          <a:srcRect/>
          <a:stretch>
            <a:fillRect/>
          </a:stretch>
        </p:blipFill>
        <p:spPr bwMode="auto">
          <a:xfrm>
            <a:off x="1143000" y="5257800"/>
            <a:ext cx="322262" cy="457200"/>
          </a:xfrm>
          <a:prstGeom prst="rect">
            <a:avLst/>
          </a:prstGeom>
          <a:noFill/>
          <a:ln w="9525">
            <a:noFill/>
            <a:miter lim="800000"/>
            <a:headEnd/>
            <a:tailEnd/>
          </a:ln>
        </p:spPr>
      </p:pic>
      <p:pic>
        <p:nvPicPr>
          <p:cNvPr id="10" name="Picture 11"/>
          <p:cNvPicPr>
            <a:picLocks noChangeAspect="1" noChangeArrowheads="1"/>
          </p:cNvPicPr>
          <p:nvPr/>
        </p:nvPicPr>
        <p:blipFill>
          <a:blip r:embed="rId8" cstate="print"/>
          <a:srcRect/>
          <a:stretch>
            <a:fillRect/>
          </a:stretch>
        </p:blipFill>
        <p:spPr bwMode="auto">
          <a:xfrm>
            <a:off x="1295400" y="5791200"/>
            <a:ext cx="269875" cy="381000"/>
          </a:xfrm>
          <a:prstGeom prst="rect">
            <a:avLst/>
          </a:prstGeom>
          <a:noFill/>
          <a:ln w="9525">
            <a:noFill/>
            <a:miter lim="800000"/>
            <a:headEnd/>
            <a:tailEnd/>
          </a:ln>
        </p:spPr>
      </p:pic>
    </p:spTree>
  </p:cSld>
  <p:clrMapOvr>
    <a:masterClrMapping/>
  </p:clrMapOvr>
  <p:transition advClick="0">
    <p:pull dir="d"/>
    <p:sndAc>
      <p:stSnd>
        <p:snd r:embed="rId2" name="camera.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3200"/>
            <a:ext cx="8229600" cy="2057400"/>
          </a:xfrm>
        </p:spPr>
        <p:txBody>
          <a:bodyPr>
            <a:normAutofit/>
          </a:bodyPr>
          <a:lstStyle/>
          <a:p>
            <a:pPr algn="ctr"/>
            <a:r>
              <a:rPr lang="id-ID" dirty="0" smtClean="0"/>
              <a:t>TERIMA KASIH</a:t>
            </a:r>
            <a:r>
              <a:rPr lang="en-US" dirty="0" smtClean="0"/>
              <a:t/>
            </a:r>
            <a:br>
              <a:rPr lang="en-US" dirty="0" smtClean="0"/>
            </a:br>
            <a:endParaRPr lang="en-US" dirty="0"/>
          </a:p>
        </p:txBody>
      </p:sp>
    </p:spTree>
  </p:cSld>
  <p:clrMapOvr>
    <a:masterClrMapping/>
  </p:clrMapOvr>
  <p:transition spd="slow">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0-#ppt_w/2"/>
                                          </p:val>
                                        </p:tav>
                                        <p:tav tm="100000">
                                          <p:val>
                                            <p:strVal val="#ppt_x"/>
                                          </p:val>
                                        </p:tav>
                                      </p:tavLst>
                                    </p:anim>
                                    <p:anim calcmode="lin" valueType="num">
                                      <p:cBhvr additive="base">
                                        <p:cTn id="8" dur="3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smtClean="0"/>
              <a:t>Set </a:t>
            </a:r>
            <a:r>
              <a:rPr lang="en-US" sz="5400" b="1" dirty="0" err="1" smtClean="0"/>
              <a:t>simbol</a:t>
            </a:r>
            <a:r>
              <a:rPr lang="en-US" sz="5400" b="1" dirty="0" smtClean="0"/>
              <a:t> </a:t>
            </a:r>
            <a:r>
              <a:rPr lang="en-US" sz="5400" b="1" dirty="0" err="1" smtClean="0"/>
              <a:t>dapat</a:t>
            </a:r>
            <a:r>
              <a:rPr lang="en-US" sz="5400" b="1" dirty="0" smtClean="0"/>
              <a:t> </a:t>
            </a:r>
            <a:r>
              <a:rPr lang="en-US" sz="5400" b="1" dirty="0" err="1" smtClean="0"/>
              <a:t>dibagi</a:t>
            </a:r>
            <a:r>
              <a:rPr lang="en-US" sz="5400" b="1" dirty="0" smtClean="0"/>
              <a:t> </a:t>
            </a:r>
            <a:r>
              <a:rPr lang="en-US" sz="5400" b="1" dirty="0" err="1" smtClean="0"/>
              <a:t>menjadi</a:t>
            </a:r>
            <a:r>
              <a:rPr lang="en-US" sz="5400" b="1" dirty="0" smtClean="0"/>
              <a:t> </a:t>
            </a:r>
            <a:r>
              <a:rPr lang="en-US" sz="5400" b="1" dirty="0" err="1" smtClean="0"/>
              <a:t>tiga</a:t>
            </a:r>
            <a:r>
              <a:rPr lang="en-US" sz="5400" b="1" dirty="0" smtClean="0"/>
              <a:t> </a:t>
            </a:r>
            <a:r>
              <a:rPr lang="en-US" sz="5400" b="1" dirty="0" err="1" smtClean="0"/>
              <a:t>keluarga</a:t>
            </a:r>
            <a:r>
              <a:rPr lang="en-US" sz="5400" b="1" dirty="0" smtClean="0"/>
              <a:t> </a:t>
            </a:r>
            <a:r>
              <a:rPr lang="en-US" sz="5400" b="1" dirty="0" err="1" smtClean="0"/>
              <a:t>utama</a:t>
            </a:r>
            <a:r>
              <a:rPr lang="en-US" sz="5400" b="1" dirty="0" smtClean="0"/>
              <a:t>:</a:t>
            </a:r>
            <a:endParaRPr lang="en-US" b="1" dirty="0"/>
          </a:p>
        </p:txBody>
      </p:sp>
      <p:sp>
        <p:nvSpPr>
          <p:cNvPr id="3" name="Content Placeholder 2"/>
          <p:cNvSpPr>
            <a:spLocks noGrp="1"/>
          </p:cNvSpPr>
          <p:nvPr>
            <p:ph idx="1"/>
          </p:nvPr>
        </p:nvSpPr>
        <p:spPr/>
        <p:txBody>
          <a:bodyPr/>
          <a:lstStyle/>
          <a:p>
            <a:pPr>
              <a:buNone/>
            </a:pPr>
            <a:endParaRPr lang="en-US" sz="2800" b="1" dirty="0" smtClean="0"/>
          </a:p>
          <a:p>
            <a:pPr lvl="0"/>
            <a:r>
              <a:rPr lang="en-US" b="1" dirty="0" smtClean="0"/>
              <a:t>India </a:t>
            </a:r>
            <a:r>
              <a:rPr lang="en-US" b="1" dirty="0" err="1" smtClean="0"/>
              <a:t>angka</a:t>
            </a:r>
            <a:r>
              <a:rPr lang="en-US" b="1" dirty="0" smtClean="0"/>
              <a:t> yang </a:t>
            </a:r>
            <a:r>
              <a:rPr lang="en-US" b="1" dirty="0" err="1" smtClean="0"/>
              <a:t>digunakan</a:t>
            </a:r>
            <a:r>
              <a:rPr lang="en-US" b="1" dirty="0" smtClean="0"/>
              <a:t> </a:t>
            </a:r>
            <a:r>
              <a:rPr lang="en-US" b="1" dirty="0" err="1" smtClean="0"/>
              <a:t>di</a:t>
            </a:r>
            <a:r>
              <a:rPr lang="en-US" b="1" dirty="0" smtClean="0"/>
              <a:t> India</a:t>
            </a:r>
          </a:p>
          <a:p>
            <a:pPr lvl="0"/>
            <a:r>
              <a:rPr lang="en-US" b="1" dirty="0" err="1" smtClean="0"/>
              <a:t>Angka-angka</a:t>
            </a:r>
            <a:r>
              <a:rPr lang="en-US" b="1" dirty="0" smtClean="0"/>
              <a:t> Arab </a:t>
            </a:r>
            <a:r>
              <a:rPr lang="en-US" b="1" dirty="0" err="1" smtClean="0"/>
              <a:t>Timur</a:t>
            </a:r>
            <a:r>
              <a:rPr lang="en-US" b="1" dirty="0" smtClean="0"/>
              <a:t>  yang </a:t>
            </a:r>
            <a:r>
              <a:rPr lang="en-US" b="1" dirty="0" err="1" smtClean="0"/>
              <a:t>digunakan</a:t>
            </a:r>
            <a:r>
              <a:rPr lang="en-US" b="1" dirty="0" smtClean="0"/>
              <a:t> </a:t>
            </a:r>
            <a:r>
              <a:rPr lang="en-US" b="1" dirty="0" err="1" smtClean="0"/>
              <a:t>di</a:t>
            </a:r>
            <a:r>
              <a:rPr lang="en-US" b="1" dirty="0" smtClean="0"/>
              <a:t> </a:t>
            </a:r>
            <a:r>
              <a:rPr lang="en-US" b="1" dirty="0" err="1" smtClean="0"/>
              <a:t>Mesir</a:t>
            </a:r>
            <a:r>
              <a:rPr lang="en-US" b="1" dirty="0" smtClean="0"/>
              <a:t> </a:t>
            </a:r>
          </a:p>
          <a:p>
            <a:pPr lvl="0"/>
            <a:r>
              <a:rPr lang="en-US" b="1" dirty="0" err="1" smtClean="0"/>
              <a:t>Timur</a:t>
            </a:r>
            <a:r>
              <a:rPr lang="en-US" b="1" dirty="0" smtClean="0"/>
              <a:t> Tengah </a:t>
            </a:r>
            <a:r>
              <a:rPr lang="en-US" b="1" dirty="0" err="1" smtClean="0"/>
              <a:t>dan</a:t>
            </a:r>
            <a:r>
              <a:rPr lang="en-US" b="1" dirty="0" smtClean="0"/>
              <a:t>  Barat </a:t>
            </a:r>
            <a:r>
              <a:rPr lang="en-US" b="1" dirty="0" err="1" smtClean="0"/>
              <a:t>angka</a:t>
            </a:r>
            <a:r>
              <a:rPr lang="en-US" b="1" dirty="0" smtClean="0"/>
              <a:t> Arab yang </a:t>
            </a:r>
            <a:r>
              <a:rPr lang="en-US" b="1" dirty="0" err="1" smtClean="0"/>
              <a:t>digunakan</a:t>
            </a:r>
            <a:r>
              <a:rPr lang="en-US" b="1" dirty="0" smtClean="0"/>
              <a:t> </a:t>
            </a:r>
            <a:r>
              <a:rPr lang="en-US" b="1" dirty="0" err="1" smtClean="0"/>
              <a:t>dalam</a:t>
            </a:r>
            <a:r>
              <a:rPr lang="en-US" b="1" dirty="0" smtClean="0"/>
              <a:t> Maghreb </a:t>
            </a:r>
            <a:r>
              <a:rPr lang="en-US" b="1" dirty="0" err="1" smtClean="0"/>
              <a:t>dan</a:t>
            </a:r>
            <a:r>
              <a:rPr lang="en-US" b="1" dirty="0" smtClean="0"/>
              <a:t>  </a:t>
            </a:r>
            <a:r>
              <a:rPr lang="en-US" b="1" dirty="0" err="1" smtClean="0"/>
              <a:t>selanjutnya</a:t>
            </a:r>
            <a:r>
              <a:rPr lang="en-US" b="1" dirty="0" smtClean="0"/>
              <a:t> </a:t>
            </a:r>
            <a:r>
              <a:rPr lang="en-US" b="1" dirty="0" err="1" smtClean="0"/>
              <a:t>di</a:t>
            </a:r>
            <a:r>
              <a:rPr lang="en-US" b="1" dirty="0" smtClean="0"/>
              <a:t> </a:t>
            </a:r>
            <a:r>
              <a:rPr lang="en-US" b="1" dirty="0" err="1" smtClean="0"/>
              <a:t>Eropa</a:t>
            </a:r>
            <a:endParaRPr lang="en-US" b="1" dirty="0" smtClean="0"/>
          </a:p>
          <a:p>
            <a:endParaRPr lang="en-US" b="1" dirty="0"/>
          </a:p>
        </p:txBody>
      </p:sp>
    </p:spTree>
  </p:cSld>
  <p:clrMapOvr>
    <a:masterClrMapping/>
  </p:clrMapOvr>
  <p:transition>
    <p:pull dir="d"/>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934200"/>
          </a:xfrm>
        </p:spPr>
        <p:txBody>
          <a:bodyPr>
            <a:noAutofit/>
          </a:bodyPr>
          <a:lstStyle/>
          <a:p>
            <a:pPr>
              <a:buNone/>
            </a:pPr>
            <a:r>
              <a:rPr lang="en-US" sz="3600" dirty="0" smtClean="0"/>
              <a:t>	</a:t>
            </a:r>
            <a:r>
              <a:rPr lang="en-US" sz="3600" dirty="0" err="1" smtClean="0"/>
              <a:t>Sistem</a:t>
            </a:r>
            <a:r>
              <a:rPr lang="en-US" sz="3600" dirty="0" smtClean="0"/>
              <a:t> </a:t>
            </a:r>
            <a:r>
              <a:rPr lang="en-US" sz="3600" dirty="0" err="1" smtClean="0"/>
              <a:t>angka</a:t>
            </a:r>
            <a:r>
              <a:rPr lang="en-US" sz="3600" dirty="0" smtClean="0"/>
              <a:t> Hindu </a:t>
            </a:r>
            <a:r>
              <a:rPr lang="en-US" sz="3600" dirty="0" err="1" smtClean="0"/>
              <a:t>dirancang</a:t>
            </a:r>
            <a:r>
              <a:rPr lang="en-US" sz="3600" dirty="0" smtClean="0"/>
              <a:t> </a:t>
            </a:r>
            <a:r>
              <a:rPr lang="en-US" sz="3600" dirty="0" err="1" smtClean="0"/>
              <a:t>untuk</a:t>
            </a:r>
            <a:r>
              <a:rPr lang="en-US" sz="3600" dirty="0" smtClean="0"/>
              <a:t> </a:t>
            </a:r>
            <a:r>
              <a:rPr lang="en-US" sz="3600" dirty="0" err="1" smtClean="0"/>
              <a:t>notasi</a:t>
            </a:r>
            <a:r>
              <a:rPr lang="en-US" sz="3600" dirty="0" smtClean="0"/>
              <a:t> </a:t>
            </a:r>
            <a:r>
              <a:rPr lang="en-US" sz="3600" dirty="0" err="1" smtClean="0"/>
              <a:t>posisional</a:t>
            </a:r>
            <a:r>
              <a:rPr lang="en-US" sz="3600" dirty="0" smtClean="0"/>
              <a:t> </a:t>
            </a:r>
            <a:r>
              <a:rPr lang="en-US" sz="3600" dirty="0" err="1" smtClean="0"/>
              <a:t>dalam</a:t>
            </a:r>
            <a:r>
              <a:rPr lang="en-US" sz="3600" dirty="0" smtClean="0"/>
              <a:t> </a:t>
            </a:r>
            <a:r>
              <a:rPr lang="en-US" sz="3600" dirty="0" err="1" smtClean="0"/>
              <a:t>desimal</a:t>
            </a:r>
            <a:r>
              <a:rPr lang="en-US" sz="3600" dirty="0" smtClean="0"/>
              <a:t> </a:t>
            </a:r>
            <a:r>
              <a:rPr lang="en-US" sz="3600" dirty="0" err="1" smtClean="0"/>
              <a:t>sistem</a:t>
            </a:r>
            <a:r>
              <a:rPr lang="en-US" sz="3600" dirty="0" smtClean="0"/>
              <a:t>. </a:t>
            </a:r>
            <a:r>
              <a:rPr lang="en-US" sz="3600" dirty="0" err="1" smtClean="0"/>
              <a:t>Dalam</a:t>
            </a:r>
            <a:r>
              <a:rPr lang="en-US" sz="3600" dirty="0" smtClean="0"/>
              <a:t> </a:t>
            </a:r>
            <a:r>
              <a:rPr lang="en-US" sz="3600" dirty="0" err="1" smtClean="0"/>
              <a:t>bentuk</a:t>
            </a:r>
            <a:r>
              <a:rPr lang="en-US" sz="3600" dirty="0" smtClean="0"/>
              <a:t> yang </a:t>
            </a:r>
            <a:r>
              <a:rPr lang="en-US" sz="3600" dirty="0" err="1" smtClean="0"/>
              <a:t>lebih</a:t>
            </a:r>
            <a:r>
              <a:rPr lang="en-US" sz="3600" dirty="0" smtClean="0"/>
              <a:t> </a:t>
            </a:r>
            <a:r>
              <a:rPr lang="en-US" sz="3600" dirty="0" err="1" smtClean="0"/>
              <a:t>maju</a:t>
            </a:r>
            <a:r>
              <a:rPr lang="en-US" sz="3600" dirty="0" smtClean="0"/>
              <a:t>, </a:t>
            </a:r>
            <a:r>
              <a:rPr lang="en-US" sz="3600" dirty="0" err="1" smtClean="0"/>
              <a:t>notasi</a:t>
            </a:r>
            <a:r>
              <a:rPr lang="en-US" sz="3600" dirty="0" smtClean="0"/>
              <a:t> </a:t>
            </a:r>
            <a:r>
              <a:rPr lang="en-US" sz="3600" dirty="0" err="1" smtClean="0"/>
              <a:t>posisional</a:t>
            </a:r>
            <a:r>
              <a:rPr lang="en-US" sz="3600" dirty="0" smtClean="0"/>
              <a:t> </a:t>
            </a:r>
            <a:r>
              <a:rPr lang="en-US" sz="3600" dirty="0" err="1" smtClean="0"/>
              <a:t>juga</a:t>
            </a:r>
            <a:r>
              <a:rPr lang="en-US" sz="3600" dirty="0" smtClean="0"/>
              <a:t> </a:t>
            </a:r>
            <a:r>
              <a:rPr lang="en-US" sz="3600" dirty="0" err="1" smtClean="0"/>
              <a:t>menggunakan</a:t>
            </a:r>
            <a:r>
              <a:rPr lang="en-US" sz="3600" dirty="0" smtClean="0"/>
              <a:t> </a:t>
            </a:r>
            <a:r>
              <a:rPr lang="en-US" sz="3600" dirty="0" err="1" smtClean="0"/>
              <a:t>penanda</a:t>
            </a:r>
            <a:r>
              <a:rPr lang="en-US" sz="3600" dirty="0" smtClean="0"/>
              <a:t> </a:t>
            </a:r>
            <a:r>
              <a:rPr lang="en-US" sz="3600" dirty="0" err="1" smtClean="0"/>
              <a:t>desimal</a:t>
            </a:r>
            <a:r>
              <a:rPr lang="en-US" sz="3600" dirty="0" smtClean="0"/>
              <a:t> (</a:t>
            </a:r>
            <a:r>
              <a:rPr lang="en-US" sz="3600" dirty="0" err="1" smtClean="0"/>
              <a:t>pada</a:t>
            </a:r>
            <a:r>
              <a:rPr lang="en-US" sz="3600" dirty="0" smtClean="0"/>
              <a:t> </a:t>
            </a:r>
            <a:r>
              <a:rPr lang="en-US" sz="3600" dirty="0" err="1" smtClean="0"/>
              <a:t>awalnya</a:t>
            </a:r>
            <a:r>
              <a:rPr lang="en-US" sz="3600" dirty="0" smtClean="0"/>
              <a:t> </a:t>
            </a:r>
            <a:r>
              <a:rPr lang="en-US" sz="3600" dirty="0" err="1" smtClean="0"/>
              <a:t>tanda</a:t>
            </a:r>
            <a:r>
              <a:rPr lang="en-US" sz="3600" dirty="0" smtClean="0"/>
              <a:t> </a:t>
            </a:r>
            <a:r>
              <a:rPr lang="en-US" sz="3600" dirty="0" err="1" smtClean="0"/>
              <a:t>atas</a:t>
            </a:r>
            <a:r>
              <a:rPr lang="en-US" sz="3600" dirty="0" smtClean="0"/>
              <a:t> yang digit </a:t>
            </a:r>
            <a:r>
              <a:rPr lang="en-US" sz="3600" dirty="0" err="1" smtClean="0"/>
              <a:t>tapi</a:t>
            </a:r>
            <a:r>
              <a:rPr lang="en-US" sz="3600" dirty="0" smtClean="0"/>
              <a:t> </a:t>
            </a:r>
            <a:r>
              <a:rPr lang="en-US" sz="3600" dirty="0" err="1" smtClean="0"/>
              <a:t>sekarang</a:t>
            </a:r>
            <a:r>
              <a:rPr lang="en-US" sz="3600" dirty="0" smtClean="0"/>
              <a:t> </a:t>
            </a:r>
            <a:r>
              <a:rPr lang="en-US" sz="3600" dirty="0" err="1" smtClean="0"/>
              <a:t>lebih</a:t>
            </a:r>
            <a:r>
              <a:rPr lang="en-US" sz="3600" dirty="0" smtClean="0"/>
              <a:t> </a:t>
            </a:r>
            <a:r>
              <a:rPr lang="en-US" sz="3600" dirty="0" err="1" smtClean="0"/>
              <a:t>biasanya</a:t>
            </a:r>
            <a:r>
              <a:rPr lang="en-US" sz="3600" dirty="0" smtClean="0"/>
              <a:t> </a:t>
            </a:r>
            <a:r>
              <a:rPr lang="en-US" sz="3600" dirty="0" err="1" smtClean="0"/>
              <a:t>titik</a:t>
            </a:r>
            <a:r>
              <a:rPr lang="en-US" sz="3600" dirty="0" smtClean="0"/>
              <a:t> </a:t>
            </a:r>
            <a:r>
              <a:rPr lang="en-US" sz="3600" dirty="0" err="1" smtClean="0"/>
              <a:t>desimal</a:t>
            </a:r>
            <a:r>
              <a:rPr lang="en-US" sz="3600" dirty="0" smtClean="0"/>
              <a:t> </a:t>
            </a:r>
            <a:r>
              <a:rPr lang="en-US" sz="3600" dirty="0" err="1" smtClean="0"/>
              <a:t>atau</a:t>
            </a:r>
            <a:r>
              <a:rPr lang="en-US" sz="3600" dirty="0" smtClean="0"/>
              <a:t> </a:t>
            </a:r>
            <a:r>
              <a:rPr lang="en-US" sz="3600" dirty="0" err="1" smtClean="0"/>
              <a:t>koma</a:t>
            </a:r>
            <a:r>
              <a:rPr lang="en-US" sz="3600" dirty="0" smtClean="0"/>
              <a:t> </a:t>
            </a:r>
            <a:r>
              <a:rPr lang="en-US" sz="3600" dirty="0" err="1" smtClean="0"/>
              <a:t>desimal</a:t>
            </a:r>
            <a:r>
              <a:rPr lang="en-US" sz="3600" dirty="0" smtClean="0"/>
              <a:t> yang </a:t>
            </a:r>
            <a:r>
              <a:rPr lang="en-US" sz="3600" dirty="0" err="1" smtClean="0"/>
              <a:t>memisahkan</a:t>
            </a:r>
            <a:r>
              <a:rPr lang="en-US" sz="3600" dirty="0" smtClean="0"/>
              <a:t> </a:t>
            </a:r>
            <a:r>
              <a:rPr lang="en-US" sz="3600" dirty="0" err="1" smtClean="0"/>
              <a:t>tempat</a:t>
            </a:r>
            <a:r>
              <a:rPr lang="en-US" sz="3600" dirty="0" smtClean="0"/>
              <a:t> yang </a:t>
            </a:r>
            <a:r>
              <a:rPr lang="en-US" sz="3600" dirty="0" err="1" smtClean="0"/>
              <a:t>dari</a:t>
            </a:r>
            <a:r>
              <a:rPr lang="en-US" sz="3600" dirty="0" smtClean="0"/>
              <a:t> </a:t>
            </a:r>
            <a:r>
              <a:rPr lang="en-US" sz="3600" dirty="0" err="1" smtClean="0"/>
              <a:t>tempat</a:t>
            </a:r>
            <a:r>
              <a:rPr lang="en-US" sz="3600" dirty="0" smtClean="0"/>
              <a:t> </a:t>
            </a:r>
            <a:r>
              <a:rPr lang="en-US" sz="3600" dirty="0" err="1" smtClean="0"/>
              <a:t>persepuluh</a:t>
            </a:r>
            <a:r>
              <a:rPr lang="en-US" sz="3600" dirty="0" smtClean="0"/>
              <a:t>), </a:t>
            </a:r>
            <a:r>
              <a:rPr lang="en-US" sz="3600" dirty="0" err="1" smtClean="0"/>
              <a:t>dan</a:t>
            </a:r>
            <a:r>
              <a:rPr lang="en-US" sz="3600" dirty="0" smtClean="0"/>
              <a:t> </a:t>
            </a:r>
            <a:r>
              <a:rPr lang="en-US" sz="3600" dirty="0" err="1" smtClean="0"/>
              <a:t>juga</a:t>
            </a:r>
            <a:r>
              <a:rPr lang="en-US" sz="3600" dirty="0" smtClean="0"/>
              <a:t> </a:t>
            </a:r>
            <a:r>
              <a:rPr lang="en-US" sz="3600" dirty="0" err="1" smtClean="0"/>
              <a:t>simbol</a:t>
            </a:r>
            <a:r>
              <a:rPr lang="en-US" sz="3600" dirty="0" smtClean="0"/>
              <a:t> </a:t>
            </a:r>
            <a:r>
              <a:rPr lang="en-US" sz="3600" dirty="0" err="1" smtClean="0"/>
              <a:t>untuk</a:t>
            </a:r>
            <a:r>
              <a:rPr lang="en-US" sz="3600" dirty="0" smtClean="0"/>
              <a:t> " digit </a:t>
            </a:r>
            <a:r>
              <a:rPr lang="en-US" sz="3600" dirty="0" err="1" smtClean="0"/>
              <a:t>ini</a:t>
            </a:r>
            <a:r>
              <a:rPr lang="en-US" sz="3600" dirty="0" smtClean="0"/>
              <a:t> </a:t>
            </a:r>
            <a:r>
              <a:rPr lang="en-US" sz="3600" dirty="0" err="1" smtClean="0"/>
              <a:t>kambuh</a:t>
            </a:r>
            <a:r>
              <a:rPr lang="en-US" sz="3600" dirty="0" smtClean="0"/>
              <a:t> </a:t>
            </a:r>
            <a:r>
              <a:rPr lang="en-US" sz="3600" i="1" dirty="0" err="1" smtClean="0"/>
              <a:t>adinfinitum</a:t>
            </a:r>
            <a:r>
              <a:rPr lang="en-US" sz="3600" dirty="0" smtClean="0"/>
              <a:t>“ </a:t>
            </a:r>
          </a:p>
          <a:p>
            <a:pPr>
              <a:buNone/>
            </a:pPr>
            <a:r>
              <a:rPr lang="en-US" sz="3600" dirty="0" smtClean="0"/>
              <a:t> </a:t>
            </a:r>
          </a:p>
          <a:p>
            <a:endParaRPr lang="en-US" sz="3600" dirty="0"/>
          </a:p>
        </p:txBody>
      </p:sp>
    </p:spTree>
  </p:cSld>
  <p:clrMapOvr>
    <a:masterClrMapping/>
  </p:clrMapOvr>
  <p:transition>
    <p:pull dir="rd"/>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smtClean="0"/>
              <a:t>Tobias </a:t>
            </a:r>
            <a:r>
              <a:rPr lang="en-US" dirty="0" err="1" smtClean="0"/>
              <a:t>Dantzig</a:t>
            </a:r>
            <a:r>
              <a:rPr lang="en-US" dirty="0" smtClean="0"/>
              <a:t>, ayah </a:t>
            </a:r>
            <a:r>
              <a:rPr lang="en-US" dirty="0" err="1" smtClean="0"/>
              <a:t>dari</a:t>
            </a:r>
            <a:r>
              <a:rPr lang="en-US" dirty="0" smtClean="0"/>
              <a:t> George </a:t>
            </a:r>
            <a:r>
              <a:rPr lang="en-US" dirty="0" err="1" smtClean="0"/>
              <a:t>Dantzig</a:t>
            </a:r>
            <a:r>
              <a:rPr lang="en-US" dirty="0" smtClean="0"/>
              <a:t> , </a:t>
            </a:r>
            <a:r>
              <a:rPr lang="en-US" dirty="0" err="1" smtClean="0"/>
              <a:t>mengatakan</a:t>
            </a:r>
            <a:r>
              <a:rPr lang="en-US" dirty="0" smtClean="0"/>
              <a:t> </a:t>
            </a:r>
            <a:r>
              <a:rPr lang="en-US" dirty="0" err="1" smtClean="0"/>
              <a:t>ini</a:t>
            </a:r>
            <a:r>
              <a:rPr lang="en-US" dirty="0" smtClean="0"/>
              <a:t> </a:t>
            </a:r>
            <a:endParaRPr lang="en-US" dirty="0"/>
          </a:p>
        </p:txBody>
      </p:sp>
      <p:sp>
        <p:nvSpPr>
          <p:cNvPr id="3" name="Content Placeholder 2"/>
          <p:cNvSpPr>
            <a:spLocks noGrp="1"/>
          </p:cNvSpPr>
          <p:nvPr>
            <p:ph idx="1"/>
          </p:nvPr>
        </p:nvSpPr>
        <p:spPr>
          <a:xfrm>
            <a:off x="457200" y="2895600"/>
            <a:ext cx="8305800" cy="1447800"/>
          </a:xfrm>
        </p:spPr>
        <p:txBody>
          <a:bodyPr>
            <a:normAutofit/>
          </a:bodyPr>
          <a:lstStyle/>
          <a:p>
            <a:pPr>
              <a:buNone/>
            </a:pPr>
            <a:r>
              <a:rPr lang="en-US" sz="4000" b="1" i="1" dirty="0" smtClean="0">
                <a:hlinkClick r:id="rId3" action="ppaction://hlinkfile"/>
              </a:rPr>
              <a:t>	</a:t>
            </a:r>
            <a:r>
              <a:rPr lang="en-US" sz="4400" b="1" i="1" dirty="0" smtClean="0">
                <a:hlinkClick r:id="rId3" action="ppaction://hlinkfile"/>
              </a:rPr>
              <a:t>"</a:t>
            </a:r>
            <a:r>
              <a:rPr lang="en-US" sz="4400" b="1" i="1" dirty="0" err="1" smtClean="0">
                <a:hlinkClick r:id="rId3" action="ppaction://hlinkfile"/>
              </a:rPr>
              <a:t>Ini</a:t>
            </a:r>
            <a:r>
              <a:rPr lang="en-US" sz="4400" b="1" i="1" dirty="0" smtClean="0">
                <a:hlinkClick r:id="rId3" action="ppaction://hlinkfile"/>
              </a:rPr>
              <a:t> </a:t>
            </a:r>
            <a:r>
              <a:rPr lang="en-US" sz="4400" b="1" i="1" dirty="0" err="1" smtClean="0">
                <a:hlinkClick r:id="rId3" action="ppaction://hlinkfile"/>
              </a:rPr>
              <a:t>periode</a:t>
            </a:r>
            <a:r>
              <a:rPr lang="en-US" sz="4400" b="1" i="1" dirty="0" smtClean="0">
                <a:hlinkClick r:id="rId3" action="ppaction://hlinkfile"/>
              </a:rPr>
              <a:t> </a:t>
            </a:r>
            <a:r>
              <a:rPr lang="en-US" sz="4400" b="1" i="1" dirty="0" err="1" smtClean="0">
                <a:hlinkClick r:id="rId3" action="ppaction://hlinkfile"/>
              </a:rPr>
              <a:t>panjang</a:t>
            </a:r>
            <a:r>
              <a:rPr lang="en-US" sz="4400" b="1" i="1" dirty="0" smtClean="0">
                <a:hlinkClick r:id="rId3" action="ppaction://hlinkfile"/>
              </a:rPr>
              <a:t> </a:t>
            </a:r>
            <a:r>
              <a:rPr lang="en-US" sz="4400" b="1" i="1" dirty="0" err="1" smtClean="0">
                <a:hlinkClick r:id="rId3" action="ppaction://hlinkfile"/>
              </a:rPr>
              <a:t>hampir</a:t>
            </a:r>
            <a:r>
              <a:rPr lang="en-US" sz="4400" b="1" i="1" dirty="0" smtClean="0">
                <a:hlinkClick r:id="rId3" action="ppaction://hlinkfile"/>
              </a:rPr>
              <a:t> ………………….</a:t>
            </a:r>
            <a:r>
              <a:rPr lang="en-US" sz="4400" b="1" i="1" dirty="0" smtClean="0"/>
              <a:t> </a:t>
            </a:r>
            <a:endParaRPr lang="en-US" sz="4400" b="1" dirty="0"/>
          </a:p>
        </p:txBody>
      </p:sp>
    </p:spTree>
  </p:cSld>
  <p:clrMapOvr>
    <a:masterClrMapping/>
  </p:clrMapOvr>
  <p:transition>
    <p:pull dir="ld"/>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10600" cy="5943600"/>
          </a:xfrm>
        </p:spPr>
        <p:txBody>
          <a:bodyPr>
            <a:normAutofit/>
          </a:bodyPr>
          <a:lstStyle/>
          <a:p>
            <a:pPr>
              <a:buNone/>
            </a:pPr>
            <a:r>
              <a:rPr lang="en-US" sz="3200" dirty="0" smtClean="0"/>
              <a:t>	</a:t>
            </a:r>
            <a:r>
              <a:rPr lang="en-US" sz="3200" b="1" dirty="0" err="1" smtClean="0"/>
              <a:t>Simbol</a:t>
            </a:r>
            <a:r>
              <a:rPr lang="en-US" sz="3200" b="1" dirty="0" smtClean="0"/>
              <a:t> yang </a:t>
            </a:r>
            <a:r>
              <a:rPr lang="en-US" sz="3200" b="1" dirty="0" err="1" smtClean="0"/>
              <a:t>digunakan</a:t>
            </a:r>
            <a:r>
              <a:rPr lang="en-US" sz="3200" b="1" dirty="0" smtClean="0"/>
              <a:t> </a:t>
            </a:r>
            <a:r>
              <a:rPr lang="en-US" sz="3200" b="1" dirty="0" err="1" smtClean="0"/>
              <a:t>untuk</a:t>
            </a:r>
            <a:r>
              <a:rPr lang="en-US" sz="3200" b="1" dirty="0" smtClean="0"/>
              <a:t> </a:t>
            </a:r>
            <a:r>
              <a:rPr lang="en-US" sz="3200" b="1" dirty="0" err="1" smtClean="0"/>
              <a:t>mewakili</a:t>
            </a:r>
            <a:r>
              <a:rPr lang="en-US" sz="3200" b="1" dirty="0" smtClean="0"/>
              <a:t> </a:t>
            </a:r>
            <a:r>
              <a:rPr lang="en-US" sz="3200" b="1" dirty="0" err="1" smtClean="0"/>
              <a:t>sistem</a:t>
            </a:r>
            <a:r>
              <a:rPr lang="en-US" sz="3200" b="1" dirty="0" smtClean="0"/>
              <a:t> </a:t>
            </a:r>
            <a:r>
              <a:rPr lang="en-US" sz="3200" b="1" dirty="0" err="1" smtClean="0"/>
              <a:t>telah</a:t>
            </a:r>
            <a:r>
              <a:rPr lang="en-US" sz="3200" b="1" dirty="0" smtClean="0"/>
              <a:t> </a:t>
            </a:r>
            <a:r>
              <a:rPr lang="en-US" sz="3200" b="1" dirty="0" err="1" smtClean="0"/>
              <a:t>terpecah</a:t>
            </a:r>
            <a:r>
              <a:rPr lang="en-US" sz="3200" b="1" dirty="0" smtClean="0"/>
              <a:t> </a:t>
            </a:r>
            <a:r>
              <a:rPr lang="en-US" sz="3200" b="1" dirty="0" err="1" smtClean="0"/>
              <a:t>menjadi</a:t>
            </a:r>
            <a:r>
              <a:rPr lang="en-US" sz="3200" b="1" dirty="0" smtClean="0"/>
              <a:t> </a:t>
            </a:r>
            <a:r>
              <a:rPr lang="en-US" sz="3200" b="1" dirty="0" err="1" smtClean="0"/>
              <a:t>berbagai</a:t>
            </a:r>
            <a:r>
              <a:rPr lang="en-US" sz="3200" b="1" dirty="0" smtClean="0"/>
              <a:t> </a:t>
            </a:r>
            <a:r>
              <a:rPr lang="en-US" sz="3200" b="1" dirty="0" err="1" smtClean="0"/>
              <a:t>varian</a:t>
            </a:r>
            <a:r>
              <a:rPr lang="en-US" sz="3200" b="1" dirty="0" smtClean="0"/>
              <a:t> </a:t>
            </a:r>
            <a:r>
              <a:rPr lang="en-US" sz="3200" b="1" dirty="0" err="1" smtClean="0"/>
              <a:t>tipografis</a:t>
            </a:r>
            <a:r>
              <a:rPr lang="en-US" sz="3200" b="1" dirty="0" smtClean="0"/>
              <a:t> </a:t>
            </a:r>
            <a:r>
              <a:rPr lang="en-US" sz="3200" b="1" dirty="0" err="1" smtClean="0"/>
              <a:t>sejak</a:t>
            </a:r>
            <a:r>
              <a:rPr lang="en-US" sz="3200" b="1" dirty="0" smtClean="0"/>
              <a:t> Abad </a:t>
            </a:r>
            <a:r>
              <a:rPr lang="en-US" sz="3200" b="1" dirty="0" err="1" smtClean="0"/>
              <a:t>Pertengahan</a:t>
            </a:r>
            <a:r>
              <a:rPr lang="en-US" sz="3200" b="1" dirty="0" smtClean="0"/>
              <a:t> , </a:t>
            </a:r>
            <a:r>
              <a:rPr lang="en-US" sz="3200" b="1" dirty="0" err="1" smtClean="0"/>
              <a:t>disusun</a:t>
            </a:r>
            <a:r>
              <a:rPr lang="en-US" sz="3200" b="1" dirty="0" smtClean="0"/>
              <a:t> </a:t>
            </a:r>
            <a:r>
              <a:rPr lang="en-US" sz="3200" b="1" dirty="0" err="1" smtClean="0"/>
              <a:t>dalam</a:t>
            </a:r>
            <a:r>
              <a:rPr lang="en-US" sz="3200" b="1" dirty="0" smtClean="0"/>
              <a:t> </a:t>
            </a:r>
            <a:r>
              <a:rPr lang="en-US" sz="3200" b="1" dirty="0" err="1" smtClean="0"/>
              <a:t>tiga</a:t>
            </a:r>
            <a:r>
              <a:rPr lang="en-US" sz="3200" b="1" dirty="0" smtClean="0"/>
              <a:t> </a:t>
            </a:r>
            <a:r>
              <a:rPr lang="en-US" sz="3200" b="1" dirty="0" err="1" smtClean="0"/>
              <a:t>kelompok</a:t>
            </a:r>
            <a:r>
              <a:rPr lang="en-US" sz="3200" b="1" dirty="0" smtClean="0"/>
              <a:t> </a:t>
            </a:r>
            <a:r>
              <a:rPr lang="en-US" sz="3200" b="1" dirty="0" err="1" smtClean="0"/>
              <a:t>utama</a:t>
            </a:r>
            <a:r>
              <a:rPr lang="en-US" sz="3200" b="1" dirty="0" smtClean="0"/>
              <a:t>: </a:t>
            </a:r>
          </a:p>
          <a:p>
            <a:pPr>
              <a:buNone/>
            </a:pPr>
            <a:endParaRPr lang="en-US" sz="3200" b="1" dirty="0" smtClean="0"/>
          </a:p>
          <a:p>
            <a:pPr lvl="0"/>
            <a:r>
              <a:rPr lang="en-US" sz="3200" dirty="0" smtClean="0"/>
              <a:t>Barat </a:t>
            </a:r>
            <a:r>
              <a:rPr lang="en-US" sz="3200" dirty="0" err="1" smtClean="0"/>
              <a:t>meluas</a:t>
            </a:r>
            <a:r>
              <a:rPr lang="en-US" sz="3200" dirty="0" smtClean="0"/>
              <a:t> " </a:t>
            </a:r>
            <a:r>
              <a:rPr lang="en-US" sz="3200" dirty="0" err="1" smtClean="0"/>
              <a:t>angka</a:t>
            </a:r>
            <a:r>
              <a:rPr lang="en-US" sz="3200" dirty="0" smtClean="0"/>
              <a:t> Arab "</a:t>
            </a:r>
            <a:r>
              <a:rPr lang="en-US" sz="3200" dirty="0" err="1" smtClean="0"/>
              <a:t>digunakan</a:t>
            </a:r>
            <a:r>
              <a:rPr lang="en-US" sz="3200" dirty="0" smtClean="0"/>
              <a:t> </a:t>
            </a:r>
            <a:r>
              <a:rPr lang="en-US" sz="3200" dirty="0" err="1" smtClean="0"/>
              <a:t>dengan</a:t>
            </a:r>
            <a:r>
              <a:rPr lang="en-US" sz="3200" dirty="0" smtClean="0"/>
              <a:t> </a:t>
            </a:r>
            <a:r>
              <a:rPr lang="en-US" sz="3200" dirty="0" err="1" smtClean="0"/>
              <a:t>bahasa</a:t>
            </a:r>
            <a:r>
              <a:rPr lang="en-US" sz="3200" dirty="0" smtClean="0"/>
              <a:t> Latin, Cyrillic, </a:t>
            </a:r>
            <a:r>
              <a:rPr lang="en-US" sz="3200" dirty="0" err="1" smtClean="0"/>
              <a:t>dan</a:t>
            </a:r>
            <a:r>
              <a:rPr lang="en-US" sz="3200" dirty="0" smtClean="0"/>
              <a:t> </a:t>
            </a:r>
            <a:r>
              <a:rPr lang="en-US" sz="3200" dirty="0" err="1" smtClean="0"/>
              <a:t>abjad</a:t>
            </a:r>
            <a:r>
              <a:rPr lang="en-US" sz="3200" dirty="0" smtClean="0"/>
              <a:t> </a:t>
            </a:r>
            <a:r>
              <a:rPr lang="en-US" sz="3200" dirty="0" err="1" smtClean="0"/>
              <a:t>Yunani</a:t>
            </a:r>
            <a:r>
              <a:rPr lang="en-US" sz="3200" dirty="0" smtClean="0"/>
              <a:t> </a:t>
            </a:r>
            <a:r>
              <a:rPr lang="en-US" sz="3200" dirty="0" err="1" smtClean="0"/>
              <a:t>dalam</a:t>
            </a:r>
            <a:r>
              <a:rPr lang="en-US" sz="3200" dirty="0" smtClean="0"/>
              <a:t> </a:t>
            </a:r>
            <a:r>
              <a:rPr lang="en-US" sz="3200" dirty="0" err="1" smtClean="0"/>
              <a:t>tabel</a:t>
            </a:r>
            <a:r>
              <a:rPr lang="en-US" sz="3200" dirty="0" smtClean="0"/>
              <a:t> </a:t>
            </a:r>
            <a:r>
              <a:rPr lang="en-US" sz="3200" dirty="0" err="1" smtClean="0"/>
              <a:t>di</a:t>
            </a:r>
            <a:r>
              <a:rPr lang="en-US" sz="3200" dirty="0" smtClean="0"/>
              <a:t> </a:t>
            </a:r>
            <a:r>
              <a:rPr lang="en-US" sz="3200" dirty="0" err="1" smtClean="0"/>
              <a:t>bawah</a:t>
            </a:r>
            <a:r>
              <a:rPr lang="en-US" sz="3200" dirty="0" smtClean="0"/>
              <a:t> label "</a:t>
            </a:r>
            <a:r>
              <a:rPr lang="en-US" sz="3200" dirty="0" err="1" smtClean="0"/>
              <a:t>Eropa</a:t>
            </a:r>
            <a:r>
              <a:rPr lang="en-US" sz="3200" dirty="0" smtClean="0"/>
              <a:t>", </a:t>
            </a:r>
            <a:r>
              <a:rPr lang="en-US" sz="3200" dirty="0" err="1" smtClean="0"/>
              <a:t>turun</a:t>
            </a:r>
            <a:r>
              <a:rPr lang="en-US" sz="3200" dirty="0" smtClean="0"/>
              <a:t> </a:t>
            </a:r>
            <a:r>
              <a:rPr lang="en-US" sz="3200" dirty="0" err="1" smtClean="0"/>
              <a:t>dari</a:t>
            </a:r>
            <a:r>
              <a:rPr lang="en-US" sz="3200" dirty="0" smtClean="0"/>
              <a:t> "</a:t>
            </a:r>
            <a:r>
              <a:rPr lang="en-US" sz="3200" dirty="0" err="1" smtClean="0"/>
              <a:t>angka</a:t>
            </a:r>
            <a:r>
              <a:rPr lang="en-US" sz="3200" dirty="0" smtClean="0"/>
              <a:t> Arab Barat" yang </a:t>
            </a:r>
            <a:r>
              <a:rPr lang="en-US" sz="3200" dirty="0" err="1" smtClean="0"/>
              <a:t>dikembangkan</a:t>
            </a:r>
            <a:r>
              <a:rPr lang="en-US" sz="3200" dirty="0" smtClean="0"/>
              <a:t> </a:t>
            </a:r>
            <a:r>
              <a:rPr lang="en-US" sz="3200" dirty="0" err="1" smtClean="0"/>
              <a:t>di</a:t>
            </a:r>
            <a:r>
              <a:rPr lang="en-US" sz="3200" dirty="0" smtClean="0"/>
              <a:t> Al-</a:t>
            </a:r>
            <a:r>
              <a:rPr lang="en-US" sz="3200" dirty="0" err="1" smtClean="0"/>
              <a:t>Andalus</a:t>
            </a:r>
            <a:r>
              <a:rPr lang="en-US" sz="3200" dirty="0" smtClean="0"/>
              <a:t> </a:t>
            </a:r>
            <a:r>
              <a:rPr lang="en-US" sz="3200" dirty="0" err="1" smtClean="0"/>
              <a:t>dan</a:t>
            </a:r>
            <a:r>
              <a:rPr lang="en-US" sz="3200" dirty="0" smtClean="0"/>
              <a:t> Maghreb</a:t>
            </a:r>
          </a:p>
          <a:p>
            <a:endParaRPr lang="en-US" sz="3200" dirty="0"/>
          </a:p>
        </p:txBody>
      </p:sp>
    </p:spTree>
  </p:cSld>
  <p:clrMapOvr>
    <a:masterClrMapping/>
  </p:clrMapOvr>
  <p:transition>
    <p:pull dir="r"/>
    <p:sndAc>
      <p:stSnd>
        <p:snd r:embed="rId2" name="camera.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Autofit/>
          </a:bodyPr>
          <a:lstStyle/>
          <a:p>
            <a:pPr lvl="0"/>
            <a:endParaRPr lang="en-US" sz="2900" dirty="0" smtClean="0"/>
          </a:p>
          <a:p>
            <a:pPr lvl="0"/>
            <a:r>
              <a:rPr lang="en-US" sz="2900" dirty="0" smtClean="0"/>
              <a:t>yang "Arab-India" </a:t>
            </a:r>
            <a:r>
              <a:rPr lang="en-US" sz="2900" dirty="0" err="1" smtClean="0"/>
              <a:t>atau</a:t>
            </a:r>
            <a:r>
              <a:rPr lang="en-US" sz="2900" dirty="0" smtClean="0"/>
              <a:t> " </a:t>
            </a:r>
            <a:r>
              <a:rPr lang="en-US" sz="2900" dirty="0" err="1" smtClean="0"/>
              <a:t>Timur</a:t>
            </a:r>
            <a:r>
              <a:rPr lang="en-US" sz="2900" dirty="0" smtClean="0"/>
              <a:t> Arab </a:t>
            </a:r>
            <a:r>
              <a:rPr lang="en-US" sz="2900" dirty="0" err="1" smtClean="0"/>
              <a:t>angka</a:t>
            </a:r>
            <a:r>
              <a:rPr lang="en-US" sz="2900" dirty="0" smtClean="0"/>
              <a:t> "</a:t>
            </a:r>
            <a:r>
              <a:rPr lang="en-US" sz="2900" dirty="0" err="1" smtClean="0"/>
              <a:t>digunakan</a:t>
            </a:r>
            <a:r>
              <a:rPr lang="en-US" sz="2900" dirty="0" smtClean="0"/>
              <a:t> </a:t>
            </a:r>
            <a:r>
              <a:rPr lang="en-US" sz="2900" dirty="0" err="1" smtClean="0"/>
              <a:t>dengan</a:t>
            </a:r>
            <a:r>
              <a:rPr lang="en-US" sz="2900" dirty="0" smtClean="0"/>
              <a:t> </a:t>
            </a:r>
            <a:r>
              <a:rPr lang="en-US" sz="2900" dirty="0" err="1" smtClean="0"/>
              <a:t>huruf</a:t>
            </a:r>
            <a:r>
              <a:rPr lang="en-US" sz="2900" dirty="0" smtClean="0"/>
              <a:t> Arab , </a:t>
            </a:r>
            <a:r>
              <a:rPr lang="en-US" sz="2900" dirty="0" err="1" smtClean="0"/>
              <a:t>dikembangkan</a:t>
            </a:r>
            <a:r>
              <a:rPr lang="en-US" sz="2900" dirty="0" smtClean="0"/>
              <a:t> </a:t>
            </a:r>
            <a:r>
              <a:rPr lang="en-US" sz="2900" dirty="0" err="1" smtClean="0"/>
              <a:t>terutama</a:t>
            </a:r>
            <a:r>
              <a:rPr lang="en-US" sz="2900" dirty="0" smtClean="0"/>
              <a:t> </a:t>
            </a:r>
            <a:r>
              <a:rPr lang="en-US" sz="2900" dirty="0" err="1" smtClean="0"/>
              <a:t>dalam</a:t>
            </a:r>
            <a:r>
              <a:rPr lang="en-US" sz="2900" dirty="0" smtClean="0"/>
              <a:t> </a:t>
            </a:r>
            <a:r>
              <a:rPr lang="en-US" sz="2900" dirty="0" err="1" smtClean="0"/>
              <a:t>apa</a:t>
            </a:r>
            <a:r>
              <a:rPr lang="en-US" sz="2900" dirty="0" smtClean="0"/>
              <a:t> yang </a:t>
            </a:r>
            <a:r>
              <a:rPr lang="en-US" sz="2900" dirty="0" err="1" smtClean="0"/>
              <a:t>sekarang</a:t>
            </a:r>
            <a:r>
              <a:rPr lang="en-US" sz="2900" dirty="0" smtClean="0"/>
              <a:t> </a:t>
            </a:r>
            <a:r>
              <a:rPr lang="en-US" sz="2900" dirty="0" err="1" smtClean="0"/>
              <a:t>Irak</a:t>
            </a:r>
            <a:r>
              <a:rPr lang="en-US" sz="2900" dirty="0" smtClean="0"/>
              <a:t> . </a:t>
            </a:r>
            <a:r>
              <a:rPr lang="en-US" sz="2900" dirty="0" err="1" smtClean="0"/>
              <a:t>Sebuah</a:t>
            </a:r>
            <a:r>
              <a:rPr lang="en-US" sz="2900" dirty="0" smtClean="0"/>
              <a:t> </a:t>
            </a:r>
            <a:r>
              <a:rPr lang="en-US" sz="2900" dirty="0" err="1" smtClean="0"/>
              <a:t>varian</a:t>
            </a:r>
            <a:r>
              <a:rPr lang="en-US" sz="2900" dirty="0" smtClean="0"/>
              <a:t> </a:t>
            </a:r>
            <a:r>
              <a:rPr lang="en-US" sz="2900" dirty="0" err="1" smtClean="0"/>
              <a:t>dari</a:t>
            </a:r>
            <a:r>
              <a:rPr lang="en-US" sz="2900" dirty="0" smtClean="0"/>
              <a:t> </a:t>
            </a:r>
            <a:r>
              <a:rPr lang="en-US" sz="2900" dirty="0" err="1" smtClean="0"/>
              <a:t>angka</a:t>
            </a:r>
            <a:r>
              <a:rPr lang="en-US" sz="2900" dirty="0" smtClean="0"/>
              <a:t> Arab </a:t>
            </a:r>
            <a:r>
              <a:rPr lang="en-US" sz="2900" dirty="0" err="1" smtClean="0"/>
              <a:t>Timur</a:t>
            </a:r>
            <a:r>
              <a:rPr lang="en-US" sz="2900" dirty="0" smtClean="0"/>
              <a:t> yang </a:t>
            </a:r>
            <a:r>
              <a:rPr lang="en-US" sz="2900" dirty="0" err="1" smtClean="0"/>
              <a:t>digunakan</a:t>
            </a:r>
            <a:r>
              <a:rPr lang="en-US" sz="2900" dirty="0" smtClean="0"/>
              <a:t> </a:t>
            </a:r>
            <a:r>
              <a:rPr lang="en-US" sz="2900" dirty="0" err="1" smtClean="0"/>
              <a:t>dalam</a:t>
            </a:r>
            <a:r>
              <a:rPr lang="en-US" sz="2900" dirty="0" smtClean="0"/>
              <a:t> </a:t>
            </a:r>
            <a:r>
              <a:rPr lang="en-US" sz="2900" dirty="0" err="1" smtClean="0"/>
              <a:t>bahasa</a:t>
            </a:r>
            <a:r>
              <a:rPr lang="en-US" sz="2900" dirty="0" smtClean="0"/>
              <a:t> Persia </a:t>
            </a:r>
            <a:r>
              <a:rPr lang="en-US" sz="2900" dirty="0" err="1" smtClean="0"/>
              <a:t>dan</a:t>
            </a:r>
            <a:r>
              <a:rPr lang="en-US" sz="2900" dirty="0" smtClean="0"/>
              <a:t> Urdu. </a:t>
            </a:r>
          </a:p>
          <a:p>
            <a:pPr lvl="0">
              <a:buNone/>
            </a:pPr>
            <a:endParaRPr lang="en-US" sz="2900" dirty="0" smtClean="0"/>
          </a:p>
          <a:p>
            <a:pPr lvl="0"/>
            <a:r>
              <a:rPr lang="en-US" sz="2900" dirty="0" smtClean="0"/>
              <a:t>yang India </a:t>
            </a:r>
            <a:r>
              <a:rPr lang="en-US" sz="2900" dirty="0" err="1" smtClean="0"/>
              <a:t>angka</a:t>
            </a:r>
            <a:r>
              <a:rPr lang="en-US" sz="2900" dirty="0" smtClean="0"/>
              <a:t> </a:t>
            </a:r>
            <a:r>
              <a:rPr lang="en-US" sz="2900" dirty="0" err="1" smtClean="0"/>
              <a:t>digunakan</a:t>
            </a:r>
            <a:r>
              <a:rPr lang="en-US" sz="2900" dirty="0" smtClean="0"/>
              <a:t> </a:t>
            </a:r>
            <a:r>
              <a:rPr lang="en-US" sz="2900" dirty="0" err="1" smtClean="0"/>
              <a:t>dengan</a:t>
            </a:r>
            <a:r>
              <a:rPr lang="en-US" sz="2900" dirty="0" smtClean="0"/>
              <a:t> </a:t>
            </a:r>
            <a:r>
              <a:rPr lang="en-US" sz="2900" dirty="0" err="1" smtClean="0"/>
              <a:t>skrip</a:t>
            </a:r>
            <a:r>
              <a:rPr lang="en-US" sz="2900" dirty="0" smtClean="0"/>
              <a:t> </a:t>
            </a:r>
            <a:r>
              <a:rPr lang="en-US" sz="2900" dirty="0" err="1" smtClean="0"/>
              <a:t>dari</a:t>
            </a:r>
            <a:r>
              <a:rPr lang="en-US" sz="2900" dirty="0" smtClean="0"/>
              <a:t> </a:t>
            </a:r>
            <a:r>
              <a:rPr lang="en-US" sz="2900" dirty="0" err="1" smtClean="0"/>
              <a:t>keluarga</a:t>
            </a:r>
            <a:r>
              <a:rPr lang="en-US" sz="2900" dirty="0" smtClean="0"/>
              <a:t> </a:t>
            </a:r>
            <a:r>
              <a:rPr lang="en-US" sz="2900" dirty="0" err="1" smtClean="0"/>
              <a:t>Brahmic</a:t>
            </a:r>
            <a:r>
              <a:rPr lang="en-US" sz="2900" dirty="0" smtClean="0"/>
              <a:t> </a:t>
            </a:r>
            <a:r>
              <a:rPr lang="en-US" sz="2900" dirty="0" err="1" smtClean="0"/>
              <a:t>di</a:t>
            </a:r>
            <a:r>
              <a:rPr lang="en-US" sz="2900" dirty="0" smtClean="0"/>
              <a:t> India </a:t>
            </a:r>
            <a:r>
              <a:rPr lang="en-US" sz="2900" dirty="0" err="1" smtClean="0"/>
              <a:t>dan</a:t>
            </a:r>
            <a:r>
              <a:rPr lang="en-US" sz="2900" dirty="0" smtClean="0"/>
              <a:t> Asia Tenggara. </a:t>
            </a:r>
          </a:p>
          <a:p>
            <a:endParaRPr lang="en-US" sz="2900" dirty="0"/>
          </a:p>
        </p:txBody>
      </p:sp>
    </p:spTree>
  </p:cSld>
  <p:clrMapOvr>
    <a:masterClrMapping/>
  </p:clrMapOvr>
  <p:transition>
    <p:sndAc>
      <p:stSnd>
        <p:snd r:embed="rId2" name="camera.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667512"/>
          </a:xfrm>
        </p:spPr>
        <p:txBody>
          <a:bodyPr>
            <a:normAutofit fontScale="90000"/>
          </a:bodyPr>
          <a:lstStyle/>
          <a:p>
            <a:pPr lvl="0"/>
            <a:r>
              <a:rPr lang="en-US" dirty="0" err="1" smtClean="0"/>
              <a:t>Sistem</a:t>
            </a:r>
            <a:r>
              <a:rPr lang="en-US" dirty="0" smtClean="0"/>
              <a:t> </a:t>
            </a:r>
            <a:r>
              <a:rPr lang="en-US" dirty="0" err="1" smtClean="0"/>
              <a:t>penomoran</a:t>
            </a:r>
            <a:r>
              <a:rPr lang="en-US" dirty="0" smtClean="0"/>
              <a:t> Hindu-Arab</a:t>
            </a:r>
            <a:endParaRPr lang="en-US" dirty="0"/>
          </a:p>
        </p:txBody>
      </p:sp>
      <p:pic>
        <p:nvPicPr>
          <p:cNvPr id="4" name="Content Placeholder 3" descr="http://upload.wikimedia.org/wikipedia/commons/thumb/e/ea/Arabic_Numerals.svg/300px-Arabic_Numerals.svg.png">
            <a:hlinkClick r:id="rId3"/>
          </p:cNvPr>
          <p:cNvPicPr>
            <a:picLocks noGrp="1"/>
          </p:cNvPicPr>
          <p:nvPr>
            <p:ph idx="1"/>
          </p:nvPr>
        </p:nvPicPr>
        <p:blipFill>
          <a:blip r:embed="rId4" cstate="print"/>
          <a:srcRect/>
          <a:stretch>
            <a:fillRect/>
          </a:stretch>
        </p:blipFill>
        <p:spPr bwMode="auto">
          <a:xfrm>
            <a:off x="4953000" y="5105400"/>
            <a:ext cx="3390900" cy="762000"/>
          </a:xfrm>
          <a:prstGeom prst="rect">
            <a:avLst/>
          </a:prstGeom>
          <a:noFill/>
          <a:ln w="9525">
            <a:noFill/>
            <a:miter lim="800000"/>
            <a:headEnd/>
            <a:tailEnd/>
          </a:ln>
        </p:spPr>
      </p:pic>
      <p:sp>
        <p:nvSpPr>
          <p:cNvPr id="5" name="Title 1"/>
          <p:cNvSpPr txBox="1">
            <a:spLocks/>
          </p:cNvSpPr>
          <p:nvPr/>
        </p:nvSpPr>
        <p:spPr>
          <a:xfrm>
            <a:off x="533400" y="914400"/>
            <a:ext cx="8001000" cy="5181600"/>
          </a:xfrm>
          <a:prstGeom prst="rect">
            <a:avLst/>
          </a:prstGeom>
        </p:spPr>
        <p:txBody>
          <a:bodyPr vert="horz" lIns="0" rIns="0" bIns="0" anchor="b">
            <a:normAutofit fontScale="97500"/>
          </a:bodyPr>
          <a:lstStyle/>
          <a:p>
            <a:pPr marL="514350" indent="-514350">
              <a:spcBef>
                <a:spcPct val="0"/>
              </a:spcBef>
              <a:buAutoNum type="arabicPeriod"/>
            </a:pPr>
            <a:r>
              <a:rPr lang="en-US" sz="4900" dirty="0" err="1" smtClean="0"/>
              <a:t>menggunakan</a:t>
            </a:r>
            <a:r>
              <a:rPr lang="en-US" sz="4900" dirty="0" smtClean="0"/>
              <a:t> 10 digit </a:t>
            </a:r>
            <a:r>
              <a:rPr lang="en-US" sz="4900" dirty="0" err="1" smtClean="0"/>
              <a:t>atau</a:t>
            </a:r>
            <a:r>
              <a:rPr lang="en-US" sz="4900" dirty="0" smtClean="0"/>
              <a:t> </a:t>
            </a:r>
            <a:r>
              <a:rPr lang="en-US" sz="4900" dirty="0" err="1" smtClean="0"/>
              <a:t>simbol</a:t>
            </a:r>
            <a:r>
              <a:rPr lang="en-US" sz="4900" dirty="0" smtClean="0"/>
              <a:t> yang </a:t>
            </a:r>
            <a:r>
              <a:rPr lang="en-US" sz="4900" dirty="0" err="1" smtClean="0"/>
              <a:t>dapat</a:t>
            </a:r>
            <a:r>
              <a:rPr lang="en-US" sz="4900" dirty="0" smtClean="0"/>
              <a:t> </a:t>
            </a:r>
            <a:r>
              <a:rPr lang="en-US" sz="4900" dirty="0" err="1" smtClean="0"/>
              <a:t>digunakan</a:t>
            </a:r>
            <a:r>
              <a:rPr lang="en-US" sz="4900" dirty="0" smtClean="0"/>
              <a:t> </a:t>
            </a:r>
            <a:r>
              <a:rPr lang="en-US" sz="4900" dirty="0" err="1" smtClean="0"/>
              <a:t>dalam</a:t>
            </a:r>
            <a:r>
              <a:rPr lang="en-US" sz="4900" dirty="0" smtClean="0"/>
              <a:t> </a:t>
            </a:r>
            <a:r>
              <a:rPr lang="en-US" sz="4900" dirty="0" err="1" smtClean="0"/>
              <a:t>kombinasi</a:t>
            </a:r>
            <a:r>
              <a:rPr lang="en-US" sz="4900" dirty="0" smtClean="0"/>
              <a:t> </a:t>
            </a:r>
            <a:r>
              <a:rPr lang="en-US" sz="4900" dirty="0" err="1" smtClean="0"/>
              <a:t>untuk</a:t>
            </a:r>
            <a:r>
              <a:rPr lang="en-US" sz="4900" dirty="0" smtClean="0"/>
              <a:t> </a:t>
            </a:r>
            <a:r>
              <a:rPr lang="en-US" sz="4900" dirty="0" err="1" smtClean="0"/>
              <a:t>mewakili</a:t>
            </a:r>
            <a:r>
              <a:rPr lang="en-US" sz="4900" dirty="0" smtClean="0"/>
              <a:t> </a:t>
            </a:r>
            <a:r>
              <a:rPr lang="en-US" sz="4900" dirty="0" err="1" smtClean="0"/>
              <a:t>semua</a:t>
            </a:r>
            <a:r>
              <a:rPr lang="en-US" sz="4900" dirty="0" smtClean="0"/>
              <a:t> </a:t>
            </a:r>
            <a:r>
              <a:rPr lang="en-US" sz="4900" dirty="0" err="1" smtClean="0"/>
              <a:t>nomor</a:t>
            </a:r>
            <a:r>
              <a:rPr lang="en-US" sz="4900" dirty="0" smtClean="0"/>
              <a:t> yang </a:t>
            </a:r>
            <a:r>
              <a:rPr lang="en-US" sz="4900" dirty="0" err="1" smtClean="0"/>
              <a:t>memungkin</a:t>
            </a:r>
            <a:r>
              <a:rPr lang="en-US" sz="4900" dirty="0" smtClean="0"/>
              <a:t> </a:t>
            </a:r>
            <a:r>
              <a:rPr lang="en-US" sz="4900" dirty="0" err="1" smtClean="0"/>
              <a:t>Angka</a:t>
            </a:r>
            <a:r>
              <a:rPr lang="en-US" sz="4900" dirty="0" smtClean="0"/>
              <a:t> </a:t>
            </a:r>
            <a:r>
              <a:rPr lang="en-US" sz="4900" dirty="0" err="1" smtClean="0"/>
              <a:t>adalah</a:t>
            </a:r>
            <a:endParaRPr lang="en-US" sz="4900" dirty="0" smtClean="0"/>
          </a:p>
          <a:p>
            <a:pPr marL="514350" indent="-514350">
              <a:spcBef>
                <a:spcPct val="0"/>
              </a:spcBef>
            </a:pPr>
            <a:endParaRPr lang="en-US" sz="3200" dirty="0" smtClean="0"/>
          </a:p>
        </p:txBody>
      </p:sp>
    </p:spTree>
  </p:cSld>
  <p:clrMapOvr>
    <a:masterClrMapping/>
  </p:clrMapOvr>
  <p:transition>
    <p:pull dir="d"/>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lnSpcReduction="10000"/>
          </a:bodyPr>
          <a:lstStyle/>
          <a:p>
            <a:pPr lvl="0">
              <a:buNone/>
            </a:pPr>
            <a:r>
              <a:rPr lang="en-US" sz="3600" dirty="0" smtClean="0"/>
              <a:t>2. 	</a:t>
            </a:r>
            <a:r>
              <a:rPr lang="en-US" sz="3600" dirty="0" err="1" smtClean="0"/>
              <a:t>Kelompok</a:t>
            </a:r>
            <a:r>
              <a:rPr lang="en-US" sz="3600" dirty="0" smtClean="0"/>
              <a:t> </a:t>
            </a:r>
            <a:r>
              <a:rPr lang="en-US" sz="3600" dirty="0" err="1" smtClean="0"/>
              <a:t>oleh</a:t>
            </a:r>
            <a:r>
              <a:rPr lang="en-US" sz="3600" dirty="0" smtClean="0"/>
              <a:t> </a:t>
            </a:r>
            <a:r>
              <a:rPr lang="en-US" sz="3600" dirty="0" err="1" smtClean="0"/>
              <a:t>puluhan</a:t>
            </a:r>
            <a:r>
              <a:rPr lang="en-US" sz="3600" dirty="0" smtClean="0"/>
              <a:t>, </a:t>
            </a:r>
            <a:r>
              <a:rPr lang="en-US" sz="3600" dirty="0" err="1" smtClean="0"/>
              <a:t>mungkin</a:t>
            </a:r>
            <a:r>
              <a:rPr lang="en-US" sz="3600" dirty="0" smtClean="0"/>
              <a:t> 	</a:t>
            </a:r>
            <a:r>
              <a:rPr lang="en-US" sz="3600" dirty="0" err="1" smtClean="0"/>
              <a:t>karena</a:t>
            </a:r>
            <a:r>
              <a:rPr lang="en-US" sz="3600" dirty="0" smtClean="0"/>
              <a:t> </a:t>
            </a:r>
            <a:r>
              <a:rPr lang="en-US" sz="3600" dirty="0" err="1" smtClean="0"/>
              <a:t>kita</a:t>
            </a:r>
            <a:r>
              <a:rPr lang="en-US" sz="3600" dirty="0" smtClean="0"/>
              <a:t> </a:t>
            </a:r>
            <a:r>
              <a:rPr lang="en-US" sz="3600" dirty="0" err="1" smtClean="0"/>
              <a:t>memiliki</a:t>
            </a:r>
            <a:r>
              <a:rPr lang="en-US" sz="3600" dirty="0" smtClean="0"/>
              <a:t> 10 digit </a:t>
            </a:r>
            <a:r>
              <a:rPr lang="en-US" sz="3600" dirty="0" err="1" smtClean="0"/>
              <a:t>pada</a:t>
            </a:r>
            <a:r>
              <a:rPr lang="en-US" sz="3600" dirty="0" smtClean="0"/>
              <a:t> 	</a:t>
            </a:r>
            <a:r>
              <a:rPr lang="en-US" sz="3600" dirty="0" err="1" smtClean="0"/>
              <a:t>dua</a:t>
            </a:r>
            <a:r>
              <a:rPr lang="en-US" sz="3600" dirty="0" smtClean="0"/>
              <a:t> </a:t>
            </a:r>
            <a:r>
              <a:rPr lang="en-US" sz="3600" dirty="0" err="1" smtClean="0"/>
              <a:t>tangan</a:t>
            </a:r>
            <a:r>
              <a:rPr lang="en-US" sz="3600" dirty="0" smtClean="0"/>
              <a:t> </a:t>
            </a:r>
            <a:r>
              <a:rPr lang="en-US" sz="3600" dirty="0" err="1" smtClean="0"/>
              <a:t>kita</a:t>
            </a:r>
            <a:r>
              <a:rPr lang="en-US" sz="3600" dirty="0" smtClean="0"/>
              <a:t>. </a:t>
            </a:r>
            <a:r>
              <a:rPr lang="en-US" sz="3600" dirty="0" err="1" smtClean="0"/>
              <a:t>Menariknya</a:t>
            </a:r>
            <a:r>
              <a:rPr lang="en-US" sz="3600" dirty="0" smtClean="0"/>
              <a:t> </a:t>
            </a:r>
            <a:r>
              <a:rPr lang="en-US" sz="3600" dirty="0" err="1" smtClean="0"/>
              <a:t>cukup</a:t>
            </a:r>
            <a:r>
              <a:rPr lang="en-US" sz="3600" dirty="0" smtClean="0"/>
              <a:t>, 	</a:t>
            </a:r>
            <a:r>
              <a:rPr lang="en-US" sz="3600" dirty="0" err="1" smtClean="0"/>
              <a:t>angka</a:t>
            </a:r>
            <a:r>
              <a:rPr lang="en-US" sz="3600" dirty="0" smtClean="0"/>
              <a:t> </a:t>
            </a:r>
            <a:r>
              <a:rPr lang="en-US" sz="3600" dirty="0" err="1" smtClean="0"/>
              <a:t>secara</a:t>
            </a:r>
            <a:r>
              <a:rPr lang="en-US" sz="3600" dirty="0" smtClean="0"/>
              <a:t> </a:t>
            </a:r>
            <a:r>
              <a:rPr lang="en-US" sz="3600" dirty="0" err="1" smtClean="0"/>
              <a:t>harfiah</a:t>
            </a:r>
            <a:r>
              <a:rPr lang="en-US" sz="3600" dirty="0" smtClean="0"/>
              <a:t> </a:t>
            </a:r>
            <a:r>
              <a:rPr lang="en-US" sz="3600" dirty="0" err="1" smtClean="0"/>
              <a:t>berarti</a:t>
            </a:r>
            <a:r>
              <a:rPr lang="en-US" sz="3600" dirty="0" smtClean="0"/>
              <a:t> </a:t>
            </a:r>
            <a:r>
              <a:rPr lang="en-US" sz="3600" dirty="0" err="1" smtClean="0"/>
              <a:t>jari</a:t>
            </a:r>
            <a:r>
              <a:rPr lang="en-US" sz="3600" dirty="0" smtClean="0"/>
              <a:t> 	</a:t>
            </a:r>
            <a:r>
              <a:rPr lang="en-US" sz="3600" dirty="0" err="1" smtClean="0"/>
              <a:t>atau</a:t>
            </a:r>
            <a:r>
              <a:rPr lang="en-US" sz="3600" dirty="0" smtClean="0"/>
              <a:t> </a:t>
            </a:r>
            <a:r>
              <a:rPr lang="en-US" sz="3600" dirty="0" err="1" smtClean="0"/>
              <a:t>jari</a:t>
            </a:r>
            <a:r>
              <a:rPr lang="en-US" sz="3600" dirty="0" smtClean="0"/>
              <a:t> kaki. </a:t>
            </a:r>
            <a:r>
              <a:rPr lang="en-US" sz="3600" dirty="0" err="1" smtClean="0"/>
              <a:t>Dalam</a:t>
            </a:r>
            <a:r>
              <a:rPr lang="en-US" sz="3600" dirty="0" smtClean="0"/>
              <a:t> </a:t>
            </a:r>
            <a:r>
              <a:rPr lang="en-US" sz="3600" dirty="0" err="1" smtClean="0"/>
              <a:t>sistem</a:t>
            </a:r>
            <a:r>
              <a:rPr lang="en-US" sz="3600" dirty="0" smtClean="0"/>
              <a:t> 	</a:t>
            </a:r>
            <a:r>
              <a:rPr lang="en-US" sz="3600" dirty="0" err="1" smtClean="0"/>
              <a:t>penomoran</a:t>
            </a:r>
            <a:r>
              <a:rPr lang="en-US" sz="3600" dirty="0" smtClean="0"/>
              <a:t> Hindu-Arab, </a:t>
            </a:r>
            <a:r>
              <a:rPr lang="en-US" sz="3600" dirty="0" err="1" smtClean="0"/>
              <a:t>sepuluh</a:t>
            </a:r>
            <a:r>
              <a:rPr lang="en-US" sz="3600" dirty="0" smtClean="0"/>
              <a:t> 	yang </a:t>
            </a:r>
            <a:r>
              <a:rPr lang="en-US" sz="3600" dirty="0" err="1" smtClean="0"/>
              <a:t>digantikan</a:t>
            </a:r>
            <a:r>
              <a:rPr lang="en-US" sz="3600" dirty="0" smtClean="0"/>
              <a:t> </a:t>
            </a:r>
            <a:r>
              <a:rPr lang="en-US" sz="3600" dirty="0" err="1" smtClean="0"/>
              <a:t>oleh</a:t>
            </a:r>
            <a:r>
              <a:rPr lang="en-US" sz="3600" dirty="0" smtClean="0"/>
              <a:t> </a:t>
            </a:r>
            <a:r>
              <a:rPr lang="en-US" sz="3600" dirty="0" err="1" smtClean="0"/>
              <a:t>satu</a:t>
            </a:r>
            <a:r>
              <a:rPr lang="en-US" sz="3600" dirty="0" smtClean="0"/>
              <a:t> </a:t>
            </a:r>
            <a:r>
              <a:rPr lang="en-US" sz="3600" dirty="0" err="1" smtClean="0"/>
              <a:t>sepuluh</a:t>
            </a:r>
            <a:r>
              <a:rPr lang="en-US" sz="3600" dirty="0" smtClean="0"/>
              <a:t>, 	</a:t>
            </a:r>
            <a:r>
              <a:rPr lang="en-US" sz="3600" dirty="0" err="1" smtClean="0"/>
              <a:t>sepuluh</a:t>
            </a:r>
            <a:r>
              <a:rPr lang="en-US" sz="3600" dirty="0" smtClean="0"/>
              <a:t> </a:t>
            </a:r>
            <a:r>
              <a:rPr lang="en-US" sz="3600" dirty="0" err="1" smtClean="0"/>
              <a:t>puluhan</a:t>
            </a:r>
            <a:r>
              <a:rPr lang="en-US" sz="3600" dirty="0" smtClean="0"/>
              <a:t> </a:t>
            </a:r>
            <a:r>
              <a:rPr lang="en-US" sz="3600" dirty="0" err="1" smtClean="0"/>
              <a:t>digantikan</a:t>
            </a:r>
            <a:r>
              <a:rPr lang="en-US" sz="3600" dirty="0" smtClean="0"/>
              <a:t> </a:t>
            </a:r>
            <a:r>
              <a:rPr lang="en-US" sz="3600" dirty="0" err="1" smtClean="0"/>
              <a:t>oleh</a:t>
            </a:r>
            <a:r>
              <a:rPr lang="en-US" sz="3600" dirty="0" smtClean="0"/>
              <a:t> 	</a:t>
            </a:r>
            <a:r>
              <a:rPr lang="en-US" sz="3600" dirty="0" err="1" smtClean="0"/>
              <a:t>seratus</a:t>
            </a:r>
            <a:r>
              <a:rPr lang="en-US" sz="3600" dirty="0" smtClean="0"/>
              <a:t>, </a:t>
            </a:r>
            <a:r>
              <a:rPr lang="en-US" sz="3600" dirty="0" err="1" smtClean="0"/>
              <a:t>sepuluh</a:t>
            </a:r>
            <a:r>
              <a:rPr lang="en-US" sz="3600" dirty="0" smtClean="0"/>
              <a:t> </a:t>
            </a:r>
            <a:r>
              <a:rPr lang="en-US" sz="3600" dirty="0" err="1" smtClean="0"/>
              <a:t>ratusan</a:t>
            </a:r>
            <a:r>
              <a:rPr lang="en-US" sz="3600" dirty="0" smtClean="0"/>
              <a:t> </a:t>
            </a:r>
            <a:r>
              <a:rPr lang="en-US" sz="3600" dirty="0" err="1" smtClean="0"/>
              <a:t>digantikan</a:t>
            </a:r>
            <a:r>
              <a:rPr lang="en-US" sz="3600" dirty="0" smtClean="0"/>
              <a:t> 	</a:t>
            </a:r>
            <a:r>
              <a:rPr lang="en-US" sz="3600" dirty="0" err="1" smtClean="0"/>
              <a:t>oleh</a:t>
            </a:r>
            <a:r>
              <a:rPr lang="en-US" sz="3600" dirty="0" smtClean="0"/>
              <a:t> </a:t>
            </a:r>
            <a:r>
              <a:rPr lang="en-US" sz="3600" dirty="0" err="1" smtClean="0"/>
              <a:t>seribu</a:t>
            </a:r>
            <a:r>
              <a:rPr lang="en-US" sz="3600" dirty="0" smtClean="0"/>
              <a:t>, </a:t>
            </a:r>
            <a:r>
              <a:rPr lang="en-US" sz="3600" dirty="0" err="1" smtClean="0"/>
              <a:t>seribu</a:t>
            </a:r>
            <a:r>
              <a:rPr lang="en-US" sz="3600" dirty="0" smtClean="0"/>
              <a:t> 10 </a:t>
            </a:r>
            <a:r>
              <a:rPr lang="en-US" sz="3600" dirty="0" err="1" smtClean="0"/>
              <a:t>diganti</a:t>
            </a:r>
            <a:r>
              <a:rPr lang="en-US" sz="3600" dirty="0" smtClean="0"/>
              <a:t> 	</a:t>
            </a:r>
            <a:r>
              <a:rPr lang="en-US" sz="3600" dirty="0" err="1" smtClean="0"/>
              <a:t>dengan</a:t>
            </a:r>
            <a:r>
              <a:rPr lang="en-US" sz="3600" dirty="0" smtClean="0"/>
              <a:t> 10 </a:t>
            </a:r>
            <a:r>
              <a:rPr lang="en-US" sz="3600" dirty="0" err="1" smtClean="0"/>
              <a:t>ribu</a:t>
            </a:r>
            <a:r>
              <a:rPr lang="en-US" sz="3600" dirty="0" smtClean="0"/>
              <a:t>, </a:t>
            </a:r>
            <a:r>
              <a:rPr lang="en-US" sz="3600" dirty="0" err="1" smtClean="0"/>
              <a:t>dan</a:t>
            </a:r>
            <a:r>
              <a:rPr lang="en-US" sz="3600" dirty="0" smtClean="0"/>
              <a:t> </a:t>
            </a:r>
            <a:r>
              <a:rPr lang="en-US" sz="3600" dirty="0" err="1" smtClean="0"/>
              <a:t>sebagainya</a:t>
            </a:r>
            <a:r>
              <a:rPr lang="en-US" sz="3600" dirty="0" smtClean="0"/>
              <a:t>.</a:t>
            </a:r>
          </a:p>
          <a:p>
            <a:endParaRPr lang="en-US" sz="3600" dirty="0"/>
          </a:p>
        </p:txBody>
      </p:sp>
    </p:spTree>
  </p:cSld>
  <p:clrMapOvr>
    <a:masterClrMapping/>
  </p:clrMapOvr>
  <p:transition>
    <p:pull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176</TotalTime>
  <Words>267</Words>
  <Application>Microsoft Office PowerPoint</Application>
  <PresentationFormat>On-screen Show (4:3)</PresentationFormat>
  <Paragraphs>82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Sistem Numerasi Arab-Hindu  </vt:lpstr>
      <vt:lpstr>  SEJARAH NUMERASI ARAB-HINDU</vt:lpstr>
      <vt:lpstr>Set simbol dapat dibagi menjadi tiga keluarga utama:</vt:lpstr>
      <vt:lpstr>Slide 4</vt:lpstr>
      <vt:lpstr>Tobias Dantzig, ayah dari George Dantzig , mengatakan ini </vt:lpstr>
      <vt:lpstr>Slide 6</vt:lpstr>
      <vt:lpstr>Slide 7</vt:lpstr>
      <vt:lpstr>Sistem penomoran Hindu-Arab</vt:lpstr>
      <vt:lpstr>Slide 9</vt:lpstr>
      <vt:lpstr>Slide 10</vt:lpstr>
      <vt:lpstr>Slide 11</vt:lpstr>
      <vt:lpstr> Angka, waktu perjalanan dari India ke Eropa  </vt:lpstr>
      <vt:lpstr>Slide 13</vt:lpstr>
      <vt:lpstr>Penyebaran varian Arab Barat  </vt:lpstr>
      <vt:lpstr> Sistem Romawi ini sudah ada sejak 260 tahun sebelum Masehi. Tetapi sistem numerasi Romawi yang seperti sekarang ini belum lama dikembangkan. Misalnya lambang bilangan untuk empat adalah “VI” yang sebelumnya adalah “IIII”. Lambang untuk 50 = L pernah bentuknya , , dan . Lambang 100 = C pernah , , , dan .        Dalam sistem ini beberapa simbol dasarnya ialah I, V, X, L, C, D, M, berturut-turut untuk bilangan-bilangan satu, lima, sepuluh, lima puluh, seratus, lima ratus dan seribu, (V L dan D sebagai simbol dasar tambahan). </vt:lpstr>
      <vt:lpstr>Beberapa kekurangan atau kelemahan sistem angka romawi, yakni :  1. Tidak ada angka nol / 0 2. Terlalu panjang untuk menyebut        bilangan tertentu 3. Terbatas untuk bilangan-bilangan kecil       saja </vt:lpstr>
      <vt:lpstr>Bilangan Romawi yang biasa digunakan yaitu :       </vt:lpstr>
      <vt:lpstr>Cara penulisan bilangan romawi :  1. Sistem Pengulangan : Pengulangan dilakukan paling banyak 3 kali. Lambang Bilangan romawi yang dapat diulang adalah : I, X, C dan M. Lambang Bilangan romawi V, L dan D tidak boleh diulang. Contoh : I  =  1   C   =  100 II  =  2   CC   =  200 X  =  10   M   =  1000 XX  =  20   MM   =  2000  </vt:lpstr>
      <vt:lpstr>Slide 19</vt:lpstr>
      <vt:lpstr>    3.    Sistem Pengurangan:  Pengurangan dilakukan apabila bilangan Romawi  yang di sebelah kiri kurang dari yang sebelah  kanan. Pengurangan ini hanya dapat dilakukan 1  kali.  Pada prinsip pengurangan ini, I hanya dapat dikurangkan dari V dan X; X hanya dapat dikurangkan dari L dan C, dan C hanya dapat dikurangkan dari D dan M. Contoh :   IV  = 5 – 1 = 4          XC  = 100 – 10 = 90 IX  = 10 – 1 = 9          CD  = 500 – 100 = 400 XL = 50 – 10 = 40  CM = 1000 – 100 = 900</vt:lpstr>
      <vt:lpstr>Slide 21</vt:lpstr>
      <vt:lpstr> Cara mudah untuk menuliskan angka romawi adalah dengan menuliskan ribuan terlebih dahulu, ratusan, puluhan kemudian satuan.  Contoh.   Angka 1988.  Seribu adalah M, sembilan ratus adalah CM, delapan puluh adalah LXXX, delapan adalah VIII.  Digabung menjadi MCMLXXXVIII.</vt:lpstr>
      <vt:lpstr> Untuk memberi nama kepada bilangan-bilangan besar digunakan prinsip perkalian. Sebuah strip atau coretan di atas X, C, M, XX atau yang lainya menunjukkan seribu kali nilai biasa.      artinya 1000 x 10 atau 10.000   artinya  1000 x 100 atau 100.000     artinya 1000 x 1000 atau 1.000.000.     artinya 1000 x 20 atau 20.000   Dua buah coretan di atas V, X, C atau yang lainnya menynjukkan perkalian dengan sejuta      artinya 1.000.000 x 5 atau 5.000.000.      artinya 1.000.000 x 10 atau 10.000.000</vt:lpstr>
      <vt:lpstr>TERIMA KASIH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 Numerasi Arab-Hindu Sistem Numerasi Romawi </dc:title>
  <dc:creator>PLUTO</dc:creator>
  <cp:lastModifiedBy>Alberth</cp:lastModifiedBy>
  <cp:revision>23</cp:revision>
  <dcterms:created xsi:type="dcterms:W3CDTF">2011-09-15T09:52:50Z</dcterms:created>
  <dcterms:modified xsi:type="dcterms:W3CDTF">2015-04-14T09:00:49Z</dcterms:modified>
</cp:coreProperties>
</file>