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E79F13-BA55-4CF7-97F9-6F5EF75900FC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ED0E85-52BF-4430-A98A-13E816CDA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696200" cy="4267200"/>
          </a:xfrm>
        </p:spPr>
        <p:txBody>
          <a:bodyPr/>
          <a:lstStyle/>
          <a:p>
            <a:endParaRPr lang="en-US" dirty="0" smtClean="0"/>
          </a:p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Seratus</a:t>
            </a:r>
            <a:r>
              <a:rPr lang="en-US" dirty="0" smtClean="0"/>
              <a:t> lima </a:t>
            </a:r>
            <a:r>
              <a:rPr lang="en-US" dirty="0" err="1" smtClean="0"/>
              <a:t>puluh</a:t>
            </a:r>
            <a:endParaRPr lang="en-US" dirty="0" smtClean="0"/>
          </a:p>
          <a:p>
            <a:endParaRPr lang="en-US" dirty="0"/>
          </a:p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150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1.478.562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juta</a:t>
            </a:r>
            <a:r>
              <a:rPr lang="en-US" sz="3600" dirty="0" smtClean="0"/>
              <a:t> </a:t>
            </a:r>
            <a:r>
              <a:rPr lang="en-US" sz="3600" dirty="0" err="1" smtClean="0"/>
              <a:t>empat</a:t>
            </a:r>
            <a:r>
              <a:rPr lang="en-US" sz="3600" dirty="0" smtClean="0"/>
              <a:t> </a:t>
            </a:r>
            <a:r>
              <a:rPr lang="en-US" sz="3600" dirty="0" err="1" smtClean="0"/>
              <a:t>ratus</a:t>
            </a:r>
            <a:r>
              <a:rPr lang="en-US" sz="3600" dirty="0" smtClean="0"/>
              <a:t> </a:t>
            </a:r>
            <a:r>
              <a:rPr lang="en-US" sz="3600" dirty="0" err="1" smtClean="0"/>
              <a:t>tujuh</a:t>
            </a:r>
            <a:r>
              <a:rPr lang="en-US" sz="3600" dirty="0" smtClean="0"/>
              <a:t> </a:t>
            </a:r>
            <a:r>
              <a:rPr lang="en-US" sz="3600" dirty="0" err="1" smtClean="0"/>
              <a:t>puluh</a:t>
            </a:r>
            <a:r>
              <a:rPr lang="en-US" sz="3600" dirty="0" smtClean="0"/>
              <a:t> </a:t>
            </a:r>
            <a:r>
              <a:rPr lang="en-US" sz="3600" dirty="0" err="1" smtClean="0"/>
              <a:t>delapan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ribu</a:t>
            </a:r>
            <a:r>
              <a:rPr lang="en-US" sz="3600" dirty="0" smtClean="0"/>
              <a:t> lima </a:t>
            </a:r>
            <a:r>
              <a:rPr lang="en-US" sz="3600" dirty="0" err="1" smtClean="0"/>
              <a:t>ratus</a:t>
            </a:r>
            <a:r>
              <a:rPr lang="en-US" sz="3600" dirty="0" smtClean="0"/>
              <a:t> </a:t>
            </a:r>
            <a:r>
              <a:rPr lang="en-US" sz="3600" dirty="0" err="1" smtClean="0"/>
              <a:t>enam</a:t>
            </a:r>
            <a:r>
              <a:rPr lang="en-US" sz="3600" dirty="0" smtClean="0"/>
              <a:t> </a:t>
            </a:r>
            <a:r>
              <a:rPr lang="en-US" sz="3600" dirty="0" err="1" smtClean="0"/>
              <a:t>puluh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Sembilan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9   </a:t>
            </a:r>
            <a:r>
              <a:rPr lang="en-US" dirty="0" err="1" smtClean="0"/>
              <a:t>ribuan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   </a:t>
            </a:r>
            <a:r>
              <a:rPr lang="en-US" dirty="0" err="1" smtClean="0"/>
              <a:t>ratusan</a:t>
            </a:r>
            <a:endParaRPr lang="en-US" dirty="0"/>
          </a:p>
          <a:p>
            <a:pPr>
              <a:buNone/>
            </a:pPr>
            <a:r>
              <a:rPr lang="en-US" dirty="0" smtClean="0"/>
              <a:t>7   </a:t>
            </a:r>
            <a:r>
              <a:rPr lang="en-US" dirty="0" err="1" smtClean="0"/>
              <a:t>puluhan</a:t>
            </a:r>
            <a:endParaRPr lang="en-US" dirty="0" smtClean="0"/>
          </a:p>
          <a:p>
            <a:pPr marL="514350" indent="-514350">
              <a:buAutoNum type="arabicPlain" startAt="3"/>
            </a:pP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 </a:t>
            </a:r>
            <a:r>
              <a:rPr lang="en-US" b="1" dirty="0" smtClean="0"/>
              <a:t>9.473</a:t>
            </a:r>
            <a:r>
              <a:rPr lang="en-US" dirty="0" smtClean="0"/>
              <a:t> (</a:t>
            </a:r>
            <a:r>
              <a:rPr lang="en-US" dirty="0" err="1" smtClean="0"/>
              <a:t>jangan</a:t>
            </a:r>
            <a:r>
              <a:rPr lang="en-US" dirty="0" smtClean="0"/>
              <a:t> 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971800"/>
            <a:ext cx="457200" cy="2133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93947" y="4572000"/>
            <a:ext cx="5185091" cy="590550"/>
          </a:xfrm>
          <a:custGeom>
            <a:avLst/>
            <a:gdLst>
              <a:gd name="connsiteX0" fmla="*/ 58553 w 5185091"/>
              <a:gd name="connsiteY0" fmla="*/ 514350 h 590550"/>
              <a:gd name="connsiteX1" fmla="*/ 268103 w 5185091"/>
              <a:gd name="connsiteY1" fmla="*/ 552450 h 590550"/>
              <a:gd name="connsiteX2" fmla="*/ 363353 w 5185091"/>
              <a:gd name="connsiteY2" fmla="*/ 571500 h 590550"/>
              <a:gd name="connsiteX3" fmla="*/ 534803 w 5185091"/>
              <a:gd name="connsiteY3" fmla="*/ 590550 h 590550"/>
              <a:gd name="connsiteX4" fmla="*/ 877703 w 5185091"/>
              <a:gd name="connsiteY4" fmla="*/ 552450 h 590550"/>
              <a:gd name="connsiteX5" fmla="*/ 934853 w 5185091"/>
              <a:gd name="connsiteY5" fmla="*/ 533400 h 590550"/>
              <a:gd name="connsiteX6" fmla="*/ 992003 w 5185091"/>
              <a:gd name="connsiteY6" fmla="*/ 495300 h 590550"/>
              <a:gd name="connsiteX7" fmla="*/ 1106303 w 5185091"/>
              <a:gd name="connsiteY7" fmla="*/ 457200 h 590550"/>
              <a:gd name="connsiteX8" fmla="*/ 1373003 w 5185091"/>
              <a:gd name="connsiteY8" fmla="*/ 495300 h 590550"/>
              <a:gd name="connsiteX9" fmla="*/ 1430153 w 5185091"/>
              <a:gd name="connsiteY9" fmla="*/ 514350 h 590550"/>
              <a:gd name="connsiteX10" fmla="*/ 1906403 w 5185091"/>
              <a:gd name="connsiteY10" fmla="*/ 495300 h 590550"/>
              <a:gd name="connsiteX11" fmla="*/ 1982603 w 5185091"/>
              <a:gd name="connsiteY11" fmla="*/ 476250 h 590550"/>
              <a:gd name="connsiteX12" fmla="*/ 2039753 w 5185091"/>
              <a:gd name="connsiteY12" fmla="*/ 419100 h 590550"/>
              <a:gd name="connsiteX13" fmla="*/ 2154053 w 5185091"/>
              <a:gd name="connsiteY13" fmla="*/ 361950 h 590550"/>
              <a:gd name="connsiteX14" fmla="*/ 2211203 w 5185091"/>
              <a:gd name="connsiteY14" fmla="*/ 304800 h 590550"/>
              <a:gd name="connsiteX15" fmla="*/ 2401703 w 5185091"/>
              <a:gd name="connsiteY15" fmla="*/ 247650 h 590550"/>
              <a:gd name="connsiteX16" fmla="*/ 2763653 w 5185091"/>
              <a:gd name="connsiteY16" fmla="*/ 266700 h 590550"/>
              <a:gd name="connsiteX17" fmla="*/ 3030353 w 5185091"/>
              <a:gd name="connsiteY17" fmla="*/ 304800 h 590550"/>
              <a:gd name="connsiteX18" fmla="*/ 3297053 w 5185091"/>
              <a:gd name="connsiteY18" fmla="*/ 285750 h 590550"/>
              <a:gd name="connsiteX19" fmla="*/ 3411353 w 5185091"/>
              <a:gd name="connsiteY19" fmla="*/ 209550 h 590550"/>
              <a:gd name="connsiteX20" fmla="*/ 3544703 w 5185091"/>
              <a:gd name="connsiteY20" fmla="*/ 171450 h 590550"/>
              <a:gd name="connsiteX21" fmla="*/ 3792353 w 5185091"/>
              <a:gd name="connsiteY21" fmla="*/ 114300 h 590550"/>
              <a:gd name="connsiteX22" fmla="*/ 3963803 w 5185091"/>
              <a:gd name="connsiteY22" fmla="*/ 76200 h 590550"/>
              <a:gd name="connsiteX23" fmla="*/ 4630553 w 5185091"/>
              <a:gd name="connsiteY23" fmla="*/ 57150 h 590550"/>
              <a:gd name="connsiteX24" fmla="*/ 4706753 w 5185091"/>
              <a:gd name="connsiteY24" fmla="*/ 38100 h 590550"/>
              <a:gd name="connsiteX25" fmla="*/ 4821053 w 5185091"/>
              <a:gd name="connsiteY25" fmla="*/ 0 h 590550"/>
              <a:gd name="connsiteX26" fmla="*/ 4992503 w 5185091"/>
              <a:gd name="connsiteY26" fmla="*/ 19050 h 590550"/>
              <a:gd name="connsiteX27" fmla="*/ 5106803 w 5185091"/>
              <a:gd name="connsiteY27" fmla="*/ 95250 h 590550"/>
              <a:gd name="connsiteX28" fmla="*/ 5144903 w 5185091"/>
              <a:gd name="connsiteY28" fmla="*/ 152400 h 590550"/>
              <a:gd name="connsiteX29" fmla="*/ 5163953 w 5185091"/>
              <a:gd name="connsiteY29" fmla="*/ 209550 h 590550"/>
              <a:gd name="connsiteX30" fmla="*/ 5183003 w 5185091"/>
              <a:gd name="connsiteY30" fmla="*/ 3619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85091" h="590550">
                <a:moveTo>
                  <a:pt x="58553" y="514350"/>
                </a:moveTo>
                <a:cubicBezTo>
                  <a:pt x="293835" y="561406"/>
                  <a:pt x="0" y="503704"/>
                  <a:pt x="268103" y="552450"/>
                </a:cubicBezTo>
                <a:cubicBezTo>
                  <a:pt x="299960" y="558242"/>
                  <a:pt x="331300" y="566921"/>
                  <a:pt x="363353" y="571500"/>
                </a:cubicBezTo>
                <a:cubicBezTo>
                  <a:pt x="420277" y="579632"/>
                  <a:pt x="477653" y="584200"/>
                  <a:pt x="534803" y="590550"/>
                </a:cubicBezTo>
                <a:cubicBezTo>
                  <a:pt x="684403" y="579042"/>
                  <a:pt x="752237" y="583816"/>
                  <a:pt x="877703" y="552450"/>
                </a:cubicBezTo>
                <a:cubicBezTo>
                  <a:pt x="897184" y="547580"/>
                  <a:pt x="916892" y="542380"/>
                  <a:pt x="934853" y="533400"/>
                </a:cubicBezTo>
                <a:cubicBezTo>
                  <a:pt x="955331" y="523161"/>
                  <a:pt x="971081" y="504599"/>
                  <a:pt x="992003" y="495300"/>
                </a:cubicBezTo>
                <a:cubicBezTo>
                  <a:pt x="1028703" y="478989"/>
                  <a:pt x="1106303" y="457200"/>
                  <a:pt x="1106303" y="457200"/>
                </a:cubicBezTo>
                <a:cubicBezTo>
                  <a:pt x="1212989" y="469054"/>
                  <a:pt x="1275957" y="471038"/>
                  <a:pt x="1373003" y="495300"/>
                </a:cubicBezTo>
                <a:cubicBezTo>
                  <a:pt x="1392484" y="500170"/>
                  <a:pt x="1411103" y="508000"/>
                  <a:pt x="1430153" y="514350"/>
                </a:cubicBezTo>
                <a:cubicBezTo>
                  <a:pt x="1588903" y="508000"/>
                  <a:pt x="1747903" y="506231"/>
                  <a:pt x="1906403" y="495300"/>
                </a:cubicBezTo>
                <a:cubicBezTo>
                  <a:pt x="1932523" y="493499"/>
                  <a:pt x="1959871" y="489240"/>
                  <a:pt x="1982603" y="476250"/>
                </a:cubicBezTo>
                <a:cubicBezTo>
                  <a:pt x="2005994" y="462884"/>
                  <a:pt x="2017337" y="434044"/>
                  <a:pt x="2039753" y="419100"/>
                </a:cubicBezTo>
                <a:cubicBezTo>
                  <a:pt x="2211586" y="304544"/>
                  <a:pt x="1974201" y="511827"/>
                  <a:pt x="2154053" y="361950"/>
                </a:cubicBezTo>
                <a:cubicBezTo>
                  <a:pt x="2174749" y="344703"/>
                  <a:pt x="2187653" y="317884"/>
                  <a:pt x="2211203" y="304800"/>
                </a:cubicBezTo>
                <a:cubicBezTo>
                  <a:pt x="2249150" y="283718"/>
                  <a:pt x="2352510" y="259948"/>
                  <a:pt x="2401703" y="247650"/>
                </a:cubicBezTo>
                <a:cubicBezTo>
                  <a:pt x="2522353" y="254000"/>
                  <a:pt x="2643332" y="255762"/>
                  <a:pt x="2763653" y="266700"/>
                </a:cubicBezTo>
                <a:cubicBezTo>
                  <a:pt x="2853087" y="274830"/>
                  <a:pt x="2940608" y="301595"/>
                  <a:pt x="3030353" y="304800"/>
                </a:cubicBezTo>
                <a:cubicBezTo>
                  <a:pt x="3119423" y="307981"/>
                  <a:pt x="3208153" y="292100"/>
                  <a:pt x="3297053" y="285750"/>
                </a:cubicBezTo>
                <a:cubicBezTo>
                  <a:pt x="3335153" y="260350"/>
                  <a:pt x="3366930" y="220656"/>
                  <a:pt x="3411353" y="209550"/>
                </a:cubicBezTo>
                <a:cubicBezTo>
                  <a:pt x="3792099" y="114363"/>
                  <a:pt x="3244080" y="253438"/>
                  <a:pt x="3544703" y="171450"/>
                </a:cubicBezTo>
                <a:cubicBezTo>
                  <a:pt x="3750114" y="115429"/>
                  <a:pt x="3632401" y="149845"/>
                  <a:pt x="3792353" y="114300"/>
                </a:cubicBezTo>
                <a:cubicBezTo>
                  <a:pt x="3832159" y="105454"/>
                  <a:pt x="3926735" y="78053"/>
                  <a:pt x="3963803" y="76200"/>
                </a:cubicBezTo>
                <a:cubicBezTo>
                  <a:pt x="4185866" y="65097"/>
                  <a:pt x="4408303" y="63500"/>
                  <a:pt x="4630553" y="57150"/>
                </a:cubicBezTo>
                <a:cubicBezTo>
                  <a:pt x="4655953" y="50800"/>
                  <a:pt x="4681675" y="45623"/>
                  <a:pt x="4706753" y="38100"/>
                </a:cubicBezTo>
                <a:cubicBezTo>
                  <a:pt x="4745220" y="26560"/>
                  <a:pt x="4821053" y="0"/>
                  <a:pt x="4821053" y="0"/>
                </a:cubicBezTo>
                <a:cubicBezTo>
                  <a:pt x="4878203" y="6350"/>
                  <a:pt x="4937952" y="866"/>
                  <a:pt x="4992503" y="19050"/>
                </a:cubicBezTo>
                <a:cubicBezTo>
                  <a:pt x="5035944" y="33530"/>
                  <a:pt x="5106803" y="95250"/>
                  <a:pt x="5106803" y="95250"/>
                </a:cubicBezTo>
                <a:cubicBezTo>
                  <a:pt x="5119503" y="114300"/>
                  <a:pt x="5134664" y="131922"/>
                  <a:pt x="5144903" y="152400"/>
                </a:cubicBezTo>
                <a:cubicBezTo>
                  <a:pt x="5153883" y="170361"/>
                  <a:pt x="5159597" y="189948"/>
                  <a:pt x="5163953" y="209550"/>
                </a:cubicBezTo>
                <a:cubicBezTo>
                  <a:pt x="5185091" y="304670"/>
                  <a:pt x="5183003" y="295650"/>
                  <a:pt x="5183003" y="3619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2 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lima </a:t>
            </a:r>
            <a:r>
              <a:rPr lang="en-US" dirty="0" err="1" smtClean="0"/>
              <a:t>puluh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514350" indent="-514350">
              <a:buAutoNum type="arabicPlain"/>
            </a:pPr>
            <a:r>
              <a:rPr lang="en-US" dirty="0" err="1" smtClean="0"/>
              <a:t>jutaan</a:t>
            </a:r>
            <a:endParaRPr lang="en-US" dirty="0" smtClean="0"/>
          </a:p>
          <a:p>
            <a:pPr marL="514350" indent="-514350">
              <a:buAutoNum type="arabicPlain" startAt="3"/>
            </a:pP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endParaRPr lang="en-US" dirty="0" smtClean="0"/>
          </a:p>
          <a:p>
            <a:pPr marL="514350" indent="-514350">
              <a:buAutoNum type="arabicPlain" startAt="6"/>
            </a:pP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0	</a:t>
            </a:r>
            <a:r>
              <a:rPr lang="en-US" dirty="0" err="1" smtClean="0"/>
              <a:t>ribuan</a:t>
            </a:r>
            <a:endParaRPr lang="en-US" dirty="0" smtClean="0"/>
          </a:p>
          <a:p>
            <a:pPr marL="514350" indent="-514350">
              <a:buAutoNum type="arabicPlain" startAt="4"/>
            </a:pPr>
            <a:r>
              <a:rPr lang="en-US" dirty="0" err="1" smtClean="0"/>
              <a:t>Ratusan</a:t>
            </a:r>
            <a:endParaRPr lang="en-US" dirty="0" smtClean="0"/>
          </a:p>
          <a:p>
            <a:pPr marL="514350" indent="-514350">
              <a:buAutoNum type="arabicPlain" startAt="5"/>
            </a:pPr>
            <a:r>
              <a:rPr lang="en-US" dirty="0" err="1" smtClean="0"/>
              <a:t>Puluhan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0 	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  </a:t>
            </a:r>
            <a:r>
              <a:rPr lang="en-US" b="1" dirty="0" smtClean="0"/>
              <a:t>1.360.450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362200" y="3810000"/>
            <a:ext cx="3810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76800" y="23622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Angkanya</a:t>
            </a:r>
            <a:r>
              <a:rPr lang="en-US" sz="3200" dirty="0" smtClean="0"/>
              <a:t> </a:t>
            </a:r>
            <a:r>
              <a:rPr lang="en-US" sz="3200" dirty="0" err="1" smtClean="0"/>
              <a:t>dibaca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</a:t>
            </a:r>
          </a:p>
          <a:p>
            <a:pPr algn="ctr">
              <a:buNone/>
            </a:pPr>
            <a:r>
              <a:rPr lang="en-US" dirty="0" smtClean="0"/>
              <a:t>(NB : </a:t>
            </a:r>
            <a:r>
              <a:rPr lang="en-US" b="1" dirty="0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err="1" smtClean="0"/>
              <a:t>Jawabannya</a:t>
            </a:r>
            <a:r>
              <a:rPr lang="en-US" dirty="0" smtClean="0"/>
              <a:t> : 185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Lima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lima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Jawabannya</a:t>
            </a:r>
            <a:r>
              <a:rPr lang="en-US" dirty="0" smtClean="0"/>
              <a:t> : 575.605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251.304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Jawabannya</a:t>
            </a:r>
            <a:r>
              <a:rPr lang="en-US" dirty="0" smtClean="0"/>
              <a:t>  : 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19.410</a:t>
            </a:r>
          </a:p>
          <a:p>
            <a:pPr algn="ctr">
              <a:buNone/>
            </a:pPr>
            <a:endParaRPr lang="en-US" sz="4400" b="1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Jawabannya</a:t>
            </a:r>
            <a:r>
              <a:rPr lang="en-US" dirty="0" smtClean="0"/>
              <a:t> :  </a:t>
            </a:r>
            <a:r>
              <a:rPr lang="en-US" dirty="0" err="1" smtClean="0"/>
              <a:t>sembilan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bilangannya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sembilan</a:t>
            </a:r>
            <a:r>
              <a:rPr lang="en-US" dirty="0" smtClean="0"/>
              <a:t> = …………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Sebelas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= ……………..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 = …………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213.329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11.300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420.775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 </a:t>
            </a:r>
            <a:r>
              <a:rPr lang="en-US" dirty="0" err="1" smtClean="0"/>
              <a:t>pada</a:t>
            </a:r>
            <a:r>
              <a:rPr lang="en-US" dirty="0" smtClean="0"/>
              <a:t> 45. 219 </a:t>
            </a:r>
            <a:r>
              <a:rPr lang="en-US" dirty="0" err="1" smtClean="0"/>
              <a:t>adalah</a:t>
            </a:r>
            <a:r>
              <a:rPr lang="en-US" dirty="0" smtClean="0"/>
              <a:t> …..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9 </a:t>
            </a:r>
            <a:r>
              <a:rPr lang="en-US" dirty="0" err="1" smtClean="0"/>
              <a:t>pada</a:t>
            </a:r>
            <a:r>
              <a:rPr lang="en-US" dirty="0" smtClean="0"/>
              <a:t> 218.349 </a:t>
            </a:r>
            <a:r>
              <a:rPr lang="en-US" dirty="0" err="1" smtClean="0"/>
              <a:t>adalah</a:t>
            </a:r>
            <a:r>
              <a:rPr lang="en-US" dirty="0" smtClean="0"/>
              <a:t> …..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pada</a:t>
            </a:r>
            <a:r>
              <a:rPr lang="en-US" dirty="0" smtClean="0"/>
              <a:t> 41.209 </a:t>
            </a:r>
            <a:r>
              <a:rPr lang="en-US" dirty="0" err="1" smtClean="0"/>
              <a:t>adalah</a:t>
            </a:r>
            <a:r>
              <a:rPr lang="en-US" dirty="0" smtClean="0"/>
              <a:t> …..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pada</a:t>
            </a:r>
            <a:r>
              <a:rPr lang="en-US" dirty="0" smtClean="0"/>
              <a:t> 165.298 </a:t>
            </a:r>
            <a:r>
              <a:rPr lang="en-US" dirty="0" err="1" smtClean="0"/>
              <a:t>adalah</a:t>
            </a:r>
            <a:r>
              <a:rPr lang="en-US" dirty="0" smtClean="0"/>
              <a:t> 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endParaRPr lang="en-US" dirty="0" smtClean="0"/>
          </a:p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bilangannya</a:t>
            </a:r>
            <a:r>
              <a:rPr lang="en-US" dirty="0" smtClean="0"/>
              <a:t> : 137</a:t>
            </a:r>
          </a:p>
          <a:p>
            <a:endParaRPr lang="en-US" dirty="0"/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</a:t>
            </a:r>
          </a:p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bilangannya</a:t>
            </a:r>
            <a:r>
              <a:rPr lang="en-US" dirty="0" smtClean="0"/>
              <a:t> : 25</a:t>
            </a:r>
          </a:p>
          <a:p>
            <a:endParaRPr lang="en-US" dirty="0"/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endParaRPr lang="en-US" dirty="0" smtClean="0"/>
          </a:p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: 1.230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Jawabannya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Ratusan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Puluhan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Ratus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sz="5400" b="1" dirty="0" smtClean="0"/>
              <a:t>1.450</a:t>
            </a:r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= 1.000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didapat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dari</a:t>
            </a:r>
            <a:r>
              <a:rPr lang="en-US" dirty="0" smtClean="0">
                <a:solidFill>
                  <a:srgbClr val="C00000"/>
                </a:solidFill>
              </a:rPr>
              <a:t> 1.450 -&gt;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1 </a:t>
            </a:r>
            <a:r>
              <a:rPr lang="en-US" dirty="0" err="1" smtClean="0">
                <a:solidFill>
                  <a:srgbClr val="C00000"/>
                </a:solidFill>
              </a:rPr>
              <a:t>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tetap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lain </a:t>
            </a:r>
            <a:r>
              <a:rPr lang="en-US" dirty="0" err="1" smtClean="0">
                <a:solidFill>
                  <a:srgbClr val="C00000"/>
                </a:solidFill>
              </a:rPr>
              <a:t>setelah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1 </a:t>
            </a:r>
            <a:r>
              <a:rPr lang="en-US" dirty="0" err="1" smtClean="0">
                <a:solidFill>
                  <a:srgbClr val="C00000"/>
                </a:solidFill>
              </a:rPr>
              <a:t>dijadikan</a:t>
            </a:r>
            <a:r>
              <a:rPr lang="en-US" dirty="0" smtClean="0">
                <a:solidFill>
                  <a:srgbClr val="C00000"/>
                </a:solidFill>
              </a:rPr>
              <a:t> 0 (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4,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5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angka</a:t>
            </a:r>
            <a:r>
              <a:rPr lang="en-US" dirty="0" smtClean="0">
                <a:solidFill>
                  <a:srgbClr val="C00000"/>
                </a:solidFill>
              </a:rPr>
              <a:t> 0 </a:t>
            </a:r>
            <a:r>
              <a:rPr lang="en-US" dirty="0" err="1" smtClean="0">
                <a:solidFill>
                  <a:srgbClr val="C00000"/>
                </a:solidFill>
              </a:rPr>
              <a:t>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dijadikan</a:t>
            </a:r>
            <a:r>
              <a:rPr lang="en-US" dirty="0" smtClean="0">
                <a:solidFill>
                  <a:srgbClr val="C00000"/>
                </a:solidFill>
              </a:rPr>
              <a:t> 000)</a:t>
            </a:r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4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= 400</a:t>
            </a:r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5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= 50</a:t>
            </a:r>
          </a:p>
          <a:p>
            <a:pPr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= 0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paling </a:t>
            </a:r>
            <a:r>
              <a:rPr lang="en-US" dirty="0" err="1" smtClean="0"/>
              <a:t>kanan</a:t>
            </a:r>
            <a:r>
              <a:rPr lang="en-US" dirty="0" smtClean="0"/>
              <a:t> (paling </a:t>
            </a:r>
            <a:r>
              <a:rPr lang="en-US" dirty="0" err="1" smtClean="0"/>
              <a:t>akhir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satuan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puluhan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ratusan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sz="5400" dirty="0" smtClean="0"/>
              <a:t>562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Kita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paling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2.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b="1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b="1" dirty="0" err="1" smtClean="0"/>
              <a:t>satuan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2 (</a:t>
            </a:r>
            <a:r>
              <a:rPr lang="en-US" dirty="0" err="1" smtClean="0"/>
              <a:t>satuan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b="1" dirty="0" smtClean="0"/>
              <a:t>6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6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b="1" dirty="0" err="1" smtClean="0"/>
              <a:t>puluhan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b="1" dirty="0" smtClean="0"/>
              <a:t>5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6 (</a:t>
            </a:r>
            <a:r>
              <a:rPr lang="en-US" dirty="0" err="1" smtClean="0"/>
              <a:t>puluhan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b="1" dirty="0" err="1" smtClean="0"/>
              <a:t>ratusan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Ratusan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puluhan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satuan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Tapi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,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Jutaan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ratusan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ribu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puluhan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ribu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ribuan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562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(5), </a:t>
            </a:r>
            <a:r>
              <a:rPr lang="en-US" dirty="0" err="1" smtClean="0"/>
              <a:t>puluhan</a:t>
            </a:r>
            <a:r>
              <a:rPr lang="en-US" dirty="0" smtClean="0"/>
              <a:t> (6)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(2).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5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4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: 1.478.562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1.478.562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2,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6,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5,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8,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7,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4,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ribu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1,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1.478.562</a:t>
            </a:r>
          </a:p>
          <a:p>
            <a:pPr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Angka</a:t>
            </a:r>
            <a:r>
              <a:rPr lang="en-US" dirty="0" smtClean="0"/>
              <a:t> 1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1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(.)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 Nah, 3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, 478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puluh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delapan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ribu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Dan, 3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lima </a:t>
            </a:r>
            <a:r>
              <a:rPr lang="en-US" dirty="0" err="1" smtClean="0">
                <a:solidFill>
                  <a:srgbClr val="FF0000"/>
                </a:solidFill>
              </a:rPr>
              <a:t>ratus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puluh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634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Mengenal nama dan lambang bilangan.</vt:lpstr>
      <vt:lpstr>Latihan : tentukan nama bilangan untuk lambang bilangan berikut : </vt:lpstr>
      <vt:lpstr>Nilai angka</vt:lpstr>
      <vt:lpstr>Nilai tempat</vt:lpstr>
      <vt:lpstr>Contoh :</vt:lpstr>
      <vt:lpstr>Slide 6</vt:lpstr>
      <vt:lpstr>Beberapa nilai tempat lain :</vt:lpstr>
      <vt:lpstr>1.478.562</vt:lpstr>
      <vt:lpstr>Membaca Lambang Bilangan</vt:lpstr>
      <vt:lpstr>1.478.562 </vt:lpstr>
      <vt:lpstr>Menulis lambang bilangan</vt:lpstr>
      <vt:lpstr>Contoh 2 : satu juta tiga ratus enam puluh ribu empat ratus lima puluh</vt:lpstr>
      <vt:lpstr>Contoh soal :</vt:lpstr>
      <vt:lpstr>Slide 14</vt:lpstr>
      <vt:lpstr>Tentukan nama bilangan dari </vt:lpstr>
      <vt:lpstr>Slide 16</vt:lpstr>
      <vt:lpstr>Latihan soal : tentukan lambang bilangannya!</vt:lpstr>
      <vt:lpstr>Jawabannya :</vt:lpstr>
      <vt:lpstr>Latihan soal : tentukan nilai tempatnya!</vt:lpstr>
      <vt:lpstr>Jawabannya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nama dan lambang bilangan.</dc:title>
  <dc:creator>acer</dc:creator>
  <cp:lastModifiedBy>Alberth</cp:lastModifiedBy>
  <cp:revision>16</cp:revision>
  <dcterms:created xsi:type="dcterms:W3CDTF">2012-06-10T14:27:48Z</dcterms:created>
  <dcterms:modified xsi:type="dcterms:W3CDTF">2015-03-26T08:38:30Z</dcterms:modified>
</cp:coreProperties>
</file>