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sldIdLst>
    <p:sldId id="269" r:id="rId3"/>
    <p:sldId id="263" r:id="rId4"/>
    <p:sldId id="264" r:id="rId5"/>
    <p:sldId id="265" r:id="rId6"/>
    <p:sldId id="266" r:id="rId7"/>
    <p:sldId id="270" r:id="rId8"/>
    <p:sldId id="271" r:id="rId9"/>
    <p:sldId id="272" r:id="rId10"/>
    <p:sldId id="273" r:id="rId11"/>
    <p:sldId id="274" r:id="rId12"/>
    <p:sldId id="27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62" autoAdjust="0"/>
    <p:restoredTop sz="94584" autoAdjust="0"/>
  </p:normalViewPr>
  <p:slideViewPr>
    <p:cSldViewPr>
      <p:cViewPr varScale="1">
        <p:scale>
          <a:sx n="56" d="100"/>
          <a:sy n="56" d="100"/>
        </p:scale>
        <p:origin x="-90" y="-2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7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E9CC3-6E78-4F9D-8D72-9A7A33BFE3FF}" type="datetimeFigureOut">
              <a:rPr lang="en-US" smtClean="0"/>
              <a:pPr/>
              <a:t>4/14/2015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A17C-ABF2-4C14-A0B6-668715FBC487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E9CC3-6E78-4F9D-8D72-9A7A33BFE3FF}" type="datetimeFigureOut">
              <a:rPr lang="en-US" smtClean="0"/>
              <a:pPr/>
              <a:t>4/14/2015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A17C-ABF2-4C14-A0B6-668715FBC487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E9CC3-6E78-4F9D-8D72-9A7A33BFE3FF}" type="datetimeFigureOut">
              <a:rPr lang="en-US" smtClean="0"/>
              <a:pPr/>
              <a:t>4/14/2015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A17C-ABF2-4C14-A0B6-668715FBC487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E9CC3-6E78-4F9D-8D72-9A7A33BFE3FF}" type="datetimeFigureOut">
              <a:rPr lang="en-US" smtClean="0"/>
              <a:pPr/>
              <a:t>4/14/2015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A17C-ABF2-4C14-A0B6-668715FBC487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9E79A-1A3F-4C26-B05E-A9595845BDE0}" type="datetimeFigureOut">
              <a:rPr lang="en-US" smtClean="0"/>
              <a:pPr/>
              <a:t>4/14/2015</a:t>
            </a:fld>
            <a:endParaRPr lang="en-SG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8F12445-289F-4DFD-B273-8B6EB80EFD6D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9E79A-1A3F-4C26-B05E-A9595845BDE0}" type="datetimeFigureOut">
              <a:rPr lang="en-US" smtClean="0"/>
              <a:pPr/>
              <a:t>4/14/2015</a:t>
            </a:fld>
            <a:endParaRPr lang="en-SG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SG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8F12445-289F-4DFD-B273-8B6EB80EFD6D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9E79A-1A3F-4C26-B05E-A9595845BDE0}" type="datetimeFigureOut">
              <a:rPr lang="en-US" smtClean="0"/>
              <a:pPr/>
              <a:t>4/14/2015</a:t>
            </a:fld>
            <a:endParaRPr lang="en-SG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12445-289F-4DFD-B273-8B6EB80EFD6D}" type="slidenum">
              <a:rPr lang="en-SG" smtClean="0"/>
              <a:pPr/>
              <a:t>‹#›</a:t>
            </a:fld>
            <a:endParaRPr lang="en-SG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9E79A-1A3F-4C26-B05E-A9595845BDE0}" type="datetimeFigureOut">
              <a:rPr lang="en-US" smtClean="0"/>
              <a:pPr/>
              <a:t>4/14/2015</a:t>
            </a:fld>
            <a:endParaRPr lang="en-SG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12445-289F-4DFD-B273-8B6EB80EFD6D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9E79A-1A3F-4C26-B05E-A9595845BDE0}" type="datetimeFigureOut">
              <a:rPr lang="en-US" smtClean="0"/>
              <a:pPr/>
              <a:t>4/14/2015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8F12445-289F-4DFD-B273-8B6EB80EFD6D}" type="slidenum">
              <a:rPr lang="en-SG" smtClean="0"/>
              <a:pPr/>
              <a:t>‹#›</a:t>
            </a:fld>
            <a:endParaRPr lang="en-SG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9E79A-1A3F-4C26-B05E-A9595845BDE0}" type="datetimeFigureOut">
              <a:rPr lang="en-US" smtClean="0"/>
              <a:pPr/>
              <a:t>4/14/2015</a:t>
            </a:fld>
            <a:endParaRPr lang="en-SG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12445-289F-4DFD-B273-8B6EB80EFD6D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9E79A-1A3F-4C26-B05E-A9595845BDE0}" type="datetimeFigureOut">
              <a:rPr lang="en-US" smtClean="0"/>
              <a:pPr/>
              <a:t>4/14/2015</a:t>
            </a:fld>
            <a:endParaRPr lang="en-SG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12445-289F-4DFD-B273-8B6EB80EFD6D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E9CC3-6E78-4F9D-8D72-9A7A33BFE3FF}" type="datetimeFigureOut">
              <a:rPr lang="en-US" smtClean="0"/>
              <a:pPr/>
              <a:t>4/14/2015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A17C-ABF2-4C14-A0B6-668715FBC487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9E79A-1A3F-4C26-B05E-A9595845BDE0}" type="datetimeFigureOut">
              <a:rPr lang="en-US" smtClean="0"/>
              <a:pPr/>
              <a:t>4/14/2015</a:t>
            </a:fld>
            <a:endParaRPr lang="en-SG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12445-289F-4DFD-B273-8B6EB80EFD6D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9E79A-1A3F-4C26-B05E-A9595845BDE0}" type="datetimeFigureOut">
              <a:rPr lang="en-US" smtClean="0"/>
              <a:pPr/>
              <a:t>4/14/2015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12445-289F-4DFD-B273-8B6EB80EFD6D}" type="slidenum">
              <a:rPr lang="en-SG" smtClean="0"/>
              <a:pPr/>
              <a:t>‹#›</a:t>
            </a:fld>
            <a:endParaRPr lang="en-SG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9E79A-1A3F-4C26-B05E-A9595845BDE0}" type="datetimeFigureOut">
              <a:rPr lang="en-US" smtClean="0"/>
              <a:pPr/>
              <a:t>4/14/2015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12445-289F-4DFD-B273-8B6EB80EFD6D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9E79A-1A3F-4C26-B05E-A9595845BDE0}" type="datetimeFigureOut">
              <a:rPr lang="en-US" smtClean="0"/>
              <a:pPr/>
              <a:t>4/14/2015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12445-289F-4DFD-B273-8B6EB80EFD6D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E9CC3-6E78-4F9D-8D72-9A7A33BFE3FF}" type="datetimeFigureOut">
              <a:rPr lang="en-US" smtClean="0"/>
              <a:pPr/>
              <a:t>4/14/2015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A17C-ABF2-4C14-A0B6-668715FBC487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E9CC3-6E78-4F9D-8D72-9A7A33BFE3FF}" type="datetimeFigureOut">
              <a:rPr lang="en-US" smtClean="0"/>
              <a:pPr/>
              <a:t>4/14/2015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A17C-ABF2-4C14-A0B6-668715FBC487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E9CC3-6E78-4F9D-8D72-9A7A33BFE3FF}" type="datetimeFigureOut">
              <a:rPr lang="en-US" smtClean="0"/>
              <a:pPr/>
              <a:t>4/14/2015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A17C-ABF2-4C14-A0B6-668715FBC487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E9CC3-6E78-4F9D-8D72-9A7A33BFE3FF}" type="datetimeFigureOut">
              <a:rPr lang="en-US" smtClean="0"/>
              <a:pPr/>
              <a:t>4/14/2015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A17C-ABF2-4C14-A0B6-668715FBC487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E9CC3-6E78-4F9D-8D72-9A7A33BFE3FF}" type="datetimeFigureOut">
              <a:rPr lang="en-US" smtClean="0"/>
              <a:pPr/>
              <a:t>4/14/2015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A17C-ABF2-4C14-A0B6-668715FBC487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E9CC3-6E78-4F9D-8D72-9A7A33BFE3FF}" type="datetimeFigureOut">
              <a:rPr lang="en-US" smtClean="0"/>
              <a:pPr/>
              <a:t>4/14/2015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A17C-ABF2-4C14-A0B6-668715FBC487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E9CC3-6E78-4F9D-8D72-9A7A33BFE3FF}" type="datetimeFigureOut">
              <a:rPr lang="en-US" smtClean="0"/>
              <a:pPr/>
              <a:t>4/14/2015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A17C-ABF2-4C14-A0B6-668715FBC487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9E9CC3-6E78-4F9D-8D72-9A7A33BFE3FF}" type="datetimeFigureOut">
              <a:rPr lang="en-US" smtClean="0"/>
              <a:pPr/>
              <a:t>4/14/2015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FA17C-ABF2-4C14-A0B6-668715FBC487}" type="slidenum">
              <a:rPr lang="en-SG" smtClean="0"/>
              <a:pPr/>
              <a:t>‹#›</a:t>
            </a:fld>
            <a:endParaRPr lang="en-S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529E79A-1A3F-4C26-B05E-A9595845BDE0}" type="datetimeFigureOut">
              <a:rPr lang="en-US" smtClean="0"/>
              <a:pPr/>
              <a:t>4/14/2015</a:t>
            </a:fld>
            <a:endParaRPr lang="en-SG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8F12445-289F-4DFD-B273-8B6EB80EFD6D}" type="slidenum">
              <a:rPr lang="en-SG" smtClean="0"/>
              <a:pPr/>
              <a:t>‹#›</a:t>
            </a:fld>
            <a:endParaRPr lang="en-SG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57224" y="2000240"/>
            <a:ext cx="774425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sz="54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lgerian" pitchFamily="82" charset="0"/>
            </a:endParaRPr>
          </a:p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lgerian" pitchFamily="82" charset="0"/>
              </a:rPr>
              <a:t>KONSEP HABIS DIBAGI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lgerian" pitchFamily="8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14290"/>
            <a:ext cx="8686800" cy="6429420"/>
          </a:xfrm>
        </p:spPr>
        <p:txBody>
          <a:bodyPr>
            <a:normAutofit fontScale="92500" lnSpcReduction="10000"/>
          </a:bodyPr>
          <a:lstStyle/>
          <a:p>
            <a:pPr lvl="0" algn="just">
              <a:buNone/>
            </a:pPr>
            <a:r>
              <a:rPr lang="id-ID" dirty="0" smtClean="0"/>
              <a:t>Ciri Habis Dibagi </a:t>
            </a:r>
            <a:r>
              <a:rPr lang="id-ID" dirty="0" smtClean="0"/>
              <a:t>11</a:t>
            </a:r>
            <a:endParaRPr lang="en-SG" dirty="0" smtClean="0"/>
          </a:p>
          <a:p>
            <a:pPr algn="just">
              <a:buNone/>
            </a:pPr>
            <a:r>
              <a:rPr lang="id-ID" dirty="0" smtClean="0"/>
              <a:t>   B</a:t>
            </a:r>
            <a:r>
              <a:rPr lang="en-US" dirty="0" err="1" smtClean="0"/>
              <a:t>ilangan</a:t>
            </a:r>
            <a:r>
              <a:rPr lang="en-US" dirty="0" smtClean="0"/>
              <a:t> yang </a:t>
            </a:r>
            <a:r>
              <a:rPr lang="en-US" dirty="0" err="1" smtClean="0"/>
              <a:t>habis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id-ID" dirty="0" smtClean="0"/>
              <a:t>11 </a:t>
            </a:r>
            <a:r>
              <a:rPr lang="id-ID" dirty="0" smtClean="0"/>
              <a:t>jika dan hanya jika </a:t>
            </a:r>
            <a:r>
              <a:rPr lang="id-ID" dirty="0" smtClean="0"/>
              <a:t>jumlah bilangan yang dinyatakan oleh angka yang terletak pada posisi ganjil dikurangi jumlah bilangan yang dinyatakan oleh angka yang terletak pada posisi genap</a:t>
            </a:r>
            <a:r>
              <a:rPr lang="en-US" dirty="0" smtClean="0"/>
              <a:t> </a:t>
            </a:r>
            <a:r>
              <a:rPr lang="en-US" dirty="0" err="1" smtClean="0"/>
              <a:t>habis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id-ID" dirty="0" smtClean="0"/>
              <a:t>11</a:t>
            </a:r>
            <a:r>
              <a:rPr lang="en-US" dirty="0" smtClean="0"/>
              <a:t>.</a:t>
            </a:r>
            <a:endParaRPr lang="en-SG" dirty="0" smtClean="0"/>
          </a:p>
          <a:p>
            <a:pPr lvl="0">
              <a:buNone/>
            </a:pPr>
            <a:r>
              <a:rPr lang="id-ID" dirty="0" smtClean="0"/>
              <a:t>   Contoh </a:t>
            </a:r>
            <a:r>
              <a:rPr lang="id-ID" dirty="0" smtClean="0"/>
              <a:t>11 </a:t>
            </a:r>
            <a:r>
              <a:rPr lang="id-ID" dirty="0" smtClean="0"/>
              <a:t>| </a:t>
            </a:r>
            <a:r>
              <a:rPr lang="id-ID" dirty="0" smtClean="0"/>
              <a:t>402578</a:t>
            </a:r>
            <a:endParaRPr lang="id-ID" dirty="0" smtClean="0"/>
          </a:p>
          <a:p>
            <a:pPr lvl="0">
              <a:buNone/>
            </a:pPr>
            <a:endParaRPr lang="id-ID" dirty="0" smtClean="0"/>
          </a:p>
          <a:p>
            <a:pPr lvl="0">
              <a:buNone/>
            </a:pPr>
            <a:r>
              <a:rPr lang="id-ID" dirty="0" smtClean="0"/>
              <a:t>Ciri Habis Dibagi </a:t>
            </a:r>
            <a:r>
              <a:rPr lang="id-ID" dirty="0" smtClean="0"/>
              <a:t>12</a:t>
            </a:r>
            <a:endParaRPr lang="id-ID" dirty="0" smtClean="0"/>
          </a:p>
          <a:p>
            <a:pPr lvl="0" algn="just">
              <a:buNone/>
            </a:pPr>
            <a:r>
              <a:rPr lang="id-ID" dirty="0" smtClean="0"/>
              <a:t>  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habis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id-ID" dirty="0" smtClean="0"/>
              <a:t>12 </a:t>
            </a:r>
            <a:r>
              <a:rPr lang="id-ID" dirty="0" smtClean="0"/>
              <a:t>jika dan hanya </a:t>
            </a:r>
            <a:r>
              <a:rPr lang="id-ID" dirty="0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habis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id-ID" dirty="0" smtClean="0"/>
              <a:t>2 dan habis dibagi 3</a:t>
            </a:r>
            <a:r>
              <a:rPr lang="en-US" dirty="0" smtClean="0"/>
              <a:t>.</a:t>
            </a:r>
            <a:endParaRPr lang="id-ID" dirty="0" smtClean="0"/>
          </a:p>
          <a:p>
            <a:pPr lvl="0" algn="just">
              <a:buNone/>
            </a:pPr>
            <a:r>
              <a:rPr lang="id-ID" dirty="0" smtClean="0"/>
              <a:t>   Contoh </a:t>
            </a:r>
            <a:r>
              <a:rPr lang="id-ID" dirty="0" smtClean="0"/>
              <a:t>12 </a:t>
            </a:r>
            <a:r>
              <a:rPr lang="id-ID" dirty="0" smtClean="0"/>
              <a:t>| </a:t>
            </a:r>
            <a:r>
              <a:rPr lang="id-ID" dirty="0" smtClean="0"/>
              <a:t>43908</a:t>
            </a:r>
            <a:endParaRPr lang="en-US" dirty="0" smtClean="0"/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id-ID" dirty="0" smtClean="0"/>
          </a:p>
          <a:p>
            <a:pPr algn="ctr">
              <a:buNone/>
            </a:pPr>
            <a:endParaRPr lang="id-ID" dirty="0" smtClean="0"/>
          </a:p>
          <a:p>
            <a:pPr algn="ctr">
              <a:buNone/>
            </a:pPr>
            <a:r>
              <a:rPr lang="id-ID" sz="6000" dirty="0" smtClean="0"/>
              <a:t>Terima kasih</a:t>
            </a:r>
            <a:endParaRPr lang="id-ID" sz="6000" dirty="0"/>
          </a:p>
        </p:txBody>
      </p:sp>
    </p:spTree>
  </p:cSld>
  <p:clrMapOvr>
    <a:masterClrMapping/>
  </p:clrMapOvr>
  <p:transition>
    <p:strips dir="l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428604"/>
            <a:ext cx="8186766" cy="5697559"/>
          </a:xfrm>
        </p:spPr>
        <p:txBody>
          <a:bodyPr/>
          <a:lstStyle/>
          <a:p>
            <a:pPr lvl="0" fontAlgn="base">
              <a:buNone/>
            </a:pPr>
            <a:r>
              <a:rPr lang="en-SG" b="1" dirty="0" smtClean="0"/>
              <a:t>    </a:t>
            </a:r>
          </a:p>
          <a:p>
            <a:pPr lvl="0" fontAlgn="base">
              <a:buNone/>
            </a:pPr>
            <a:r>
              <a:rPr lang="en-SG" b="1" dirty="0" smtClean="0"/>
              <a:t>      </a:t>
            </a:r>
            <a:r>
              <a:rPr lang="id-ID" b="1" dirty="0" smtClean="0"/>
              <a:t>KONSEP BILANGAN HABIS DIBAGI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habis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a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asli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b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bulat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maka</a:t>
            </a:r>
            <a:r>
              <a:rPr lang="en-US" dirty="0" smtClean="0"/>
              <a:t> a </a:t>
            </a:r>
            <a:r>
              <a:rPr lang="en-US" dirty="0" err="1" smtClean="0"/>
              <a:t>membagi</a:t>
            </a:r>
            <a:r>
              <a:rPr lang="en-US" dirty="0" smtClean="0"/>
              <a:t> b (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a│b</a:t>
            </a:r>
            <a:r>
              <a:rPr lang="en-US" dirty="0" smtClean="0"/>
              <a:t>  ).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id-ID" dirty="0" smtClean="0"/>
              <a:t> 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bulat</a:t>
            </a:r>
            <a:r>
              <a:rPr lang="en-US" dirty="0" smtClean="0"/>
              <a:t> c </a:t>
            </a:r>
            <a:r>
              <a:rPr lang="en-US" dirty="0" err="1" smtClean="0"/>
              <a:t>demikian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b = ac.</a:t>
            </a:r>
            <a:endParaRPr lang="en-SG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4429155"/>
          </a:xfrm>
        </p:spPr>
        <p:txBody>
          <a:bodyPr>
            <a:normAutofit fontScale="85000" lnSpcReduction="10000"/>
          </a:bodyPr>
          <a:lstStyle/>
          <a:p>
            <a:pPr marL="514350" lvl="0" indent="-514350">
              <a:buAutoNum type="arabicPeriod"/>
            </a:pPr>
            <a:endParaRPr lang="en-SG" dirty="0" smtClean="0"/>
          </a:p>
          <a:p>
            <a:pPr marL="514350" lvl="0" indent="-514350">
              <a:buAutoNum type="arabicPeriod"/>
            </a:pPr>
            <a:endParaRPr lang="en-SG" dirty="0" smtClean="0"/>
          </a:p>
          <a:p>
            <a:pPr marL="1771650" lvl="3" indent="-514350">
              <a:buAutoNum type="arabicPeriod"/>
            </a:pPr>
            <a:r>
              <a:rPr lang="id-ID" sz="3600" dirty="0" smtClean="0"/>
              <a:t>Sifat-sifat Keterbagian</a:t>
            </a:r>
            <a:endParaRPr lang="en-SG" sz="3600" dirty="0" smtClean="0"/>
          </a:p>
          <a:p>
            <a:pPr marL="514350" lvl="0" indent="-514350">
              <a:buNone/>
            </a:pPr>
            <a:endParaRPr lang="en-SG" dirty="0" smtClean="0"/>
          </a:p>
          <a:p>
            <a:pPr>
              <a:buNone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a,b,c</a:t>
            </a:r>
            <a:r>
              <a:rPr lang="en-US" dirty="0" smtClean="0"/>
              <a:t>   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bulat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berlaku</a:t>
            </a:r>
            <a:r>
              <a:rPr lang="en-US" dirty="0" smtClean="0"/>
              <a:t>:</a:t>
            </a:r>
            <a:endParaRPr lang="en-SG" dirty="0" smtClean="0"/>
          </a:p>
          <a:p>
            <a:r>
              <a:rPr lang="en-US" dirty="0" smtClean="0"/>
              <a:t> a│ b →  a │</a:t>
            </a:r>
            <a:r>
              <a:rPr lang="en-US" dirty="0" err="1" smtClean="0"/>
              <a:t>bc</a:t>
            </a:r>
            <a:r>
              <a:rPr lang="en-US" dirty="0" smtClean="0"/>
              <a:t>, 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c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bulat</a:t>
            </a:r>
            <a:r>
              <a:rPr lang="en-US" dirty="0" smtClean="0"/>
              <a:t>.</a:t>
            </a:r>
          </a:p>
          <a:p>
            <a:r>
              <a:rPr lang="en-US" dirty="0" smtClean="0"/>
              <a:t>(a │ b, b │c) → a │ c.</a:t>
            </a:r>
            <a:endParaRPr lang="en-SG" dirty="0" smtClean="0"/>
          </a:p>
          <a:p>
            <a:r>
              <a:rPr lang="en-US" dirty="0" smtClean="0"/>
              <a:t>(a │ b, a │c) → a │ (ax + by)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  </a:t>
            </a:r>
            <a:r>
              <a:rPr lang="en-US" dirty="0" err="1" smtClean="0"/>
              <a:t>x,y</a:t>
            </a:r>
            <a:r>
              <a:rPr lang="en-US" dirty="0" smtClean="0"/>
              <a:t>  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bulat</a:t>
            </a:r>
            <a:r>
              <a:rPr lang="en-US" dirty="0" smtClean="0"/>
              <a:t>.</a:t>
            </a:r>
            <a:endParaRPr lang="en-SG" dirty="0" smtClean="0"/>
          </a:p>
          <a:p>
            <a:pPr lvl="0">
              <a:buNone/>
            </a:pPr>
            <a:endParaRPr lang="en-SG" dirty="0" smtClean="0"/>
          </a:p>
          <a:p>
            <a:pPr lvl="0">
              <a:buNone/>
            </a:pPr>
            <a:endParaRPr lang="en-SG" dirty="0" smtClean="0"/>
          </a:p>
          <a:p>
            <a:pPr>
              <a:buNone/>
            </a:pPr>
            <a:endParaRPr lang="en-SG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en-SG" dirty="0" smtClean="0"/>
              <a:t>2. </a:t>
            </a:r>
            <a:r>
              <a:rPr lang="id-ID" dirty="0" smtClean="0"/>
              <a:t>Dalil-dalil Ciri Habis Dibagi</a:t>
            </a:r>
            <a:endParaRPr lang="en-SG" dirty="0" smtClean="0"/>
          </a:p>
          <a:p>
            <a:r>
              <a:rPr lang="en-US" b="1" dirty="0" err="1" smtClean="0"/>
              <a:t>Dalil</a:t>
            </a:r>
            <a:r>
              <a:rPr lang="en-US" b="1" dirty="0" smtClean="0"/>
              <a:t> 1:</a:t>
            </a:r>
            <a:endParaRPr lang="en-SG" b="1" dirty="0" smtClean="0"/>
          </a:p>
          <a:p>
            <a:pPr algn="just">
              <a:buNone/>
            </a:pPr>
            <a:r>
              <a:rPr lang="en-US" dirty="0" err="1" smtClean="0"/>
              <a:t>Jika</a:t>
            </a:r>
            <a:r>
              <a:rPr lang="en-US" dirty="0" smtClean="0"/>
              <a:t> a </a:t>
            </a:r>
            <a:r>
              <a:rPr lang="en-US" dirty="0" err="1" smtClean="0"/>
              <a:t>dan</a:t>
            </a:r>
            <a:r>
              <a:rPr lang="en-US" dirty="0" smtClean="0"/>
              <a:t> b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habis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p, </a:t>
            </a:r>
            <a:r>
              <a:rPr lang="en-US" dirty="0" err="1" smtClean="0"/>
              <a:t>maka</a:t>
            </a:r>
            <a:endParaRPr lang="en-US" dirty="0" smtClean="0"/>
          </a:p>
          <a:p>
            <a:pPr algn="just">
              <a:buNone/>
            </a:pPr>
            <a:r>
              <a:rPr lang="id-ID" dirty="0" smtClean="0"/>
              <a:t>(</a:t>
            </a:r>
            <a:r>
              <a:rPr lang="en-US" dirty="0" err="1" smtClean="0"/>
              <a:t>a+b</a:t>
            </a:r>
            <a:r>
              <a:rPr lang="id-ID" dirty="0" smtClean="0"/>
              <a:t>)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id-ID" dirty="0" smtClean="0"/>
              <a:t>(</a:t>
            </a:r>
            <a:r>
              <a:rPr lang="en-US" dirty="0" smtClean="0"/>
              <a:t>a-b</a:t>
            </a:r>
            <a:r>
              <a:rPr lang="id-ID" dirty="0" smtClean="0"/>
              <a:t>)</a:t>
            </a:r>
            <a:r>
              <a:rPr lang="en-US" dirty="0" smtClean="0"/>
              <a:t> </a:t>
            </a:r>
            <a:r>
              <a:rPr lang="en-US" dirty="0" err="1" smtClean="0"/>
              <a:t>habis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p</a:t>
            </a:r>
            <a:endParaRPr lang="en-SG" dirty="0" smtClean="0"/>
          </a:p>
          <a:p>
            <a:r>
              <a:rPr lang="en-US" b="1" dirty="0" err="1" smtClean="0"/>
              <a:t>Dalil</a:t>
            </a:r>
            <a:r>
              <a:rPr lang="en-US" b="1" dirty="0" smtClean="0"/>
              <a:t> </a:t>
            </a:r>
            <a:r>
              <a:rPr lang="id-ID" b="1" dirty="0" smtClean="0"/>
              <a:t>2 :</a:t>
            </a:r>
            <a:endParaRPr lang="en-SG" dirty="0" smtClean="0"/>
          </a:p>
          <a:p>
            <a:pPr algn="just">
              <a:buNone/>
            </a:pPr>
            <a:r>
              <a:rPr lang="en-US" dirty="0" err="1" smtClean="0"/>
              <a:t>Jika</a:t>
            </a:r>
            <a:r>
              <a:rPr lang="en-US" dirty="0" smtClean="0"/>
              <a:t> a </a:t>
            </a:r>
            <a:r>
              <a:rPr lang="en-US" dirty="0" err="1" smtClean="0"/>
              <a:t>habis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p </a:t>
            </a:r>
            <a:r>
              <a:rPr lang="en-US" dirty="0" err="1" smtClean="0"/>
              <a:t>tetapi</a:t>
            </a:r>
            <a:r>
              <a:rPr lang="en-US" dirty="0" smtClean="0"/>
              <a:t> b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habis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p,</a:t>
            </a:r>
          </a:p>
          <a:p>
            <a:pPr algn="just">
              <a:buNone/>
            </a:pP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id-ID" dirty="0" smtClean="0"/>
              <a:t>(</a:t>
            </a:r>
            <a:r>
              <a:rPr lang="en-US" dirty="0" smtClean="0"/>
              <a:t>a </a:t>
            </a:r>
            <a:r>
              <a:rPr lang="en-US" dirty="0" smtClean="0"/>
              <a:t>+ </a:t>
            </a:r>
            <a:r>
              <a:rPr lang="en-US" dirty="0" smtClean="0"/>
              <a:t>b</a:t>
            </a:r>
            <a:r>
              <a:rPr lang="id-ID" dirty="0" smtClean="0"/>
              <a:t>)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id-ID" dirty="0" smtClean="0"/>
              <a:t>(</a:t>
            </a:r>
            <a:r>
              <a:rPr lang="en-US" dirty="0" smtClean="0"/>
              <a:t>a </a:t>
            </a:r>
            <a:r>
              <a:rPr lang="en-US" dirty="0" smtClean="0"/>
              <a:t>– </a:t>
            </a:r>
            <a:r>
              <a:rPr lang="en-US" dirty="0" smtClean="0"/>
              <a:t>b</a:t>
            </a:r>
            <a:r>
              <a:rPr lang="id-ID" dirty="0" smtClean="0"/>
              <a:t>)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habis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p.</a:t>
            </a:r>
            <a:endParaRPr lang="en-SG" dirty="0" smtClean="0"/>
          </a:p>
          <a:p>
            <a:r>
              <a:rPr lang="en-US" b="1" dirty="0" err="1" smtClean="0"/>
              <a:t>Dalil</a:t>
            </a:r>
            <a:r>
              <a:rPr lang="en-US" b="1" dirty="0" smtClean="0"/>
              <a:t> </a:t>
            </a:r>
            <a:r>
              <a:rPr lang="id-ID" b="1" dirty="0" smtClean="0"/>
              <a:t>3 :</a:t>
            </a:r>
            <a:endParaRPr lang="en-SG" dirty="0" smtClean="0"/>
          </a:p>
          <a:p>
            <a:pPr algn="just">
              <a:buNone/>
            </a:pPr>
            <a:r>
              <a:rPr lang="en-US" dirty="0" err="1" smtClean="0"/>
              <a:t>Apabila</a:t>
            </a:r>
            <a:r>
              <a:rPr lang="en-US" dirty="0" smtClean="0"/>
              <a:t> a </a:t>
            </a:r>
            <a:r>
              <a:rPr lang="en-US" dirty="0" err="1" smtClean="0"/>
              <a:t>habis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b, </a:t>
            </a:r>
            <a:r>
              <a:rPr lang="en-US" dirty="0" err="1" smtClean="0"/>
              <a:t>dan</a:t>
            </a:r>
            <a:r>
              <a:rPr lang="en-US" dirty="0" smtClean="0"/>
              <a:t> b </a:t>
            </a:r>
            <a:r>
              <a:rPr lang="en-US" dirty="0" err="1" smtClean="0"/>
              <a:t>habis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c,</a:t>
            </a:r>
          </a:p>
          <a:p>
            <a:pPr algn="just">
              <a:buNone/>
            </a:pPr>
            <a:r>
              <a:rPr lang="en-US" dirty="0" err="1" smtClean="0"/>
              <a:t>maka</a:t>
            </a:r>
            <a:r>
              <a:rPr lang="en-US" dirty="0" smtClean="0"/>
              <a:t> a </a:t>
            </a:r>
            <a:r>
              <a:rPr lang="en-US" dirty="0" err="1" smtClean="0"/>
              <a:t>habis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c.</a:t>
            </a:r>
            <a:endParaRPr lang="en-SG" dirty="0" smtClean="0"/>
          </a:p>
          <a:p>
            <a:pPr>
              <a:buNone/>
            </a:pPr>
            <a:endParaRPr lang="en-SG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lnSpcReduction="10000"/>
          </a:bodyPr>
          <a:lstStyle/>
          <a:p>
            <a:pPr lvl="0" algn="just">
              <a:buNone/>
            </a:pPr>
            <a:r>
              <a:rPr lang="en-SG" dirty="0" smtClean="0"/>
              <a:t>3. </a:t>
            </a:r>
            <a:r>
              <a:rPr lang="id-ID" dirty="0" smtClean="0"/>
              <a:t>Ciri Habis Dibagi</a:t>
            </a:r>
            <a:endParaRPr lang="en-SG" dirty="0" smtClean="0"/>
          </a:p>
          <a:p>
            <a:pPr lvl="0" algn="just">
              <a:buNone/>
            </a:pPr>
            <a:r>
              <a:rPr lang="id-ID" dirty="0" smtClean="0"/>
              <a:t>Ciri Habis Dibagi </a:t>
            </a:r>
            <a:r>
              <a:rPr lang="id-ID" dirty="0" smtClean="0"/>
              <a:t>1</a:t>
            </a:r>
            <a:endParaRPr lang="id-ID" dirty="0" smtClean="0"/>
          </a:p>
          <a:p>
            <a:pPr lvl="0" algn="just">
              <a:buNone/>
            </a:pPr>
            <a:r>
              <a:rPr lang="id-ID" dirty="0" smtClean="0"/>
              <a:t>   Bilangan yang habis dibagi satu adalah semua bilangan.</a:t>
            </a:r>
          </a:p>
          <a:p>
            <a:pPr lvl="0" algn="just">
              <a:buNone/>
            </a:pPr>
            <a:r>
              <a:rPr lang="id-ID" dirty="0" smtClean="0"/>
              <a:t> </a:t>
            </a:r>
            <a:r>
              <a:rPr lang="id-ID" dirty="0" smtClean="0"/>
              <a:t>  Contoh 1 |  3879879</a:t>
            </a:r>
            <a:endParaRPr lang="en-SG" dirty="0" smtClean="0"/>
          </a:p>
          <a:p>
            <a:pPr lvl="0" algn="just">
              <a:buNone/>
            </a:pPr>
            <a:endParaRPr lang="id-ID" dirty="0" smtClean="0"/>
          </a:p>
          <a:p>
            <a:pPr lvl="0" algn="just">
              <a:buNone/>
            </a:pPr>
            <a:r>
              <a:rPr lang="id-ID" dirty="0" smtClean="0"/>
              <a:t>Ciri </a:t>
            </a:r>
            <a:r>
              <a:rPr lang="id-ID" dirty="0" smtClean="0"/>
              <a:t>Habis Dibagi </a:t>
            </a:r>
            <a:r>
              <a:rPr lang="id-ID" dirty="0" smtClean="0"/>
              <a:t>2</a:t>
            </a:r>
            <a:endParaRPr lang="id-ID" dirty="0" smtClean="0"/>
          </a:p>
          <a:p>
            <a:pPr lvl="0" algn="just">
              <a:buNone/>
            </a:pPr>
            <a:r>
              <a:rPr lang="id-ID" dirty="0" smtClean="0"/>
              <a:t>   </a:t>
            </a:r>
            <a:r>
              <a:rPr lang="id-ID" dirty="0" smtClean="0"/>
              <a:t>B</a:t>
            </a:r>
            <a:r>
              <a:rPr lang="en-US" dirty="0" err="1" smtClean="0"/>
              <a:t>ilangan</a:t>
            </a:r>
            <a:r>
              <a:rPr lang="en-US" dirty="0" smtClean="0"/>
              <a:t> </a:t>
            </a:r>
            <a:r>
              <a:rPr lang="en-US" dirty="0" err="1" smtClean="0"/>
              <a:t>habis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id-ID" dirty="0" smtClean="0"/>
              <a:t>2</a:t>
            </a:r>
            <a:r>
              <a:rPr lang="id-ID" dirty="0" smtClean="0"/>
              <a:t> </a:t>
            </a:r>
            <a:r>
              <a:rPr lang="id-ID" dirty="0" smtClean="0"/>
              <a:t>jika dan hanya jika bilangan satuannya genap atau</a:t>
            </a:r>
            <a:r>
              <a:rPr lang="en-US" dirty="0" smtClean="0"/>
              <a:t> </a:t>
            </a:r>
            <a:r>
              <a:rPr lang="en-US" dirty="0" err="1" smtClean="0"/>
              <a:t>habis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id-ID" dirty="0" smtClean="0"/>
              <a:t>2</a:t>
            </a:r>
            <a:r>
              <a:rPr lang="en-US" dirty="0" smtClean="0"/>
              <a:t>.</a:t>
            </a:r>
            <a:r>
              <a:rPr lang="id-ID" dirty="0" smtClean="0"/>
              <a:t> </a:t>
            </a:r>
          </a:p>
          <a:p>
            <a:pPr lvl="0" algn="just">
              <a:buNone/>
            </a:pPr>
            <a:r>
              <a:rPr lang="id-ID" dirty="0" smtClean="0"/>
              <a:t> </a:t>
            </a:r>
            <a:r>
              <a:rPr lang="id-ID" dirty="0" smtClean="0"/>
              <a:t>  </a:t>
            </a:r>
            <a:r>
              <a:rPr lang="id-ID" dirty="0" smtClean="0"/>
              <a:t>Contoh 2 | 769086</a:t>
            </a:r>
            <a:endParaRPr lang="en-US" dirty="0" smtClean="0"/>
          </a:p>
          <a:p>
            <a:pPr>
              <a:buNone/>
            </a:pPr>
            <a:endParaRPr lang="en-SG" dirty="0" smtClean="0"/>
          </a:p>
          <a:p>
            <a:pPr>
              <a:buNone/>
            </a:pPr>
            <a:endParaRPr lang="en-SG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428604"/>
            <a:ext cx="8686800" cy="5651521"/>
          </a:xfrm>
        </p:spPr>
        <p:txBody>
          <a:bodyPr>
            <a:normAutofit fontScale="92500" lnSpcReduction="10000"/>
          </a:bodyPr>
          <a:lstStyle/>
          <a:p>
            <a:pPr lvl="0" algn="just">
              <a:buNone/>
            </a:pPr>
            <a:r>
              <a:rPr lang="id-ID" dirty="0" smtClean="0"/>
              <a:t>Ciri Habis Dibagi 3</a:t>
            </a:r>
            <a:endParaRPr lang="en-SG" dirty="0" smtClean="0"/>
          </a:p>
          <a:p>
            <a:pPr algn="just">
              <a:buNone/>
            </a:pPr>
            <a:r>
              <a:rPr lang="id-ID" dirty="0" smtClean="0"/>
              <a:t>   B</a:t>
            </a:r>
            <a:r>
              <a:rPr lang="en-US" dirty="0" err="1" smtClean="0"/>
              <a:t>ilangan</a:t>
            </a:r>
            <a:r>
              <a:rPr lang="en-US" dirty="0" smtClean="0"/>
              <a:t> yang </a:t>
            </a:r>
            <a:r>
              <a:rPr lang="en-US" dirty="0" err="1" smtClean="0"/>
              <a:t>habis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id-ID" dirty="0" smtClean="0"/>
              <a:t>3 jika dan hanya jika jumlah</a:t>
            </a:r>
            <a:r>
              <a:rPr lang="en-US" dirty="0" smtClean="0"/>
              <a:t> </a:t>
            </a:r>
            <a:r>
              <a:rPr lang="id-ID" dirty="0" smtClean="0"/>
              <a:t>bilangan yang dinyatakan oleh angka pada lambang bilangan tersebut</a:t>
            </a:r>
            <a:r>
              <a:rPr lang="en-US" dirty="0" smtClean="0"/>
              <a:t> </a:t>
            </a:r>
            <a:r>
              <a:rPr lang="en-US" dirty="0" err="1" smtClean="0"/>
              <a:t>habis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3.</a:t>
            </a:r>
            <a:endParaRPr lang="en-SG" dirty="0" smtClean="0"/>
          </a:p>
          <a:p>
            <a:pPr lvl="0">
              <a:buNone/>
            </a:pPr>
            <a:r>
              <a:rPr lang="id-ID" dirty="0" smtClean="0"/>
              <a:t>   Contoh 3 | 197946</a:t>
            </a:r>
            <a:endParaRPr lang="id-ID" dirty="0" smtClean="0"/>
          </a:p>
          <a:p>
            <a:pPr lvl="0">
              <a:buNone/>
            </a:pPr>
            <a:endParaRPr lang="id-ID" dirty="0" smtClean="0"/>
          </a:p>
          <a:p>
            <a:pPr lvl="0">
              <a:buNone/>
            </a:pPr>
            <a:r>
              <a:rPr lang="id-ID" dirty="0" smtClean="0"/>
              <a:t>Ciri </a:t>
            </a:r>
            <a:r>
              <a:rPr lang="id-ID" dirty="0" smtClean="0"/>
              <a:t>Habis Dibagi 4</a:t>
            </a:r>
          </a:p>
          <a:p>
            <a:pPr lvl="0" algn="just">
              <a:buNone/>
            </a:pPr>
            <a:r>
              <a:rPr lang="id-ID" dirty="0" smtClean="0"/>
              <a:t>  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habis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smtClean="0"/>
              <a:t>4</a:t>
            </a:r>
            <a:r>
              <a:rPr lang="id-ID" dirty="0" smtClean="0"/>
              <a:t> jika dan hanya jika</a:t>
            </a:r>
            <a:r>
              <a:rPr lang="en-US" dirty="0" smtClean="0"/>
              <a:t> 2</a:t>
            </a:r>
            <a:r>
              <a:rPr lang="id-ID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/digit </a:t>
            </a:r>
            <a:r>
              <a:rPr lang="en-US" dirty="0" err="1" smtClean="0"/>
              <a:t>terakhir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habis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4</a:t>
            </a:r>
            <a:r>
              <a:rPr lang="en-US" dirty="0" smtClean="0"/>
              <a:t>.</a:t>
            </a:r>
            <a:endParaRPr lang="id-ID" dirty="0" smtClean="0"/>
          </a:p>
          <a:p>
            <a:pPr lvl="0" algn="just">
              <a:buNone/>
            </a:pPr>
            <a:r>
              <a:rPr lang="id-ID" dirty="0" smtClean="0"/>
              <a:t> </a:t>
            </a:r>
            <a:r>
              <a:rPr lang="id-ID" dirty="0" smtClean="0"/>
              <a:t>  Contoh 4 | 146392</a:t>
            </a:r>
            <a:endParaRPr lang="en-US" dirty="0" smtClean="0"/>
          </a:p>
          <a:p>
            <a:pPr algn="just">
              <a:buNone/>
            </a:pPr>
            <a:endParaRPr lang="id-ID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57166"/>
            <a:ext cx="8686800" cy="5722959"/>
          </a:xfrm>
        </p:spPr>
        <p:txBody>
          <a:bodyPr/>
          <a:lstStyle/>
          <a:p>
            <a:pPr lvl="0">
              <a:buNone/>
            </a:pPr>
            <a:r>
              <a:rPr lang="id-ID" dirty="0" smtClean="0"/>
              <a:t>Ciri Habis Dibagi </a:t>
            </a:r>
            <a:r>
              <a:rPr lang="id-ID" dirty="0" smtClean="0"/>
              <a:t>5</a:t>
            </a:r>
            <a:endParaRPr lang="id-ID" dirty="0" smtClean="0"/>
          </a:p>
          <a:p>
            <a:pPr lvl="0" algn="just">
              <a:buNone/>
            </a:pPr>
            <a:r>
              <a:rPr lang="id-ID" dirty="0" smtClean="0"/>
              <a:t>  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habis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id-ID" dirty="0" smtClean="0"/>
              <a:t>5 </a:t>
            </a:r>
            <a:r>
              <a:rPr lang="id-ID" dirty="0" smtClean="0"/>
              <a:t>jika dan hanya </a:t>
            </a:r>
            <a:r>
              <a:rPr lang="id-ID" dirty="0" smtClean="0"/>
              <a:t>jika satuan dari bilangan tersebut 0 atau 5</a:t>
            </a:r>
            <a:r>
              <a:rPr lang="en-US" dirty="0" smtClean="0"/>
              <a:t>.</a:t>
            </a:r>
            <a:endParaRPr lang="id-ID" dirty="0" smtClean="0"/>
          </a:p>
          <a:p>
            <a:pPr lvl="0" algn="just">
              <a:buNone/>
            </a:pPr>
            <a:r>
              <a:rPr lang="id-ID" dirty="0" smtClean="0"/>
              <a:t>   Contoh </a:t>
            </a:r>
            <a:r>
              <a:rPr lang="id-ID" dirty="0" smtClean="0"/>
              <a:t>5 </a:t>
            </a:r>
            <a:r>
              <a:rPr lang="id-ID" dirty="0" smtClean="0"/>
              <a:t>| </a:t>
            </a:r>
            <a:r>
              <a:rPr lang="id-ID" dirty="0" smtClean="0"/>
              <a:t>196190</a:t>
            </a:r>
          </a:p>
          <a:p>
            <a:pPr lvl="0" algn="just">
              <a:buNone/>
            </a:pPr>
            <a:endParaRPr lang="id-ID" dirty="0" smtClean="0"/>
          </a:p>
          <a:p>
            <a:pPr lvl="0" algn="just">
              <a:buNone/>
            </a:pPr>
            <a:r>
              <a:rPr lang="id-ID" dirty="0" smtClean="0"/>
              <a:t>Ciri </a:t>
            </a:r>
            <a:r>
              <a:rPr lang="id-ID" dirty="0" smtClean="0"/>
              <a:t>Habis Dibagi 6</a:t>
            </a:r>
            <a:endParaRPr lang="en-SG" dirty="0" smtClean="0"/>
          </a:p>
          <a:p>
            <a:pPr algn="just">
              <a:buNone/>
            </a:pPr>
            <a:r>
              <a:rPr lang="id-ID" dirty="0" smtClean="0"/>
              <a:t>   B</a:t>
            </a:r>
            <a:r>
              <a:rPr lang="en-US" dirty="0" err="1" smtClean="0"/>
              <a:t>ilangan</a:t>
            </a:r>
            <a:r>
              <a:rPr lang="en-US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habis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6 </a:t>
            </a:r>
            <a:r>
              <a:rPr lang="id-ID" dirty="0" smtClean="0"/>
              <a:t>jika dan hanya jika bilangan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habis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2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habis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3.</a:t>
            </a:r>
            <a:endParaRPr lang="en-SG" dirty="0" smtClean="0"/>
          </a:p>
          <a:p>
            <a:pPr>
              <a:buNone/>
            </a:pPr>
            <a:r>
              <a:rPr lang="id-ID" dirty="0" smtClean="0"/>
              <a:t>   Contoh 6 </a:t>
            </a:r>
            <a:r>
              <a:rPr lang="id-ID" dirty="0" smtClean="0"/>
              <a:t>| </a:t>
            </a:r>
            <a:r>
              <a:rPr lang="id-ID" dirty="0" smtClean="0"/>
              <a:t>219588</a:t>
            </a:r>
            <a:endParaRPr lang="id-ID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85728"/>
            <a:ext cx="8686800" cy="6286544"/>
          </a:xfrm>
        </p:spPr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id-ID" dirty="0" smtClean="0"/>
              <a:t>Ciri Habis Dibagi </a:t>
            </a:r>
            <a:r>
              <a:rPr lang="id-ID" dirty="0" smtClean="0"/>
              <a:t>7</a:t>
            </a:r>
            <a:endParaRPr lang="id-ID" dirty="0" smtClean="0"/>
          </a:p>
          <a:p>
            <a:pPr lvl="0" algn="just">
              <a:buNone/>
            </a:pPr>
            <a:r>
              <a:rPr lang="id-ID" dirty="0" smtClean="0"/>
              <a:t>  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habis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id-ID" dirty="0" smtClean="0"/>
              <a:t>7 </a:t>
            </a:r>
            <a:r>
              <a:rPr lang="id-ID" dirty="0" smtClean="0"/>
              <a:t>jika dan hanya jika </a:t>
            </a:r>
            <a:r>
              <a:rPr lang="id-ID" dirty="0" smtClean="0"/>
              <a:t>selisih antara bilangan yang dinyatakan oleh lambang bilangan mula-mula kecuali angka terakhir dengan dua kali bilangan angka terakhir tersebut habis dibagi 7</a:t>
            </a:r>
            <a:r>
              <a:rPr lang="en-US" dirty="0" smtClean="0"/>
              <a:t>.</a:t>
            </a:r>
            <a:endParaRPr lang="id-ID" dirty="0" smtClean="0"/>
          </a:p>
          <a:p>
            <a:pPr lvl="0" algn="just">
              <a:buNone/>
            </a:pPr>
            <a:r>
              <a:rPr lang="id-ID" dirty="0" smtClean="0"/>
              <a:t>   Contoh </a:t>
            </a:r>
            <a:r>
              <a:rPr lang="id-ID" dirty="0" smtClean="0"/>
              <a:t>7 </a:t>
            </a:r>
            <a:r>
              <a:rPr lang="id-ID" dirty="0" smtClean="0"/>
              <a:t>| </a:t>
            </a:r>
            <a:r>
              <a:rPr lang="id-ID" dirty="0" smtClean="0"/>
              <a:t>2583</a:t>
            </a:r>
            <a:endParaRPr lang="id-ID" dirty="0" smtClean="0"/>
          </a:p>
          <a:p>
            <a:pPr lvl="0" algn="just">
              <a:buNone/>
            </a:pPr>
            <a:endParaRPr lang="id-ID" dirty="0" smtClean="0"/>
          </a:p>
          <a:p>
            <a:pPr lvl="0" algn="just">
              <a:buNone/>
            </a:pPr>
            <a:r>
              <a:rPr lang="id-ID" dirty="0" smtClean="0"/>
              <a:t>Ciri Habis Dibagi </a:t>
            </a:r>
            <a:r>
              <a:rPr lang="id-ID" dirty="0" smtClean="0"/>
              <a:t>8</a:t>
            </a:r>
            <a:endParaRPr lang="en-SG" dirty="0" smtClean="0"/>
          </a:p>
          <a:p>
            <a:pPr algn="just">
              <a:buNone/>
            </a:pPr>
            <a:r>
              <a:rPr lang="id-ID" dirty="0" smtClean="0"/>
              <a:t>   B</a:t>
            </a:r>
            <a:r>
              <a:rPr lang="en-US" dirty="0" err="1" smtClean="0"/>
              <a:t>ilangan</a:t>
            </a:r>
            <a:r>
              <a:rPr lang="en-US" dirty="0" smtClean="0"/>
              <a:t> yang </a:t>
            </a:r>
            <a:r>
              <a:rPr lang="en-US" dirty="0" err="1" smtClean="0"/>
              <a:t>habis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id-ID" dirty="0" smtClean="0"/>
              <a:t>8</a:t>
            </a:r>
            <a:r>
              <a:rPr lang="en-US" dirty="0" smtClean="0"/>
              <a:t> </a:t>
            </a:r>
            <a:r>
              <a:rPr lang="id-ID" dirty="0" smtClean="0"/>
              <a:t>jika dan hanya jika </a:t>
            </a:r>
            <a:r>
              <a:rPr lang="id-ID" dirty="0" smtClean="0"/>
              <a:t>bilangan yang dinyatakan oleh tiga bilangan terakhir dari bilangan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habis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id-ID" dirty="0" smtClean="0"/>
              <a:t>8</a:t>
            </a:r>
            <a:endParaRPr lang="en-SG" dirty="0" smtClean="0"/>
          </a:p>
          <a:p>
            <a:pPr>
              <a:buNone/>
            </a:pPr>
            <a:r>
              <a:rPr lang="id-ID" dirty="0" smtClean="0"/>
              <a:t>   </a:t>
            </a:r>
            <a:r>
              <a:rPr lang="id-ID" dirty="0" smtClean="0"/>
              <a:t>Contoh 8 </a:t>
            </a:r>
            <a:r>
              <a:rPr lang="id-ID" dirty="0" smtClean="0"/>
              <a:t>| </a:t>
            </a:r>
            <a:r>
              <a:rPr lang="id-ID" dirty="0" smtClean="0"/>
              <a:t>219184</a:t>
            </a:r>
            <a:endParaRPr lang="id-ID" dirty="0" smtClean="0"/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14290"/>
            <a:ext cx="8686800" cy="6429420"/>
          </a:xfrm>
        </p:spPr>
        <p:txBody>
          <a:bodyPr>
            <a:normAutofit/>
          </a:bodyPr>
          <a:lstStyle/>
          <a:p>
            <a:pPr lvl="0" algn="just">
              <a:buNone/>
            </a:pPr>
            <a:r>
              <a:rPr lang="id-ID" dirty="0" smtClean="0"/>
              <a:t>Ciri Habis Dibagi </a:t>
            </a:r>
            <a:r>
              <a:rPr lang="id-ID" dirty="0" smtClean="0"/>
              <a:t>9</a:t>
            </a:r>
            <a:endParaRPr lang="en-SG" dirty="0" smtClean="0"/>
          </a:p>
          <a:p>
            <a:pPr algn="just">
              <a:buNone/>
            </a:pPr>
            <a:r>
              <a:rPr lang="id-ID" dirty="0" smtClean="0"/>
              <a:t>   B</a:t>
            </a:r>
            <a:r>
              <a:rPr lang="en-US" dirty="0" err="1" smtClean="0"/>
              <a:t>ilangan</a:t>
            </a:r>
            <a:r>
              <a:rPr lang="en-US" dirty="0" smtClean="0"/>
              <a:t> yang </a:t>
            </a:r>
            <a:r>
              <a:rPr lang="en-US" dirty="0" err="1" smtClean="0"/>
              <a:t>habis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id-ID" dirty="0" smtClean="0"/>
              <a:t>9 </a:t>
            </a:r>
            <a:r>
              <a:rPr lang="id-ID" dirty="0" smtClean="0"/>
              <a:t>jika dan hanya jika jumlah</a:t>
            </a:r>
            <a:r>
              <a:rPr lang="en-US" dirty="0" smtClean="0"/>
              <a:t> </a:t>
            </a:r>
            <a:r>
              <a:rPr lang="id-ID" dirty="0" smtClean="0"/>
              <a:t>bilangan yang dinyatakan oleh angka pada lambang bilangan tersebut</a:t>
            </a:r>
            <a:r>
              <a:rPr lang="en-US" dirty="0" smtClean="0"/>
              <a:t> </a:t>
            </a:r>
            <a:r>
              <a:rPr lang="en-US" dirty="0" err="1" smtClean="0"/>
              <a:t>habis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id-ID" dirty="0" smtClean="0"/>
              <a:t>9</a:t>
            </a:r>
            <a:r>
              <a:rPr lang="en-US" dirty="0" smtClean="0"/>
              <a:t>.</a:t>
            </a:r>
            <a:endParaRPr lang="en-SG" dirty="0" smtClean="0"/>
          </a:p>
          <a:p>
            <a:pPr lvl="0">
              <a:buNone/>
            </a:pPr>
            <a:r>
              <a:rPr lang="id-ID" dirty="0" smtClean="0"/>
              <a:t>   Contoh </a:t>
            </a:r>
            <a:r>
              <a:rPr lang="id-ID" dirty="0" smtClean="0"/>
              <a:t>9 </a:t>
            </a:r>
            <a:r>
              <a:rPr lang="id-ID" dirty="0" smtClean="0"/>
              <a:t>| </a:t>
            </a:r>
            <a:r>
              <a:rPr lang="id-ID" dirty="0" smtClean="0"/>
              <a:t>32931</a:t>
            </a:r>
          </a:p>
          <a:p>
            <a:pPr lvl="0">
              <a:buNone/>
            </a:pPr>
            <a:endParaRPr lang="id-ID" dirty="0" smtClean="0"/>
          </a:p>
          <a:p>
            <a:pPr lvl="0">
              <a:buNone/>
            </a:pPr>
            <a:r>
              <a:rPr lang="id-ID" dirty="0" smtClean="0"/>
              <a:t>Ciri Habis Dibagi </a:t>
            </a:r>
            <a:r>
              <a:rPr lang="id-ID" dirty="0" smtClean="0"/>
              <a:t>10</a:t>
            </a:r>
            <a:endParaRPr lang="id-ID" dirty="0" smtClean="0"/>
          </a:p>
          <a:p>
            <a:pPr lvl="0" algn="just">
              <a:buNone/>
            </a:pPr>
            <a:r>
              <a:rPr lang="id-ID" dirty="0" smtClean="0"/>
              <a:t>  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habis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id-ID" dirty="0" smtClean="0"/>
              <a:t>10 </a:t>
            </a:r>
            <a:r>
              <a:rPr lang="id-ID" dirty="0" smtClean="0"/>
              <a:t>jika dan hanya </a:t>
            </a:r>
            <a:r>
              <a:rPr lang="id-ID" dirty="0" smtClean="0"/>
              <a:t>jika satuan bilangan tersebut 0</a:t>
            </a:r>
            <a:r>
              <a:rPr lang="en-US" dirty="0" smtClean="0"/>
              <a:t>.</a:t>
            </a:r>
            <a:endParaRPr lang="id-ID" dirty="0" smtClean="0"/>
          </a:p>
          <a:p>
            <a:pPr lvl="0" algn="just">
              <a:buNone/>
            </a:pPr>
            <a:r>
              <a:rPr lang="id-ID" dirty="0" smtClean="0"/>
              <a:t>   Contoh </a:t>
            </a:r>
            <a:r>
              <a:rPr lang="id-ID" dirty="0" smtClean="0"/>
              <a:t>10 </a:t>
            </a:r>
            <a:r>
              <a:rPr lang="id-ID" dirty="0" smtClean="0"/>
              <a:t>| </a:t>
            </a:r>
            <a:r>
              <a:rPr lang="id-ID" dirty="0" smtClean="0"/>
              <a:t>146390</a:t>
            </a:r>
            <a:endParaRPr lang="en-US" dirty="0" smtClean="0"/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517</Words>
  <Application>Microsoft Office PowerPoint</Application>
  <PresentationFormat>On-screen Show (4:3)</PresentationFormat>
  <Paragraphs>72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Custom Design</vt:lpstr>
      <vt:lpstr>Trek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TOSHIBA-PC</dc:creator>
  <cp:lastModifiedBy>Alberth</cp:lastModifiedBy>
  <cp:revision>39</cp:revision>
  <dcterms:created xsi:type="dcterms:W3CDTF">2014-09-24T01:22:03Z</dcterms:created>
  <dcterms:modified xsi:type="dcterms:W3CDTF">2015-04-14T15:02:31Z</dcterms:modified>
</cp:coreProperties>
</file>