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53" r:id="rId2"/>
    <p:sldMasterId id="2147483662" r:id="rId3"/>
    <p:sldMasterId id="2147483679" r:id="rId4"/>
    <p:sldMasterId id="2147483664" r:id="rId5"/>
    <p:sldMasterId id="2147483676" r:id="rId6"/>
    <p:sldMasterId id="2147483669" r:id="rId7"/>
    <p:sldMasterId id="2147483670" r:id="rId8"/>
    <p:sldMasterId id="2147483671" r:id="rId9"/>
    <p:sldMasterId id="2147483672" r:id="rId10"/>
    <p:sldMasterId id="2147483675" r:id="rId11"/>
    <p:sldMasterId id="2147483677" r:id="rId12"/>
    <p:sldMasterId id="2147491483" r:id="rId13"/>
  </p:sldMasterIdLst>
  <p:notesMasterIdLst>
    <p:notesMasterId r:id="rId30"/>
  </p:notesMasterIdLst>
  <p:handoutMasterIdLst>
    <p:handoutMasterId r:id="rId31"/>
  </p:handoutMasterIdLst>
  <p:sldIdLst>
    <p:sldId id="760" r:id="rId14"/>
    <p:sldId id="952" r:id="rId15"/>
    <p:sldId id="953" r:id="rId16"/>
    <p:sldId id="954" r:id="rId17"/>
    <p:sldId id="955" r:id="rId18"/>
    <p:sldId id="886" r:id="rId19"/>
    <p:sldId id="939" r:id="rId20"/>
    <p:sldId id="888" r:id="rId21"/>
    <p:sldId id="956" r:id="rId22"/>
    <p:sldId id="945" r:id="rId23"/>
    <p:sldId id="957" r:id="rId24"/>
    <p:sldId id="947" r:id="rId25"/>
    <p:sldId id="960" r:id="rId26"/>
    <p:sldId id="961" r:id="rId27"/>
    <p:sldId id="969" r:id="rId28"/>
    <p:sldId id="971" r:id="rId29"/>
  </p:sldIdLst>
  <p:sldSz cx="9144000" cy="6858000" type="screen4x3"/>
  <p:notesSz cx="9313863" cy="6858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AA6C0F8-6A1D-4A06-AC6F-C30CB0AC6813}">
          <p14:sldIdLst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958"/>
            <p14:sldId id="970"/>
            <p14:sldId id="760"/>
            <p14:sldId id="949"/>
            <p14:sldId id="885"/>
            <p14:sldId id="950"/>
            <p14:sldId id="952"/>
            <p14:sldId id="953"/>
            <p14:sldId id="954"/>
            <p14:sldId id="955"/>
            <p14:sldId id="886"/>
            <p14:sldId id="939"/>
            <p14:sldId id="888"/>
            <p14:sldId id="956"/>
            <p14:sldId id="945"/>
            <p14:sldId id="957"/>
            <p14:sldId id="947"/>
            <p14:sldId id="960"/>
            <p14:sldId id="961"/>
            <p14:sldId id="969"/>
          </p14:sldIdLst>
        </p14:section>
        <p14:section name="Untitled Section" id="{70CEC164-271C-400E-A970-97093C6665DB}">
          <p14:sldIdLst>
            <p14:sldId id="971"/>
            <p14:sldId id="962"/>
            <p14:sldId id="963"/>
            <p14:sldId id="9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33CC"/>
    <a:srgbClr val="0000CC"/>
    <a:srgbClr val="CCFFFF"/>
    <a:srgbClr val="FF0000"/>
    <a:srgbClr val="B2B2B2"/>
    <a:srgbClr val="0000FF"/>
    <a:srgbClr val="E8ED13"/>
    <a:srgbClr val="FFCC00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24" autoAdjust="0"/>
  </p:normalViewPr>
  <p:slideViewPr>
    <p:cSldViewPr>
      <p:cViewPr>
        <p:scale>
          <a:sx n="50" d="100"/>
          <a:sy n="50" d="100"/>
        </p:scale>
        <p:origin x="-26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2584"/>
    </p:cViewPr>
  </p:sorterViewPr>
  <p:notesViewPr>
    <p:cSldViewPr>
      <p:cViewPr varScale="1">
        <p:scale>
          <a:sx n="51" d="100"/>
          <a:sy n="51" d="100"/>
        </p:scale>
        <p:origin x="-1266" y="-90"/>
      </p:cViewPr>
      <p:guideLst>
        <p:guide orient="horz" pos="2160"/>
        <p:guide pos="293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685" cy="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3" rIns="87307" bIns="4365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6239" y="0"/>
            <a:ext cx="4036154" cy="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3" rIns="87307" bIns="4365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309"/>
            <a:ext cx="4034685" cy="3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3" rIns="87307" bIns="4365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6239" y="6514309"/>
            <a:ext cx="4036154" cy="3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07" tIns="43653" rIns="87307" bIns="4365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AF2B0DF-BD84-4BB5-9416-067C0A001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2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685" cy="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09" tIns="45055" rIns="90109" bIns="45055" numCol="1" anchor="t" anchorCtr="0" compatLnSpc="1">
            <a:prstTxWarp prst="textNoShape">
              <a:avLst/>
            </a:prstTxWarp>
          </a:bodyPr>
          <a:lstStyle>
            <a:lvl1pPr defTabSz="9003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6239" y="0"/>
            <a:ext cx="4036154" cy="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09" tIns="45055" rIns="90109" bIns="45055" numCol="1" anchor="t" anchorCtr="0" compatLnSpc="1">
            <a:prstTxWarp prst="textNoShape">
              <a:avLst/>
            </a:prstTxWarp>
          </a:bodyPr>
          <a:lstStyle>
            <a:lvl1pPr algn="r" defTabSz="9003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4813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533" y="3257947"/>
            <a:ext cx="7450797" cy="30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09" tIns="45055" rIns="90109" bIns="45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309"/>
            <a:ext cx="4034685" cy="3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09" tIns="45055" rIns="90109" bIns="45055" numCol="1" anchor="b" anchorCtr="0" compatLnSpc="1">
            <a:prstTxWarp prst="textNoShape">
              <a:avLst/>
            </a:prstTxWarp>
          </a:bodyPr>
          <a:lstStyle>
            <a:lvl1pPr defTabSz="90035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6239" y="6514309"/>
            <a:ext cx="4036154" cy="3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09" tIns="45055" rIns="90109" bIns="45055" numCol="1" anchor="b" anchorCtr="0" compatLnSpc="1">
            <a:prstTxWarp prst="textNoShape">
              <a:avLst/>
            </a:prstTxWarp>
          </a:bodyPr>
          <a:lstStyle>
            <a:lvl1pPr algn="r" defTabSz="900353">
              <a:defRPr sz="1100"/>
            </a:lvl1pPr>
          </a:lstStyle>
          <a:p>
            <a:pPr>
              <a:defRPr/>
            </a:pPr>
            <a:fld id="{997DB29C-57DF-4B33-A1E6-8762F6B83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85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DB29C-57DF-4B33-A1E6-8762F6B83E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DB29C-57DF-4B33-A1E6-8762F6B83E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DB29C-57DF-4B33-A1E6-8762F6B83E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AAC7-781C-439B-A4DE-3FD9FC07B877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223E-A2F3-4C8C-BE49-0D3CBC455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C881-992F-422D-AF3F-7BE7CA3F491A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BE61-167F-4C8E-9B24-DF2C54EB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8CB37-7D54-494A-9A95-D06C0798C940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AEB8C-D466-4BD3-801D-7AB9A4CB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2BE8-ED74-481F-B830-6B8D855F36C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8A1C-363F-4E20-B0F3-CE104A17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2BE8-ED74-481F-B830-6B8D855F36C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8A1C-363F-4E20-B0F3-CE104A17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2BE8-ED74-481F-B830-6B8D855F36C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8A1C-363F-4E20-B0F3-CE104A17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6E81-ECA3-41FE-AD48-07F86C976EAA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D5A3-27E7-4AB6-BCF9-CD2859DD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C3B7-123C-4E9B-B99E-F19EFD196940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4EF1-5148-4769-8EAE-ADD418C6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D00E-81B5-4B09-A84A-442EE340446F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D04C0-B5F7-4403-8705-534BACCA6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7F76-B7E3-4E35-9A23-39BBEF9B9A27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22DE-B78B-43E8-94DD-CC299C86B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F7D6-A740-4D69-8958-B002792C38DB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6B31-2126-42A9-BF96-2A754D4A2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036B-5394-409B-BB1B-575FAE696D8B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AB7E-CF25-44E9-B250-0F9E444F1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D271-933C-483C-90A8-F69F84124B82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8329-A9C6-4EE8-906D-E8761E076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ED7A-BC51-4355-AEB9-44D7D453FE4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D745-248A-4868-B6A9-C817E564A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50F3-4547-43D8-B113-AA218CC46D3F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01F2-83E1-4955-8F56-35D783BDD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B988-B4D4-4F2F-9EFD-87B84274ABC5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4F42-1C12-4C4F-B247-27AE72DF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B53D-E749-4D63-BE99-65F040B4FEA3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A882-0072-46F8-AE9C-47CBB4CF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A6CF-2871-4A1B-ABEA-03BD2924D4DD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C5BD-4A9E-4B7B-89A5-B6F36534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DEAC-B201-44FE-8F23-A68729B2D9F7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3B7F-1325-49C4-A9A7-0DD08302B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400F-7278-4CB7-B73E-8983D797ED84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59AC-F5DF-4D8D-B028-01D415E4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2BE8-ED74-481F-B830-6B8D855F36C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8A1C-363F-4E20-B0F3-CE104A17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2070-D770-44A7-ADA1-32903F4EEF25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70A9-B6E6-459E-8230-BDCAA62B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1D9F-1A20-4196-A4CE-72CEABE47068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FBAF-FB41-4F62-B5C8-8E5892ABB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4FA1-6247-4782-A5ED-1775AD9F210F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F727-BD5F-44FA-A9D8-C59C10FC6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B317-D9E6-4A2C-8D06-226D41475CCA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634D-F6AD-4981-99B0-E1065428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0393-13FA-4FCB-80DD-713E29C129D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0357-B117-4992-B325-F93B7788E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audio" Target="../media/audio1.wav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audio" Target="../media/audio1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1AFD2C1-EED4-4051-B398-0DFE0F0E08EC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78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/>
              <a:t>eddypurwanto2004@yahoo.com</a:t>
            </a:r>
            <a:endParaRPr lang="en-US"/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A26DDC-CEF7-4CF9-A256-A004ABBC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6" r:id="rId1"/>
    <p:sldLayoutId id="2147491267" r:id="rId2"/>
    <p:sldLayoutId id="2147491268" r:id="rId3"/>
    <p:sldLayoutId id="2147491269" r:id="rId4"/>
    <p:sldLayoutId id="2147491270" r:id="rId5"/>
    <p:sldLayoutId id="2147491271" r:id="rId6"/>
    <p:sldLayoutId id="2147491272" r:id="rId7"/>
    <p:sldLayoutId id="2147491273" r:id="rId8"/>
    <p:sldLayoutId id="2147491274" r:id="rId9"/>
    <p:sldLayoutId id="2147491275" r:id="rId10"/>
    <p:sldLayoutId id="21474912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88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8859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60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61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62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1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096000"/>
            <a:ext cx="8153400" cy="631825"/>
            <a:chOff x="336" y="3888"/>
            <a:chExt cx="3828" cy="348"/>
          </a:xfrm>
        </p:grpSpPr>
        <p:sp>
          <p:nvSpPr>
            <p:cNvPr id="13317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z="2400" b="1" smtClean="0">
                  <a:solidFill>
                    <a:srgbClr val="FF0000"/>
                  </a:solidFill>
                  <a:latin typeface="Jokerman" pitchFamily="82" charset="0"/>
                  <a:ea typeface="MS PGothic" pitchFamily="34" charset="-128"/>
                </a:rPr>
                <a:t>NARKOBA</a:t>
              </a:r>
              <a:r>
                <a:rPr lang="en-US" b="1" smtClean="0">
                  <a:solidFill>
                    <a:srgbClr val="FFFF00"/>
                  </a:solidFill>
                  <a:ea typeface="MS PGothic" pitchFamily="34" charset="-128"/>
                </a:rPr>
                <a:t>  MUSUH KITA BERSAMA</a:t>
              </a:r>
            </a:p>
          </p:txBody>
        </p:sp>
        <p:pic>
          <p:nvPicPr>
            <p:cNvPr id="10246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65" r:id="rId1"/>
    <p:sldLayoutId id="2147491366" r:id="rId2"/>
    <p:sldLayoutId id="2147491367" r:id="rId3"/>
    <p:sldLayoutId id="2147491368" r:id="rId4"/>
    <p:sldLayoutId id="2147491369" r:id="rId5"/>
    <p:sldLayoutId id="2147491370" r:id="rId6"/>
    <p:sldLayoutId id="2147491371" r:id="rId7"/>
    <p:sldLayoutId id="2147491372" r:id="rId8"/>
    <p:sldLayoutId id="2147491373" r:id="rId9"/>
    <p:sldLayoutId id="2147491374" r:id="rId10"/>
    <p:sldLayoutId id="2147491375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536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53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76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3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8" name="Picture 18" descr="goldbar1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1913" y="738188"/>
            <a:ext cx="929640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096000"/>
            <a:ext cx="8153400" cy="631825"/>
            <a:chOff x="336" y="3888"/>
            <a:chExt cx="3828" cy="348"/>
          </a:xfrm>
        </p:grpSpPr>
        <p:sp>
          <p:nvSpPr>
            <p:cNvPr id="14342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b="1" smtClean="0">
                  <a:solidFill>
                    <a:srgbClr val="FFFF03"/>
                  </a:solidFill>
                  <a:ea typeface="MS PGothic" pitchFamily="34" charset="-128"/>
                </a:rPr>
                <a:t>PERANGI</a:t>
              </a:r>
              <a:r>
                <a:rPr lang="en-US" b="1" smtClean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en-US" sz="2400" b="1" smtClean="0">
                  <a:solidFill>
                    <a:srgbClr val="FF0000"/>
                  </a:solidFill>
                  <a:latin typeface="Jokerman" pitchFamily="82" charset="0"/>
                  <a:ea typeface="MS PGothic" pitchFamily="34" charset="-128"/>
                </a:rPr>
                <a:t>NARKOBA</a:t>
              </a:r>
              <a:r>
                <a:rPr lang="en-US" b="1" smtClean="0">
                  <a:solidFill>
                    <a:srgbClr val="FFFF00"/>
                  </a:solidFill>
                  <a:ea typeface="MS PGothic" pitchFamily="34" charset="-128"/>
                </a:rPr>
                <a:t> SEKARANG JUGA!</a:t>
              </a:r>
            </a:p>
          </p:txBody>
        </p:sp>
        <p:pic>
          <p:nvPicPr>
            <p:cNvPr id="11271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76" r:id="rId1"/>
    <p:sldLayoutId id="2147491377" r:id="rId2"/>
    <p:sldLayoutId id="2147491378" r:id="rId3"/>
    <p:sldLayoutId id="2147491379" r:id="rId4"/>
    <p:sldLayoutId id="2147491380" r:id="rId5"/>
    <p:sldLayoutId id="2147491381" r:id="rId6"/>
    <p:sldLayoutId id="2147491382" r:id="rId7"/>
    <p:sldLayoutId id="2147491383" r:id="rId8"/>
    <p:sldLayoutId id="2147491384" r:id="rId9"/>
    <p:sldLayoutId id="2147491385" r:id="rId10"/>
    <p:sldLayoutId id="2147491386" r:id="rId11"/>
    <p:sldLayoutId id="2147491441" r:id="rId12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49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1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4939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40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41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4942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2" name="Picture 18" descr="goldbar1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0" y="1143000"/>
            <a:ext cx="9296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165850"/>
            <a:ext cx="8153400" cy="608013"/>
            <a:chOff x="336" y="3888"/>
            <a:chExt cx="3828" cy="336"/>
          </a:xfrm>
        </p:grpSpPr>
        <p:sp>
          <p:nvSpPr>
            <p:cNvPr id="15366" name="Text Box 20"/>
            <p:cNvSpPr txBox="1">
              <a:spLocks noChangeArrowheads="1"/>
            </p:cNvSpPr>
            <p:nvPr userDrawn="1"/>
          </p:nvSpPr>
          <p:spPr bwMode="auto">
            <a:xfrm>
              <a:off x="720" y="3985"/>
              <a:ext cx="344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mtClean="0">
                  <a:solidFill>
                    <a:srgbClr val="FFFF03"/>
                  </a:solidFill>
                  <a:latin typeface="Ravie" pitchFamily="82" charset="0"/>
                  <a:ea typeface="MS PGothic" pitchFamily="34" charset="-128"/>
                </a:rPr>
                <a:t>KATAKAN TIDAK !!!</a:t>
              </a: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 </a:t>
              </a:r>
              <a:r>
                <a:rPr lang="en-US" sz="1400" b="1" smtClean="0">
                  <a:solidFill>
                    <a:srgbClr val="FF0000"/>
                  </a:solidFill>
                  <a:ea typeface="MS PGothic" pitchFamily="34" charset="-128"/>
                </a:rPr>
                <a:t> PADA </a:t>
              </a:r>
              <a:r>
                <a:rPr lang="en-US" sz="2000" b="1" smtClean="0">
                  <a:solidFill>
                    <a:srgbClr val="FF0000"/>
                  </a:solidFill>
                  <a:latin typeface="Forte" pitchFamily="66" charset="0"/>
                  <a:ea typeface="MS PGothic" pitchFamily="34" charset="-128"/>
                </a:rPr>
                <a:t>NARKOBA</a:t>
              </a:r>
              <a:endParaRPr lang="en-US" smtClean="0">
                <a:latin typeface="Arial Unicode MS" pitchFamily="34" charset="-128"/>
                <a:ea typeface="MS PGothic" pitchFamily="34" charset="-128"/>
              </a:endParaRPr>
            </a:p>
          </p:txBody>
        </p:sp>
        <p:pic>
          <p:nvPicPr>
            <p:cNvPr id="12295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87" r:id="rId1"/>
    <p:sldLayoutId id="2147491388" r:id="rId2"/>
    <p:sldLayoutId id="2147491389" r:id="rId3"/>
    <p:sldLayoutId id="2147491390" r:id="rId4"/>
    <p:sldLayoutId id="2147491391" r:id="rId5"/>
    <p:sldLayoutId id="2147491392" r:id="rId6"/>
    <p:sldLayoutId id="2147491393" r:id="rId7"/>
    <p:sldLayoutId id="2147491394" r:id="rId8"/>
    <p:sldLayoutId id="2147491395" r:id="rId9"/>
    <p:sldLayoutId id="2147491396" r:id="rId10"/>
    <p:sldLayoutId id="2147491397" r:id="rId11"/>
    <p:sldLayoutId id="2147491440" r:id="rId12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AFD2C1-EED4-4051-B398-0DFE0F0E08EC}" type="datetime1">
              <a:rPr lang="en-US" smtClean="0"/>
              <a:pPr>
                <a:defRPr/>
              </a:pPr>
              <a:t>4/9/2015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eddypurwanto2004@yahoo.com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1A26DDC-CEF7-4CF9-A256-A004ABBC9A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</p:sldLayoutIdLst>
  <p:transition spd="slow">
    <p:pull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744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744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76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44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2" name="Picture 18" descr="goldbar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2863" y="1295400"/>
            <a:ext cx="929640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5943600"/>
            <a:ext cx="8153400" cy="844550"/>
            <a:chOff x="336" y="3888"/>
            <a:chExt cx="3828" cy="465"/>
          </a:xfrm>
        </p:grpSpPr>
        <p:sp>
          <p:nvSpPr>
            <p:cNvPr id="4102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ALIRKAN SEMANGAT  DALAM DARAHMU, JANGAN ALIRI DENGAN </a:t>
              </a:r>
            </a:p>
            <a:p>
              <a:pPr lvl="1" algn="ctr" eaLnBrk="1" hangingPunct="1">
                <a:defRPr/>
              </a:pPr>
              <a:r>
                <a:rPr lang="en-US" sz="2400" b="1" smtClean="0">
                  <a:solidFill>
                    <a:srgbClr val="FFFF03"/>
                  </a:solidFill>
                  <a:ea typeface="MS PGothic" pitchFamily="34" charset="-128"/>
                </a:rPr>
                <a:t>RACUN</a:t>
              </a:r>
              <a:r>
                <a:rPr lang="en-US" b="1" smtClean="0">
                  <a:solidFill>
                    <a:srgbClr val="FFFF03"/>
                  </a:solidFill>
                  <a:ea typeface="MS PGothic" pitchFamily="34" charset="-128"/>
                </a:rPr>
                <a:t> </a:t>
              </a:r>
              <a:r>
                <a:rPr lang="en-US" sz="2400" b="1" smtClean="0">
                  <a:solidFill>
                    <a:srgbClr val="FF0000"/>
                  </a:solidFill>
                  <a:latin typeface="Jokerman" pitchFamily="82" charset="0"/>
                  <a:ea typeface="MS PGothic" pitchFamily="34" charset="-128"/>
                </a:rPr>
                <a:t>NARKOBA</a:t>
              </a:r>
              <a:endParaRPr lang="en-US" b="1" smtClean="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pic>
          <p:nvPicPr>
            <p:cNvPr id="2055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277" r:id="rId1"/>
    <p:sldLayoutId id="2147491278" r:id="rId2"/>
    <p:sldLayoutId id="2147491279" r:id="rId3"/>
    <p:sldLayoutId id="2147491280" r:id="rId4"/>
    <p:sldLayoutId id="2147491281" r:id="rId5"/>
    <p:sldLayoutId id="2147491282" r:id="rId6"/>
    <p:sldLayoutId id="2147491283" r:id="rId7"/>
    <p:sldLayoutId id="2147491284" r:id="rId8"/>
    <p:sldLayoutId id="2147491285" r:id="rId9"/>
    <p:sldLayoutId id="2147491286" r:id="rId10"/>
    <p:sldLayoutId id="2147491287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799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79947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48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49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9950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18" descr="goldbar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0" y="1143000"/>
            <a:ext cx="9296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019800"/>
            <a:ext cx="8153400" cy="844550"/>
            <a:chOff x="336" y="3888"/>
            <a:chExt cx="3828" cy="466"/>
          </a:xfrm>
        </p:grpSpPr>
        <p:sp>
          <p:nvSpPr>
            <p:cNvPr id="5126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KERUGIAN YANG LEBIH BESAR</a:t>
              </a:r>
              <a:r>
                <a:rPr lang="en-US" sz="1400" b="1" smtClean="0">
                  <a:ea typeface="MS PGothic" pitchFamily="34" charset="-128"/>
                </a:rPr>
                <a:t> ADALAH KERUSAKAN SOSIAL YANG DIAKIBATKAN </a:t>
              </a:r>
              <a:r>
                <a:rPr lang="en-US" sz="2400" b="1" smtClean="0">
                  <a:solidFill>
                    <a:srgbClr val="FF0000"/>
                  </a:solidFill>
                  <a:latin typeface="Chiller" pitchFamily="82" charset="0"/>
                  <a:ea typeface="MS PGothic" pitchFamily="34" charset="-128"/>
                </a:rPr>
                <a:t>NARKOBA</a:t>
              </a:r>
              <a:r>
                <a:rPr lang="en-US" sz="1400" b="1" smtClean="0">
                  <a:solidFill>
                    <a:srgbClr val="FFFF00"/>
                  </a:solidFill>
                  <a:ea typeface="MS PGothic" pitchFamily="34" charset="-128"/>
                </a:rPr>
                <a:t> </a:t>
              </a:r>
              <a:r>
                <a:rPr lang="en-US" sz="1400" b="1" smtClean="0">
                  <a:ea typeface="MS PGothic" pitchFamily="34" charset="-128"/>
                </a:rPr>
                <a:t>TERHADAP MASYARAKAT</a:t>
              </a:r>
            </a:p>
          </p:txBody>
        </p:sp>
        <p:pic>
          <p:nvPicPr>
            <p:cNvPr id="3079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288" r:id="rId1"/>
    <p:sldLayoutId id="2147491289" r:id="rId2"/>
    <p:sldLayoutId id="2147491290" r:id="rId3"/>
    <p:sldLayoutId id="2147491291" r:id="rId4"/>
    <p:sldLayoutId id="2147491292" r:id="rId5"/>
    <p:sldLayoutId id="2147491293" r:id="rId6"/>
    <p:sldLayoutId id="2147491294" r:id="rId7"/>
    <p:sldLayoutId id="2147491295" r:id="rId8"/>
    <p:sldLayoutId id="2147491296" r:id="rId9"/>
    <p:sldLayoutId id="2147491297" r:id="rId10"/>
    <p:sldLayoutId id="2147491298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E79CA4-11F8-4263-98B1-BF0B20D7A295}" type="datetime1">
              <a:rPr lang="en-US"/>
              <a:pPr>
                <a:defRPr/>
              </a:pPr>
              <a:t>4/9/2015</a:t>
            </a:fld>
            <a:endParaRPr lang="en-GB"/>
          </a:p>
        </p:txBody>
      </p:sp>
      <p:sp>
        <p:nvSpPr>
          <p:cNvPr id="78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8140FA-5504-4867-AFD3-4BC2B929E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9" r:id="rId1"/>
    <p:sldLayoutId id="2147491300" r:id="rId2"/>
    <p:sldLayoutId id="2147491301" r:id="rId3"/>
    <p:sldLayoutId id="2147491302" r:id="rId4"/>
    <p:sldLayoutId id="2147491303" r:id="rId5"/>
    <p:sldLayoutId id="2147491304" r:id="rId6"/>
    <p:sldLayoutId id="2147491305" r:id="rId7"/>
    <p:sldLayoutId id="2147491306" r:id="rId8"/>
    <p:sldLayoutId id="2147491307" r:id="rId9"/>
    <p:sldLayoutId id="2147491308" r:id="rId10"/>
    <p:sldLayoutId id="2147491309" r:id="rId11"/>
    <p:sldLayoutId id="21474914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89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89163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64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65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9166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1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165850"/>
            <a:ext cx="8153400" cy="608013"/>
            <a:chOff x="336" y="3888"/>
            <a:chExt cx="3828" cy="336"/>
          </a:xfrm>
        </p:grpSpPr>
        <p:sp>
          <p:nvSpPr>
            <p:cNvPr id="7173" name="Text Box 20"/>
            <p:cNvSpPr txBox="1">
              <a:spLocks noChangeArrowheads="1"/>
            </p:cNvSpPr>
            <p:nvPr userDrawn="1"/>
          </p:nvSpPr>
          <p:spPr bwMode="auto">
            <a:xfrm>
              <a:off x="720" y="3985"/>
              <a:ext cx="344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b="1" smtClean="0">
                  <a:solidFill>
                    <a:srgbClr val="FFFF03"/>
                  </a:solidFill>
                  <a:latin typeface="Ravie" pitchFamily="82" charset="0"/>
                  <a:ea typeface="MS PGothic" pitchFamily="34" charset="-128"/>
                </a:rPr>
                <a:t>WASPADA !!!</a:t>
              </a: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 </a:t>
              </a:r>
              <a:r>
                <a:rPr lang="en-US" sz="1400" b="1" smtClean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en-US" sz="2000" b="1" smtClean="0">
                  <a:solidFill>
                    <a:srgbClr val="FF0000"/>
                  </a:solidFill>
                  <a:latin typeface="Forte" pitchFamily="66" charset="0"/>
                  <a:ea typeface="MS PGothic" pitchFamily="34" charset="-128"/>
                </a:rPr>
                <a:t>NARKOBA </a:t>
              </a:r>
              <a:r>
                <a:rPr lang="en-US" smtClean="0">
                  <a:latin typeface="Arial Unicode MS" pitchFamily="34" charset="-128"/>
                  <a:ea typeface="MS PGothic" pitchFamily="34" charset="-128"/>
                </a:rPr>
                <a:t>SIAP MENJERAT SETIAP SAAT</a:t>
              </a:r>
            </a:p>
          </p:txBody>
        </p:sp>
        <p:pic>
          <p:nvPicPr>
            <p:cNvPr id="5126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10" r:id="rId1"/>
    <p:sldLayoutId id="2147491311" r:id="rId2"/>
    <p:sldLayoutId id="2147491312" r:id="rId3"/>
    <p:sldLayoutId id="2147491313" r:id="rId4"/>
    <p:sldLayoutId id="2147491314" r:id="rId5"/>
    <p:sldLayoutId id="2147491315" r:id="rId6"/>
    <p:sldLayoutId id="2147491316" r:id="rId7"/>
    <p:sldLayoutId id="2147491317" r:id="rId8"/>
    <p:sldLayoutId id="2147491318" r:id="rId9"/>
    <p:sldLayoutId id="2147491319" r:id="rId10"/>
    <p:sldLayoutId id="2147491320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57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57771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72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73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774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8" name="Picture 18" descr="goldbar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0" y="990600"/>
            <a:ext cx="9296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165850"/>
            <a:ext cx="8153400" cy="608013"/>
            <a:chOff x="336" y="3888"/>
            <a:chExt cx="3828" cy="336"/>
          </a:xfrm>
        </p:grpSpPr>
        <p:sp>
          <p:nvSpPr>
            <p:cNvPr id="9222" name="Text Box 20"/>
            <p:cNvSpPr txBox="1">
              <a:spLocks noChangeArrowheads="1"/>
            </p:cNvSpPr>
            <p:nvPr userDrawn="1"/>
          </p:nvSpPr>
          <p:spPr bwMode="auto">
            <a:xfrm>
              <a:off x="720" y="3985"/>
              <a:ext cx="344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z="1600" b="1" smtClean="0">
                  <a:solidFill>
                    <a:srgbClr val="FFFF03"/>
                  </a:solidFill>
                  <a:latin typeface="AvantGarde Bk BT" pitchFamily="34" charset="0"/>
                  <a:ea typeface="MS PGothic" pitchFamily="34" charset="-128"/>
                </a:rPr>
                <a:t>KENAPA MESTI BINGUNG</a:t>
              </a:r>
              <a:r>
                <a:rPr lang="en-US" sz="1600" b="1" smtClean="0">
                  <a:solidFill>
                    <a:srgbClr val="FF0000"/>
                  </a:solidFill>
                  <a:latin typeface="AvantGarde Bk BT" pitchFamily="34" charset="0"/>
                  <a:ea typeface="MS PGothic" pitchFamily="34" charset="-128"/>
                </a:rPr>
                <a:t> </a:t>
              </a:r>
              <a:r>
                <a:rPr lang="en-US" sz="1600" b="1" smtClean="0">
                  <a:latin typeface="AvantGarde Bk BT" pitchFamily="34" charset="0"/>
                  <a:ea typeface="MS PGothic" pitchFamily="34" charset="-128"/>
                </a:rPr>
                <a:t>!!! JAUHI</a:t>
              </a:r>
              <a:r>
                <a:rPr lang="en-US" sz="2000" b="1" smtClean="0">
                  <a:solidFill>
                    <a:srgbClr val="FF0000"/>
                  </a:solidFill>
                  <a:latin typeface="Forte" pitchFamily="66" charset="0"/>
                  <a:ea typeface="MS PGothic" pitchFamily="34" charset="-128"/>
                </a:rPr>
                <a:t> NARKOBA </a:t>
              </a:r>
              <a:r>
                <a:rPr lang="en-US" sz="1400" smtClean="0">
                  <a:latin typeface="Arial Unicode MS" pitchFamily="34" charset="-128"/>
                  <a:ea typeface="MS PGothic" pitchFamily="34" charset="-128"/>
                </a:rPr>
                <a:t>SEBELUM TERLAMBAT</a:t>
              </a:r>
            </a:p>
          </p:txBody>
        </p:sp>
        <p:pic>
          <p:nvPicPr>
            <p:cNvPr id="6151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21" r:id="rId1"/>
    <p:sldLayoutId id="2147491322" r:id="rId2"/>
    <p:sldLayoutId id="2147491323" r:id="rId3"/>
    <p:sldLayoutId id="2147491324" r:id="rId4"/>
    <p:sldLayoutId id="2147491325" r:id="rId5"/>
    <p:sldLayoutId id="2147491326" r:id="rId6"/>
    <p:sldLayoutId id="2147491327" r:id="rId7"/>
    <p:sldLayoutId id="2147491328" r:id="rId8"/>
    <p:sldLayoutId id="2147491329" r:id="rId9"/>
    <p:sldLayoutId id="2147491330" r:id="rId10"/>
    <p:sldLayoutId id="2147491331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0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1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09643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4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5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6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096000"/>
            <a:ext cx="8153400" cy="754063"/>
            <a:chOff x="336" y="3888"/>
            <a:chExt cx="3828" cy="415"/>
          </a:xfrm>
        </p:grpSpPr>
        <p:sp>
          <p:nvSpPr>
            <p:cNvPr id="10245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RASA PERCAYA DIRI ITU DATANGNYA DARI DALAM HATI, </a:t>
              </a:r>
            </a:p>
            <a:p>
              <a:pPr lvl="1" algn="ctr" eaLnBrk="1" hangingPunct="1">
                <a:defRPr/>
              </a:pP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BUKAN DARI</a:t>
              </a:r>
              <a:r>
                <a:rPr lang="en-US" b="1" smtClean="0">
                  <a:solidFill>
                    <a:srgbClr val="FFFF03"/>
                  </a:solidFill>
                  <a:ea typeface="MS PGothic" pitchFamily="34" charset="-128"/>
                </a:rPr>
                <a:t> </a:t>
              </a:r>
              <a:r>
                <a:rPr lang="en-US" sz="1600" b="1" smtClean="0">
                  <a:solidFill>
                    <a:srgbClr val="FF0000"/>
                  </a:solidFill>
                  <a:latin typeface="Jokerman" pitchFamily="82" charset="0"/>
                  <a:ea typeface="MS PGothic" pitchFamily="34" charset="-128"/>
                </a:rPr>
                <a:t>NARKOBA</a:t>
              </a:r>
              <a:endParaRPr lang="en-US" sz="1600" b="1" smtClean="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pic>
          <p:nvPicPr>
            <p:cNvPr id="7174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32" r:id="rId1"/>
    <p:sldLayoutId id="2147491333" r:id="rId2"/>
    <p:sldLayoutId id="2147491334" r:id="rId3"/>
    <p:sldLayoutId id="2147491335" r:id="rId4"/>
    <p:sldLayoutId id="2147491336" r:id="rId5"/>
    <p:sldLayoutId id="2147491337" r:id="rId6"/>
    <p:sldLayoutId id="2147491338" r:id="rId7"/>
    <p:sldLayoutId id="2147491339" r:id="rId8"/>
    <p:sldLayoutId id="2147491340" r:id="rId9"/>
    <p:sldLayoutId id="2147491341" r:id="rId10"/>
    <p:sldLayoutId id="2147491342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271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16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1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1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3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165850"/>
            <a:ext cx="8153400" cy="608013"/>
            <a:chOff x="336" y="3888"/>
            <a:chExt cx="3828" cy="336"/>
          </a:xfrm>
        </p:grpSpPr>
        <p:sp>
          <p:nvSpPr>
            <p:cNvPr id="11269" name="Text Box 20"/>
            <p:cNvSpPr txBox="1">
              <a:spLocks noChangeArrowheads="1"/>
            </p:cNvSpPr>
            <p:nvPr userDrawn="1"/>
          </p:nvSpPr>
          <p:spPr bwMode="auto">
            <a:xfrm>
              <a:off x="720" y="3985"/>
              <a:ext cx="344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b="1" smtClean="0">
                  <a:solidFill>
                    <a:srgbClr val="FFFF03"/>
                  </a:solidFill>
                  <a:latin typeface="Ravie" pitchFamily="82" charset="0"/>
                  <a:ea typeface="MS PGothic" pitchFamily="34" charset="-128"/>
                </a:rPr>
                <a:t>TOLAK</a:t>
              </a:r>
              <a:r>
                <a:rPr lang="en-US" sz="1400" b="1" smtClean="0">
                  <a:solidFill>
                    <a:srgbClr val="FFFF03"/>
                  </a:solidFill>
                  <a:ea typeface="MS PGothic" pitchFamily="34" charset="-128"/>
                </a:rPr>
                <a:t> </a:t>
              </a:r>
              <a:r>
                <a:rPr lang="en-US" sz="1400" b="1" smtClean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en-US" sz="2000" b="1" smtClean="0">
                  <a:solidFill>
                    <a:srgbClr val="FF0000"/>
                  </a:solidFill>
                  <a:latin typeface="Forte" pitchFamily="66" charset="0"/>
                  <a:ea typeface="MS PGothic" pitchFamily="34" charset="-128"/>
                </a:rPr>
                <a:t>NARKOBA </a:t>
              </a:r>
              <a:r>
                <a:rPr lang="en-US" smtClean="0">
                  <a:latin typeface="Arial Unicode MS" pitchFamily="34" charset="-128"/>
                  <a:ea typeface="MS PGothic" pitchFamily="34" charset="-128"/>
                </a:rPr>
                <a:t>SEBELUM CELAKA</a:t>
              </a:r>
            </a:p>
          </p:txBody>
        </p:sp>
        <p:pic>
          <p:nvPicPr>
            <p:cNvPr id="8198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43" r:id="rId1"/>
    <p:sldLayoutId id="2147491344" r:id="rId2"/>
    <p:sldLayoutId id="2147491345" r:id="rId3"/>
    <p:sldLayoutId id="2147491346" r:id="rId4"/>
    <p:sldLayoutId id="2147491347" r:id="rId5"/>
    <p:sldLayoutId id="2147491348" r:id="rId6"/>
    <p:sldLayoutId id="2147491349" r:id="rId7"/>
    <p:sldLayoutId id="2147491350" r:id="rId8"/>
    <p:sldLayoutId id="2147491351" r:id="rId9"/>
    <p:sldLayoutId id="2147491352" r:id="rId10"/>
    <p:sldLayoutId id="2147491353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57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9" name="Group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5787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88" name="Freeform 12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89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5790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7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6249988"/>
            <a:ext cx="8153400" cy="608012"/>
            <a:chOff x="336" y="3888"/>
            <a:chExt cx="3828" cy="336"/>
          </a:xfrm>
        </p:grpSpPr>
        <p:sp>
          <p:nvSpPr>
            <p:cNvPr id="12293" name="Text Box 20"/>
            <p:cNvSpPr txBox="1">
              <a:spLocks noChangeArrowheads="1"/>
            </p:cNvSpPr>
            <p:nvPr userDrawn="1"/>
          </p:nvSpPr>
          <p:spPr bwMode="auto">
            <a:xfrm>
              <a:off x="720" y="3984"/>
              <a:ext cx="34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defRPr/>
              </a:pPr>
              <a:r>
                <a:rPr lang="en-US" smtClean="0">
                  <a:solidFill>
                    <a:srgbClr val="FFFF66"/>
                  </a:solidFill>
                  <a:latin typeface="Albertus" pitchFamily="34" charset="0"/>
                  <a:ea typeface="MS PGothic" pitchFamily="34" charset="-128"/>
                </a:rPr>
                <a:t>KATAKAN TIDAK PADA</a:t>
              </a:r>
              <a:r>
                <a:rPr lang="en-US" sz="2000" b="1" smtClean="0">
                  <a:solidFill>
                    <a:srgbClr val="FF0000"/>
                  </a:solidFill>
                  <a:latin typeface="Forte" pitchFamily="66" charset="0"/>
                  <a:ea typeface="MS PGothic" pitchFamily="34" charset="-128"/>
                </a:rPr>
                <a:t>  NARKOBA</a:t>
              </a:r>
              <a:endParaRPr lang="en-US" sz="1400" smtClean="0">
                <a:solidFill>
                  <a:srgbClr val="FFFF66"/>
                </a:solidFill>
                <a:latin typeface="Arial Unicode MS" pitchFamily="34" charset="-128"/>
                <a:ea typeface="MS PGothic" pitchFamily="34" charset="-128"/>
              </a:endParaRPr>
            </a:p>
          </p:txBody>
        </p:sp>
        <p:pic>
          <p:nvPicPr>
            <p:cNvPr id="9222" name="Picture 21" descr="tutwuri2"/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</p:sldLayoutIdLst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-0.00556 L -1.02605 -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00" y="0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1.xml"/><Relationship Id="rId5" Type="http://schemas.openxmlformats.org/officeDocument/2006/relationships/audio" Target="../media/audio51.wav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0" y="2362200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5400" dirty="0" smtClean="0">
                <a:solidFill>
                  <a:srgbClr val="33CCFF"/>
                </a:solidFill>
                <a:latin typeface="Broadway" pitchFamily="82" charset="0"/>
              </a:rPr>
              <a:t>Penjumlahan dan Perkalian pada bilangan cacah</a:t>
            </a:r>
            <a:endParaRPr lang="en-US" sz="5400" dirty="0">
              <a:solidFill>
                <a:srgbClr val="33CCFF"/>
              </a:solidFill>
              <a:latin typeface="Broadway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/>
      <p:bldP spid="56320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ChangeArrowheads="1"/>
          </p:cNvSpPr>
          <p:nvPr/>
        </p:nvSpPr>
        <p:spPr bwMode="auto">
          <a:xfrm>
            <a:off x="176213" y="0"/>
            <a:ext cx="8924925" cy="6757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3251" name="Picture 3" descr="star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8001000" y="-2176463"/>
            <a:ext cx="1143000" cy="8543926"/>
          </a:xfrm>
          <a:prstGeom prst="rect">
            <a:avLst/>
          </a:prstGeom>
          <a:noFill/>
        </p:spPr>
      </p:pic>
      <p:sp>
        <p:nvSpPr>
          <p:cNvPr id="471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0"/>
            <a:ext cx="85344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2800" smtClean="0">
                <a:solidFill>
                  <a:schemeClr val="bg1"/>
                </a:solidFill>
              </a:rPr>
              <a:t/>
            </a:r>
            <a:br>
              <a:rPr sz="2800" smtClean="0">
                <a:solidFill>
                  <a:schemeClr val="bg1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( : ) adalah lawan dari ( x )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/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PEMBUKTIAN : 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		 p , q , k  adalah bilangan cacah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			p : q = k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			q x k = p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/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JADI 	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	p : q = k                 p = q x k </a:t>
            </a:r>
            <a:r>
              <a:rPr sz="2800" smtClean="0">
                <a:solidFill>
                  <a:srgbClr val="C00000"/>
                </a:solidFill>
              </a:rPr>
              <a:t/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/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	        p / q = k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                    p =  q x k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/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NOTE : karena '" q " pindah ruas maka berubah menjadi kali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0" y="92075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14400" lvl="1" indent="-457200"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Rockwell Extra Bold" pitchFamily="18" charset="0"/>
                <a:cs typeface="Arial" charset="0"/>
              </a:rPr>
              <a:t>PEMBAGIAN BILANGAN CACAH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868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5663" indent="-390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600" b="1" smtClean="0">
              <a:solidFill>
                <a:schemeClr val="tx2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886200" y="3810000"/>
            <a:ext cx="609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4" grpId="0" animBg="1"/>
      <p:bldP spid="991234" grpId="1" animBg="1"/>
      <p:bldP spid="471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533400"/>
            <a:ext cx="6629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C00000"/>
                </a:solidFill>
                <a:latin typeface="Bernard MT Condensed" pitchFamily="18" charset="0"/>
              </a:rPr>
              <a:t>2. PEMBAGIAN  DENGAN NOL TIDAK TERDEFINISIKAN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551836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</a:rPr>
              <a:t>Pembuktian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Misal</a:t>
            </a:r>
            <a:r>
              <a:rPr lang="en-US" sz="2800" b="1" dirty="0" smtClean="0">
                <a:solidFill>
                  <a:srgbClr val="FF0000"/>
                </a:solidFill>
              </a:rPr>
              <a:t> 8 : 0 = p, </a:t>
            </a:r>
            <a:r>
              <a:rPr lang="en-US" sz="2800" b="1" dirty="0" err="1" smtClean="0">
                <a:solidFill>
                  <a:srgbClr val="FF0000"/>
                </a:solidFill>
              </a:rPr>
              <a:t>maka</a:t>
            </a:r>
            <a:r>
              <a:rPr lang="en-US" sz="2800" b="1" dirty="0" smtClean="0">
                <a:solidFill>
                  <a:srgbClr val="FF0000"/>
                </a:solidFill>
              </a:rPr>
              <a:t> p x 0 = 8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id-ID" sz="2800" b="1" dirty="0" smtClean="0">
                <a:solidFill>
                  <a:srgbClr val="FF0000"/>
                </a:solidFill>
              </a:rPr>
              <a:t>Berapa nilai p ???</a:t>
            </a:r>
          </a:p>
          <a:p>
            <a:pPr algn="ctr"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Ternyata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satu</a:t>
            </a:r>
            <a:r>
              <a:rPr lang="en-US" sz="2800" b="1" dirty="0" smtClean="0">
                <a:solidFill>
                  <a:srgbClr val="FF0000"/>
                </a:solidFill>
              </a:rPr>
              <a:t> pun </a:t>
            </a:r>
            <a:r>
              <a:rPr lang="en-US" sz="2800" b="1" dirty="0" err="1" smtClean="0">
                <a:solidFill>
                  <a:srgbClr val="FF0000"/>
                </a:solidFill>
              </a:rPr>
              <a:t>pengganti</a:t>
            </a:r>
            <a:r>
              <a:rPr lang="en-US" sz="2800" b="1" dirty="0" smtClean="0">
                <a:solidFill>
                  <a:srgbClr val="FF0000"/>
                </a:solidFill>
              </a:rPr>
              <a:t> p yang </a:t>
            </a:r>
            <a:r>
              <a:rPr lang="en-US" sz="2800" b="1" dirty="0" err="1" smtClean="0">
                <a:solidFill>
                  <a:srgbClr val="FF0000"/>
                </a:solidFill>
              </a:rPr>
              <a:t>memenuhi</a:t>
            </a:r>
            <a:r>
              <a:rPr lang="en-US" sz="2800" b="1" dirty="0" smtClean="0">
                <a:solidFill>
                  <a:srgbClr val="FF0000"/>
                </a:solidFill>
              </a:rPr>
              <a:t> p x 0 = 8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ChangeArrowheads="1"/>
          </p:cNvSpPr>
          <p:nvPr/>
        </p:nvSpPr>
        <p:spPr bwMode="auto">
          <a:xfrm>
            <a:off x="176213" y="131763"/>
            <a:ext cx="8924925" cy="662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4275" name="Picture 3" descr="star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0" y="-9525"/>
            <a:ext cx="1143000" cy="1466850"/>
          </a:xfrm>
          <a:prstGeom prst="rect">
            <a:avLst/>
          </a:prstGeom>
          <a:noFill/>
        </p:spPr>
      </p:pic>
      <p:pic>
        <p:nvPicPr>
          <p:cNvPr id="54276" name="Picture 5" descr="star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7937500" y="5721350"/>
            <a:ext cx="1206500" cy="10668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9600" y="12223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lvl="1" indent="-457200" algn="r"/>
            <a:r>
              <a:rPr lang="en-US" sz="2800" b="1" dirty="0" smtClean="0">
                <a:solidFill>
                  <a:srgbClr val="0000CC"/>
                </a:solidFill>
                <a:latin typeface="Tempus Sans ITC" pitchFamily="82" charset="0"/>
                <a:cs typeface="Arial" charset="0"/>
              </a:rPr>
              <a:t>SIFAT – SIFAT PEMBAGIAN BILANGAN CACAH </a:t>
            </a:r>
            <a:endParaRPr lang="en-US" sz="2800" b="1" dirty="0">
              <a:solidFill>
                <a:srgbClr val="0000CC"/>
              </a:solidFill>
              <a:latin typeface="Tempus Sans ITC" pitchFamily="82" charset="0"/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686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5663" indent="-390525">
              <a:spcBef>
                <a:spcPct val="20000"/>
              </a:spcBef>
            </a:pPr>
            <a:endParaRPr lang="id-ID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04800" y="9906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9263" indent="-449263"/>
            <a:endParaRPr lang="en-US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449263" indent="-449263"/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Nol</a:t>
            </a:r>
            <a:r>
              <a:rPr lang="en-US" sz="2400" dirty="0" smtClean="0">
                <a:latin typeface="Arial Black" pitchFamily="34" charset="0"/>
              </a:rPr>
              <a:t> ( 0 ) </a:t>
            </a:r>
            <a:r>
              <a:rPr lang="en-US" sz="2400" dirty="0" err="1" smtClean="0">
                <a:latin typeface="Arial Black" pitchFamily="34" charset="0"/>
              </a:rPr>
              <a:t>dibagi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dengan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sembarang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bilangan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cacah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maka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akan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menghasilkan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bilangan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cacah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yaitu</a:t>
            </a:r>
            <a:r>
              <a:rPr lang="en-US" sz="2400" dirty="0" smtClean="0">
                <a:latin typeface="Arial Black" pitchFamily="34" charset="0"/>
              </a:rPr>
              <a:t> nol. </a:t>
            </a: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Black" pitchFamily="34" charset="0"/>
              </a:rPr>
              <a:t>PEMBUKTIAN : </a:t>
            </a:r>
            <a:r>
              <a:rPr lang="en-US" sz="2400" b="1" dirty="0" smtClean="0"/>
              <a:t>= q,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p x q = 0</a:t>
            </a:r>
            <a:endParaRPr lang="id-ID" sz="2400" b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id-ID" sz="2400" b="1" dirty="0" smtClean="0"/>
              <a:t>Berapa nilai q ???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id-ID" sz="2400" b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Ternyata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pengganti</a:t>
            </a:r>
            <a:r>
              <a:rPr lang="en-US" sz="2400" b="1" dirty="0" smtClean="0"/>
              <a:t> </a:t>
            </a:r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i="1" dirty="0" err="1" smtClean="0"/>
              <a:t>Pembuktian</a:t>
            </a:r>
            <a:r>
              <a:rPr lang="en-US" sz="2400" b="1" i="1" dirty="0" smtClean="0"/>
              <a:t> : </a:t>
            </a:r>
            <a:endParaRPr lang="id-ID" sz="2400" b="1" i="1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Misal</a:t>
            </a:r>
            <a:r>
              <a:rPr lang="en-US" sz="2400" b="1" dirty="0" smtClean="0"/>
              <a:t> 0 : p q yang </a:t>
            </a:r>
            <a:r>
              <a:rPr lang="en-US" sz="2400" b="1" dirty="0" err="1" smtClean="0"/>
              <a:t>memenuhi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0</a:t>
            </a: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latin typeface="Arial Black" pitchFamily="34" charset="0"/>
            </a:endParaRPr>
          </a:p>
          <a:p>
            <a:pPr marL="449263" indent="-449263"/>
            <a:endParaRPr lang="en-US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449263" indent="-449263"/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4" grpId="0" animBg="1"/>
      <p:bldP spid="991234" grpId="1" animBg="1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05800" cy="1676400"/>
          </a:xfrm>
        </p:spPr>
        <p:txBody>
          <a:bodyPr>
            <a:normAutofit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id-ID" sz="4000" b="1" dirty="0" smtClean="0">
                <a:latin typeface="Algerian" pitchFamily="82" charset="0"/>
              </a:rPr>
              <a:t>3. </a:t>
            </a:r>
            <a:r>
              <a:rPr lang="en-US" sz="4000" b="1" dirty="0" err="1" smtClean="0">
                <a:latin typeface="Algerian" pitchFamily="82" charset="0"/>
              </a:rPr>
              <a:t>Pembagian</a:t>
            </a:r>
            <a:r>
              <a:rPr lang="en-US" sz="4000" b="1" dirty="0" smtClean="0">
                <a:latin typeface="Algerian" pitchFamily="82" charset="0"/>
              </a:rPr>
              <a:t> </a:t>
            </a:r>
            <a:r>
              <a:rPr lang="en-US" sz="4000" b="1" dirty="0" err="1" smtClean="0">
                <a:latin typeface="Algerian" pitchFamily="82" charset="0"/>
              </a:rPr>
              <a:t>tidak</a:t>
            </a:r>
            <a:r>
              <a:rPr lang="en-US" sz="4000" b="1" dirty="0" smtClean="0">
                <a:latin typeface="Algerian" pitchFamily="82" charset="0"/>
              </a:rPr>
              <a:t> </a:t>
            </a:r>
            <a:r>
              <a:rPr lang="en-US" sz="4000" b="1" dirty="0" err="1" smtClean="0">
                <a:latin typeface="Algerian" pitchFamily="82" charset="0"/>
              </a:rPr>
              <a:t>bersifat</a:t>
            </a:r>
            <a:r>
              <a:rPr lang="en-US" sz="4000" b="1" dirty="0" smtClean="0">
                <a:latin typeface="Algerian" pitchFamily="82" charset="0"/>
              </a:rPr>
              <a:t> </a:t>
            </a:r>
            <a:r>
              <a:rPr lang="en-US" sz="4000" b="1" dirty="0" err="1" smtClean="0">
                <a:latin typeface="Algerian" pitchFamily="82" charset="0"/>
              </a:rPr>
              <a:t>komutatif</a:t>
            </a:r>
            <a:r>
              <a:rPr lang="en-US" sz="4000" b="1" dirty="0" smtClean="0">
                <a:latin typeface="Algerian" pitchFamily="82" charset="0"/>
              </a:rPr>
              <a:t>.</a:t>
            </a:r>
            <a:endParaRPr lang="en-GB" sz="4000" b="1" dirty="0" smtClean="0">
              <a:latin typeface="Algerian" pitchFamily="82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8305800" cy="4038600"/>
          </a:xfrm>
        </p:spPr>
        <p:txBody>
          <a:bodyPr/>
          <a:lstStyle/>
          <a:p>
            <a:pPr>
              <a:buFontTx/>
              <a:buNone/>
            </a:pPr>
            <a:r>
              <a:rPr lang="id-ID" sz="2800" b="1" i="1" dirty="0" smtClean="0"/>
              <a:t>Pembuktian </a:t>
            </a:r>
            <a:endParaRPr lang="en-US" sz="2800" b="1" i="1" dirty="0" smtClean="0"/>
          </a:p>
          <a:p>
            <a:pPr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 : b ≠ b : a</a:t>
            </a:r>
            <a:endParaRPr lang="id-ID" sz="2800" b="1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b="1" i="1" dirty="0" smtClean="0"/>
          </a:p>
          <a:p>
            <a:pPr>
              <a:buFontTx/>
              <a:buNone/>
            </a:pPr>
            <a:r>
              <a:rPr lang="en-US" sz="2800" b="1" i="1" dirty="0" err="1" smtClean="0"/>
              <a:t>Syarat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sifat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yaitu</a:t>
            </a:r>
            <a:endParaRPr lang="en-US" sz="2800" b="1" i="1" dirty="0" smtClean="0"/>
          </a:p>
          <a:p>
            <a:pPr algn="ctr">
              <a:buFontTx/>
              <a:buNone/>
            </a:pPr>
            <a:r>
              <a:rPr lang="en-US" sz="2800" b="1" i="1" dirty="0" smtClean="0"/>
              <a:t> a ≥ b </a:t>
            </a:r>
            <a:endParaRPr lang="id-ID" sz="2800" b="1" i="1" dirty="0" smtClean="0"/>
          </a:p>
          <a:p>
            <a:pPr algn="ctr">
              <a:buFontTx/>
              <a:buNone/>
            </a:pPr>
            <a:endParaRPr lang="en-US" sz="2800" b="1" i="1" dirty="0" smtClean="0"/>
          </a:p>
          <a:p>
            <a:pPr algn="ctr">
              <a:buFontTx/>
              <a:buNone/>
            </a:pPr>
            <a:r>
              <a:rPr lang="id-ID" sz="2800" b="1" i="1" dirty="0" smtClean="0"/>
              <a:t>Nilai pembagi </a:t>
            </a:r>
            <a:r>
              <a:rPr lang="en-US" sz="2800" b="1" i="1" dirty="0" smtClean="0"/>
              <a:t>≥ </a:t>
            </a:r>
            <a:r>
              <a:rPr lang="id-ID" sz="2800" b="1" i="1" dirty="0" smtClean="0"/>
              <a:t>nilai membagi</a:t>
            </a:r>
            <a:endParaRPr lang="en-GB" sz="2800" b="1" i="1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305800" cy="900332"/>
          </a:xfrm>
        </p:spPr>
        <p:txBody>
          <a:bodyPr>
            <a:normAutofit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id-ID" sz="4000" dirty="0" smtClean="0"/>
              <a:t>4. </a:t>
            </a:r>
            <a:r>
              <a:rPr sz="4000" dirty="0" err="1" smtClean="0"/>
              <a:t>Pembagian</a:t>
            </a:r>
            <a:r>
              <a:rPr sz="4000" dirty="0" smtClean="0"/>
              <a:t> </a:t>
            </a:r>
            <a:r>
              <a:rPr sz="4000" dirty="0" err="1" smtClean="0"/>
              <a:t>tidak</a:t>
            </a:r>
            <a:r>
              <a:rPr sz="4000" dirty="0" smtClean="0"/>
              <a:t> </a:t>
            </a:r>
            <a:r>
              <a:rPr sz="4000" dirty="0" err="1" smtClean="0"/>
              <a:t>bersifat</a:t>
            </a:r>
            <a:r>
              <a:rPr sz="4000" dirty="0" smtClean="0"/>
              <a:t> </a:t>
            </a:r>
            <a:r>
              <a:rPr sz="4000" dirty="0" err="1" smtClean="0"/>
              <a:t>asosiatif</a:t>
            </a:r>
            <a:endParaRPr lang="en-GB" sz="40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id-ID" sz="2400" b="1" i="1" dirty="0" smtClean="0"/>
              <a:t>Pembu</a:t>
            </a:r>
            <a:r>
              <a:rPr lang="id-ID" sz="2400" b="1" i="1" dirty="0" smtClean="0">
                <a:solidFill>
                  <a:srgbClr val="FF0000"/>
                </a:solidFill>
              </a:rPr>
              <a:t>ktian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(a : b) : c ≠ a : (b : c)</a:t>
            </a:r>
            <a:endParaRPr lang="id-ID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d-ID" sz="2400" b="1" dirty="0" smtClean="0">
                <a:solidFill>
                  <a:srgbClr val="FF0000"/>
                </a:solidFill>
              </a:rPr>
              <a:t>Misal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a = 9, b = 3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c = 6.</a:t>
            </a:r>
            <a:endParaRPr lang="en-US" sz="2400" b="1" i="1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1" i="1" dirty="0" smtClean="0"/>
              <a:t> ( a : b ) : c ≠ a : ( c :b  )</a:t>
            </a:r>
            <a:endParaRPr lang="en-US" sz="2400" b="1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id-ID" sz="2400" b="1" dirty="0" smtClean="0"/>
              <a:t> </a:t>
            </a:r>
            <a:r>
              <a:rPr lang="en-US" sz="2400" b="1" dirty="0" smtClean="0"/>
              <a:t>( 9 : 3 ) : 6</a:t>
            </a:r>
            <a:r>
              <a:rPr lang="id-ID" sz="2400" b="1" dirty="0" smtClean="0"/>
              <a:t>  </a:t>
            </a:r>
            <a:r>
              <a:rPr lang="en-US" sz="2400" b="1" dirty="0" smtClean="0"/>
              <a:t>≠ 9 : ( 6 : 3 )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3 : 6 ≠ 9 : 2	(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sama</a:t>
            </a:r>
            <a:r>
              <a:rPr lang="en-US" sz="2400" b="1" dirty="0" smtClean="0"/>
              <a:t>)</a:t>
            </a:r>
            <a:endParaRPr lang="en-GB" sz="2400" b="1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56488"/>
          </a:xfrm>
        </p:spPr>
        <p:txBody>
          <a:bodyPr/>
          <a:lstStyle/>
          <a:p>
            <a:pPr algn="r"/>
            <a:r>
              <a:rPr lang="en-US" dirty="0" smtClean="0"/>
              <a:t> URUTAN BILANGAN CACAH 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/>
                  <a:t>Jika</a:t>
                </a:r>
                <a:r>
                  <a:rPr lang="en-US" dirty="0" smtClean="0"/>
                  <a:t> a, b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bilangan-bilangan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cacah</a:t>
                </a:r>
                <a:r>
                  <a:rPr lang="en-US" dirty="0" smtClean="0"/>
                  <a:t> a=b </a:t>
                </a:r>
                <a:r>
                  <a:rPr lang="en-US" dirty="0" err="1" smtClean="0"/>
                  <a:t>maka</a:t>
                </a:r>
                <a:r>
                  <a:rPr lang="en-US" dirty="0"/>
                  <a:t/>
                </a:r>
                <a:r>
                  <a:rPr lang="en-US" dirty="0" err="1" smtClean="0"/>
                  <a:t>a+c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b+c</a:t>
                </a:r>
                <a:r>
                  <a:rPr lang="en-US" dirty="0" smtClean="0"/>
                  <a:t> .</a:t>
                </a:r>
              </a:p>
              <a:p>
                <a:r>
                  <a:rPr lang="en-US" dirty="0" err="1" smtClean="0"/>
                  <a:t>Jika</a:t>
                </a:r>
                <a:r>
                  <a:rPr lang="en-US" dirty="0" smtClean="0"/>
                  <a:t> a, b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cacah</a:t>
                </a:r>
                <a:r>
                  <a:rPr lang="en-US" dirty="0"/>
                  <a:t/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a+c</a:t>
                </a:r>
                <a:r>
                  <a:rPr lang="en-US" dirty="0"/>
                  <a:t/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b+c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a=b </a:t>
                </a:r>
                <a:r>
                  <a:rPr lang="en-US" dirty="0" err="1" smtClean="0"/>
                  <a:t>konvers</a:t>
                </a:r>
                <a:r>
                  <a:rPr lang="en-US" dirty="0" smtClean="0"/>
                  <a:t/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pun </a:t>
                </a:r>
                <a:r>
                  <a:rPr lang="en-US" dirty="0" err="1" smtClean="0"/>
                  <a:t>bernilai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benar</a:t>
                </a:r>
                <a:r>
                  <a:rPr lang="en-US" dirty="0" smtClean="0"/>
                  <a:t/>
                </a:r>
                <a:r>
                  <a:rPr lang="en-US" dirty="0" err="1" smtClean="0"/>
                  <a:t>puladan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dinamakan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sifat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konversi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penjumlahan</a:t>
                </a:r>
                <a:endParaRPr lang="en-US" dirty="0" smtClean="0"/>
              </a:p>
              <a:p>
                <a:r>
                  <a:rPr lang="en-US" dirty="0" err="1" smtClean="0"/>
                  <a:t>Jika</a:t>
                </a:r>
                <a:r>
                  <a:rPr lang="en-US" dirty="0" smtClean="0"/>
                  <a:t> a, b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bilangan-bilangan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cacah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a+c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b+c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a=c . </a:t>
                </a:r>
                <a:r>
                  <a:rPr lang="en-US" dirty="0" err="1" smtClean="0"/>
                  <a:t>Tetapi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a, b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bilangan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cacah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axc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bxc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konvers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benar</a:t>
                </a:r>
                <a:endParaRPr lang="en-US" dirty="0" smtClean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Jika a, b </a:t>
                </a:r>
                <a:r>
                  <a:rPr lang="en-US" dirty="0" err="1">
                    <a:solidFill>
                      <a:srgbClr val="FF0000"/>
                    </a:solidFill>
                  </a:rPr>
                  <a:t>dan</a:t>
                </a:r>
                <a:r>
                  <a:rPr lang="en-US" dirty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>
                    <a:solidFill>
                      <a:srgbClr val="FF0000"/>
                    </a:solidFill>
                  </a:rPr>
                  <a:t>bilangan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>
                    <a:solidFill>
                      <a:srgbClr val="FF0000"/>
                    </a:solidFill>
                  </a:rPr>
                  <a:t>cacah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>
                    <a:solidFill>
                      <a:srgbClr val="FF0000"/>
                    </a:solidFill>
                  </a:rPr>
                  <a:t>dan</a:t>
                </a:r>
                <a:r>
                  <a:rPr lang="en-US" dirty="0">
                    <a:solidFill>
                      <a:srgbClr val="FF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erta </a:t>
                </a:r>
                <a:r>
                  <a:rPr lang="en-US" dirty="0" err="1">
                    <a:solidFill>
                      <a:srgbClr val="FF0000"/>
                    </a:solidFill>
                  </a:rPr>
                  <a:t>axc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dirty="0" err="1">
                    <a:solidFill>
                      <a:srgbClr val="FF0000"/>
                    </a:solidFill>
                  </a:rPr>
                  <a:t>bxc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</a:rPr>
                  <a:t>maka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>
                    <a:solidFill>
                      <a:srgbClr val="FF0000"/>
                    </a:solidFill>
                  </a:rPr>
                  <a:t>axb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 rotWithShape="1">
                <a:blip r:embed="rId3" cstate="print"/>
                <a:stretch>
                  <a:fillRect l="-889" t="-95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304800"/>
                <a:ext cx="8839200" cy="6400800"/>
              </a:xfrm>
            </p:spPr>
            <p:txBody>
              <a:bodyPr/>
              <a:lstStyle/>
              <a:p>
                <a:pPr marL="406908" indent="-342900" algn="l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Relasi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lebih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kecil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lebih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besar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pada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749300" indent="-342900" algn="l">
                  <a:buFont typeface="Wingdings" pitchFamily="2" charset="2"/>
                  <a:buChar char="Ø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bilangan-bilangan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kurang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b (a&lt;b),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asli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sedemikian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sehingga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a+b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=c</a:t>
                </a:r>
              </a:p>
              <a:p>
                <a:pPr marL="749300" indent="-342900" algn="l">
                  <a:buFont typeface="Wingdings" pitchFamily="2" charset="2"/>
                  <a:buChar char="Ø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lebih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besar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dari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b (a&gt;b),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b&lt;a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20700" indent="-457200" algn="l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Seperti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pada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relasi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“=“,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relasi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“&lt;“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“&gt;”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pada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memiliki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sifat-sifat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sebagai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berikut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800100" indent="-228600" algn="l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a,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a&lt;b,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a+c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b+c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800100" indent="-228600" algn="l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a,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a+c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b+c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a&lt;b</a:t>
                </a:r>
              </a:p>
              <a:p>
                <a:pPr marL="800100" indent="-228600" algn="l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a,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0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serta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a&lt;b,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axc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bxc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800100" indent="-228600" algn="l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Jika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a, b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bilangan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cacah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axc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bxc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maka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a&lt;b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304800"/>
                <a:ext cx="8839200" cy="6400800"/>
              </a:xfrm>
              <a:blipFill rotWithShape="1">
                <a:blip r:embed="rId2" cstate="print"/>
                <a:stretch>
                  <a:fillRect l="-1241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7550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 bwMode="auto">
          <a:xfrm>
            <a:off x="685800" y="301625"/>
            <a:ext cx="7772400" cy="917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endParaRPr lang="en-US" sz="4400" b="1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447800"/>
            <a:ext cx="8458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</a:rPr>
              <a:t>1.PENJUMLAHAN </a:t>
            </a: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</a:rPr>
              <a:t>~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</a:rPr>
              <a:t>Komutatif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</a:rPr>
              <a:t>  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 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a+b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=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b+a</a:t>
            </a:r>
            <a:endParaRPr lang="en-US" sz="3800" dirty="0" smtClean="0">
              <a:solidFill>
                <a:schemeClr val="bg1"/>
              </a:solidFill>
              <a:latin typeface="Lucida Sans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~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Asosiatif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    (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a+b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)+c = a+(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b+c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~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unsur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identitas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(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netral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)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yaitu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0</a:t>
            </a: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~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sifat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tertutup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pada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penjumlahan</a:t>
            </a:r>
            <a:endParaRPr lang="en-US" sz="3800" dirty="0" smtClean="0">
              <a:solidFill>
                <a:schemeClr val="bg1"/>
              </a:solidFill>
              <a:latin typeface="Lucida Sans" pitchFamily="34" charset="0"/>
              <a:sym typeface="Wingdings" pitchFamily="2" charset="2"/>
            </a:endParaRPr>
          </a:p>
          <a:p>
            <a:pPr>
              <a:buNone/>
            </a:pPr>
            <a:endParaRPr lang="en-US" sz="3800" dirty="0" smtClean="0">
              <a:solidFill>
                <a:schemeClr val="bg1"/>
              </a:solidFill>
              <a:latin typeface="Lucida Sans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2. PENGURANGAN </a:t>
            </a:r>
          </a:p>
          <a:p>
            <a:pPr>
              <a:buNone/>
            </a:pP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# a-b =c = </a:t>
            </a:r>
            <a:r>
              <a:rPr lang="en-US" sz="3800" dirty="0" err="1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b+c</a:t>
            </a:r>
            <a:r>
              <a:rPr lang="en-US" sz="3800" dirty="0" smtClean="0">
                <a:solidFill>
                  <a:schemeClr val="bg1"/>
                </a:solidFill>
                <a:latin typeface="Lucida Sans" pitchFamily="34" charset="0"/>
                <a:sym typeface="Wingdings" pitchFamily="2" charset="2"/>
              </a:rPr>
              <a:t>=a</a:t>
            </a:r>
          </a:p>
        </p:txBody>
      </p:sp>
      <p:pic>
        <p:nvPicPr>
          <p:cNvPr id="4" name="Picture 3" descr="ann_rose_kup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800600"/>
            <a:ext cx="3352800" cy="1666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048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3. PERKALIAN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</a:rPr>
              <a:t> ~</a:t>
            </a:r>
            <a:r>
              <a:rPr lang="en-US" sz="3300" b="1" dirty="0" err="1" smtClean="0">
                <a:solidFill>
                  <a:srgbClr val="FFFF00"/>
                </a:solidFill>
              </a:rPr>
              <a:t>Komutatif</a:t>
            </a:r>
            <a:r>
              <a:rPr lang="en-US" sz="3300" b="1" dirty="0" smtClean="0">
                <a:solidFill>
                  <a:srgbClr val="FFFF00"/>
                </a:solidFill>
              </a:rPr>
              <a:t> 	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axb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=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bxa</a:t>
            </a:r>
            <a:endParaRPr lang="en-US" sz="33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   ~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Asosiatif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		 (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axb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xc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= ax(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bxc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   ~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Distibutif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		 ax(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b+c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) =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axb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+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axc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				     ax(b-c) =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axb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axc</a:t>
            </a:r>
            <a:endParaRPr lang="en-US" sz="33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   ~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Unsur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identitas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perkalian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yaitu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1</a:t>
            </a:r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   ~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Sifat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tertutup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sym typeface="Wingdings" pitchFamily="2" charset="2"/>
              </a:rPr>
              <a:t>perkalian</a:t>
            </a:r>
            <a:r>
              <a:rPr lang="en-US" sz="3300" b="1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</a:p>
          <a:p>
            <a:pPr>
              <a:buNone/>
            </a:pPr>
            <a:endParaRPr lang="en-US" sz="35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  <a:sym typeface="Wingdings" pitchFamily="2" charset="2"/>
              </a:rPr>
              <a:t>4. PEMBAGIAN 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  <a:sym typeface="Wingdings" pitchFamily="2" charset="2"/>
              </a:rPr>
              <a:t>	# a:b = c  =  </a:t>
            </a:r>
            <a:r>
              <a:rPr lang="en-US" sz="3500" b="1" dirty="0" err="1" smtClean="0">
                <a:solidFill>
                  <a:srgbClr val="FFFF00"/>
                </a:solidFill>
                <a:sym typeface="Wingdings" pitchFamily="2" charset="2"/>
              </a:rPr>
              <a:t>bxc</a:t>
            </a:r>
            <a:r>
              <a:rPr lang="en-US" sz="3500" b="1" dirty="0" smtClean="0">
                <a:solidFill>
                  <a:srgbClr val="FFFF00"/>
                </a:solidFill>
                <a:sym typeface="Wingdings" pitchFamily="2" charset="2"/>
              </a:rPr>
              <a:t> = a</a:t>
            </a:r>
            <a:endParaRPr lang="en-US" sz="35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bird2_an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0"/>
            <a:ext cx="1371600" cy="1524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FFFF00"/>
                </a:solidFill>
                <a:latin typeface="Broadway" pitchFamily="82" charset="0"/>
              </a:rPr>
              <a:t>Pengurangan</a:t>
            </a:r>
            <a:r>
              <a:rPr lang="en-US" sz="4000" b="1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oadway" pitchFamily="82" charset="0"/>
              </a:rPr>
              <a:t>dan</a:t>
            </a:r>
            <a:r>
              <a:rPr lang="en-US" sz="4000" b="1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oadway" pitchFamily="82" charset="0"/>
              </a:rPr>
              <a:t>pembagian</a:t>
            </a:r>
            <a:r>
              <a:rPr lang="en-US" sz="4000" b="1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oadway" pitchFamily="82" charset="0"/>
              </a:rPr>
              <a:t>bilangan</a:t>
            </a:r>
            <a:r>
              <a:rPr lang="en-US" sz="4000" b="1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oadway" pitchFamily="82" charset="0"/>
              </a:rPr>
              <a:t>cacah</a:t>
            </a:r>
            <a:r>
              <a:rPr lang="en-US" sz="4000" b="1" dirty="0" smtClean="0">
                <a:solidFill>
                  <a:srgbClr val="FFFF00"/>
                </a:solidFill>
                <a:latin typeface="Broadway" pitchFamily="82" charset="0"/>
              </a:rPr>
              <a:t>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</a:rPr>
              <a:t>Pengurangan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didefinisikan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dengan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penjumlahan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sebagai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berikut</a:t>
            </a:r>
            <a:r>
              <a:rPr lang="en-US" sz="3200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** </a:t>
            </a:r>
            <a:r>
              <a:rPr lang="en-US" sz="3200" b="1" dirty="0" err="1" smtClean="0">
                <a:solidFill>
                  <a:srgbClr val="FFFF00"/>
                </a:solidFill>
              </a:rPr>
              <a:t>definisi</a:t>
            </a:r>
            <a:r>
              <a:rPr lang="en-US" sz="3200" b="1" dirty="0" smtClean="0">
                <a:solidFill>
                  <a:srgbClr val="FFFF00"/>
                </a:solidFill>
              </a:rPr>
              <a:t> 1 **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# </a:t>
            </a:r>
            <a:r>
              <a:rPr lang="en-US" sz="3200" b="1" dirty="0" err="1" smtClean="0">
                <a:solidFill>
                  <a:srgbClr val="FFFF00"/>
                </a:solidFill>
              </a:rPr>
              <a:t>jika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a,b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k </a:t>
            </a:r>
            <a:r>
              <a:rPr lang="en-US" sz="3200" b="1" dirty="0" err="1" smtClean="0">
                <a:solidFill>
                  <a:srgbClr val="FFFF00"/>
                </a:solidFill>
              </a:rPr>
              <a:t>bilangan-bilangan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cacah</a:t>
            </a:r>
            <a:r>
              <a:rPr lang="en-US" sz="3200" b="1" dirty="0" smtClean="0">
                <a:solidFill>
                  <a:srgbClr val="FFFF00"/>
                </a:solidFill>
              </a:rPr>
              <a:t> , </a:t>
            </a:r>
            <a:r>
              <a:rPr lang="en-US" sz="3200" b="1" dirty="0" err="1" smtClean="0">
                <a:solidFill>
                  <a:srgbClr val="FFFF00"/>
                </a:solidFill>
              </a:rPr>
              <a:t>maka</a:t>
            </a:r>
            <a:r>
              <a:rPr lang="en-US" sz="3200" b="1" dirty="0" smtClean="0">
                <a:solidFill>
                  <a:srgbClr val="FFFF00"/>
                </a:solidFill>
              </a:rPr>
              <a:t> a-b = k </a:t>
            </a:r>
            <a:r>
              <a:rPr lang="en-US" sz="3200" b="1" dirty="0" err="1" smtClean="0">
                <a:solidFill>
                  <a:srgbClr val="FFFF00"/>
                </a:solidFill>
              </a:rPr>
              <a:t>bila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hanya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bila</a:t>
            </a:r>
            <a:r>
              <a:rPr lang="en-US" sz="3200" b="1" dirty="0" smtClean="0">
                <a:solidFill>
                  <a:srgbClr val="FFFF00"/>
                </a:solidFill>
              </a:rPr>
              <a:t> a = </a:t>
            </a:r>
            <a:r>
              <a:rPr lang="en-US" sz="3200" b="1" dirty="0" err="1" smtClean="0">
                <a:solidFill>
                  <a:srgbClr val="FFFF00"/>
                </a:solidFill>
              </a:rPr>
              <a:t>b+k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**</a:t>
            </a:r>
            <a:r>
              <a:rPr lang="en-US" sz="3200" b="1" dirty="0" err="1" smtClean="0">
                <a:solidFill>
                  <a:srgbClr val="FFFF00"/>
                </a:solidFill>
              </a:rPr>
              <a:t>definisi</a:t>
            </a:r>
            <a:r>
              <a:rPr lang="en-US" sz="3200" b="1" dirty="0" smtClean="0">
                <a:solidFill>
                  <a:srgbClr val="FFFF00"/>
                </a:solidFill>
              </a:rPr>
              <a:t> 2 **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#  </a:t>
            </a:r>
            <a:r>
              <a:rPr lang="en-US" sz="3200" b="1" dirty="0" err="1" smtClean="0">
                <a:solidFill>
                  <a:srgbClr val="FFFF00"/>
                </a:solidFill>
              </a:rPr>
              <a:t>jika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a,b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(a-b) </a:t>
            </a:r>
            <a:r>
              <a:rPr lang="en-US" sz="3200" b="1" dirty="0" err="1" smtClean="0">
                <a:solidFill>
                  <a:srgbClr val="FFFF00"/>
                </a:solidFill>
              </a:rPr>
              <a:t>bilangan-bilangan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cacah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maka</a:t>
            </a:r>
            <a:r>
              <a:rPr lang="en-US" sz="3200" b="1" dirty="0" smtClean="0">
                <a:solidFill>
                  <a:srgbClr val="FFFF00"/>
                </a:solidFill>
              </a:rPr>
              <a:t> (a-b)+c = (</a:t>
            </a:r>
            <a:r>
              <a:rPr lang="en-US" sz="3200" b="1" dirty="0" err="1" smtClean="0">
                <a:solidFill>
                  <a:srgbClr val="FFFF00"/>
                </a:solidFill>
              </a:rPr>
              <a:t>a+b</a:t>
            </a:r>
            <a:r>
              <a:rPr lang="en-US" sz="3200" b="1" dirty="0" smtClean="0">
                <a:solidFill>
                  <a:srgbClr val="FFFF00"/>
                </a:solidFill>
              </a:rPr>
              <a:t>)-c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57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err="1" smtClean="0">
                <a:latin typeface="Arial Rounded MT Bold" pitchFamily="34" charset="0"/>
              </a:rPr>
              <a:t>Pembuktian</a:t>
            </a:r>
            <a:r>
              <a:rPr lang="en-US" sz="4800" b="1" dirty="0" smtClean="0">
                <a:latin typeface="Arial Rounded MT Bold" pitchFamily="34" charset="0"/>
              </a:rPr>
              <a:t> :</a:t>
            </a:r>
            <a:endParaRPr lang="en-US" sz="4800" b="1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latin typeface="Rockwell Extra Bold" pitchFamily="18" charset="0"/>
              </a:rPr>
              <a:t>(a-b)+ c = (a + c ) – b</a:t>
            </a:r>
          </a:p>
          <a:p>
            <a:pPr>
              <a:buNone/>
            </a:pPr>
            <a:r>
              <a:rPr lang="en-US" sz="2800" b="1" dirty="0" err="1" smtClean="0">
                <a:latin typeface="Rockwell Extra Bold" pitchFamily="18" charset="0"/>
              </a:rPr>
              <a:t>Dimana</a:t>
            </a:r>
            <a:r>
              <a:rPr lang="en-US" sz="2800" b="1" dirty="0" smtClean="0">
                <a:latin typeface="Rockwell Extra Bold" pitchFamily="18" charset="0"/>
              </a:rPr>
              <a:t> : (a + c)	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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sebagai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terkurang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            b    	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sebagai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pengurang</a:t>
            </a:r>
            <a:endParaRPr lang="en-US" sz="2800" b="1" dirty="0" smtClean="0">
              <a:latin typeface="Rockwell Extra Bold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   (a – b) + c 	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sebagai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hasil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pengurangan</a:t>
            </a:r>
            <a:endParaRPr lang="en-US" sz="2800" b="1" dirty="0" smtClean="0">
              <a:latin typeface="Rockwell Extra Bold" pitchFamily="18" charset="0"/>
              <a:sym typeface="Wingdings" pitchFamily="2" charset="2"/>
            </a:endParaRPr>
          </a:p>
          <a:p>
            <a:pPr>
              <a:buNone/>
            </a:pPr>
            <a:endParaRPr lang="en-US" sz="2800" b="1" dirty="0" smtClean="0">
              <a:latin typeface="Rockwell Extra Bold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 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ruas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KI      =   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ruas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KA </a:t>
            </a: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 (a – b) + c  = (a + c ) – b</a:t>
            </a: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( a + c ) – b = (a –b ) + c</a:t>
            </a: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( a + c )      =  { (a-b ) + b }+ c</a:t>
            </a:r>
          </a:p>
          <a:p>
            <a:pPr>
              <a:buNone/>
            </a:pP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       a + c        =   a + c       </a:t>
            </a:r>
            <a:r>
              <a:rPr lang="en-US" sz="2800" b="1" dirty="0" err="1" smtClean="0">
                <a:latin typeface="Rockwell Extra Bold" pitchFamily="18" charset="0"/>
                <a:sym typeface="Wingdings" pitchFamily="2" charset="2"/>
              </a:rPr>
              <a:t>sama</a:t>
            </a:r>
            <a:r>
              <a:rPr lang="en-US" sz="2800" b="1" dirty="0" smtClean="0">
                <a:latin typeface="Rockwell Extra Bold" pitchFamily="18" charset="0"/>
                <a:sym typeface="Wingdings" pitchFamily="2" charset="2"/>
              </a:rPr>
              <a:t> (TB)</a:t>
            </a:r>
            <a:endParaRPr lang="en-US" sz="2800" b="1" dirty="0">
              <a:latin typeface="Rockwell Extra Bold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ChangeArrowheads="1"/>
          </p:cNvSpPr>
          <p:nvPr/>
        </p:nvSpPr>
        <p:spPr bwMode="auto">
          <a:xfrm>
            <a:off x="176213" y="131763"/>
            <a:ext cx="8924925" cy="662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9155" name="Picture 4" descr="gay9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5900" y="1270000"/>
            <a:ext cx="8928100" cy="904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3048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Rockwell Extra Bold" pitchFamily="18" charset="0"/>
              </a:rPr>
              <a:t>**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definisi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3</a:t>
            </a:r>
            <a:r>
              <a:rPr lang="en-US" sz="3200" b="1" dirty="0" smtClean="0">
                <a:latin typeface="Rockwell Extra Bold" pitchFamily="18" charset="0"/>
              </a:rPr>
              <a:t> **</a:t>
            </a:r>
          </a:p>
          <a:p>
            <a:pPr>
              <a:buNone/>
            </a:pPr>
            <a:r>
              <a:rPr lang="en-US" sz="3200" b="1" dirty="0" smtClean="0">
                <a:latin typeface="Rockwell Extra Bold" pitchFamily="18" charset="0"/>
              </a:rPr>
              <a:t>#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apabila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p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dan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q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bilangan-bilangan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cacah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maka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p = n(P)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dan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q = n(Q)  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sehingga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  p – q = n(P-Q)</a:t>
            </a: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10000"/>
                </a:schemeClr>
              </a:solidFill>
              <a:latin typeface="Rockwell Extra Bold" pitchFamily="18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PEMBUKTIAN :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p =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a,b,c,d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}          n(C) =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b,c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}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q =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a,d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}</a:t>
            </a: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10000"/>
                </a:schemeClr>
              </a:solidFill>
              <a:latin typeface="Rockwell Extra Bold" pitchFamily="18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  <a:sym typeface="Wingdings" pitchFamily="2" charset="2"/>
              </a:rPr>
              <a:t> n(P-Q) = p-q</a:t>
            </a:r>
            <a:endParaRPr lang="en-US" sz="3200" b="1" dirty="0" smtClean="0">
              <a:solidFill>
                <a:schemeClr val="accent6">
                  <a:lumMod val="10000"/>
                </a:schemeClr>
              </a:solidFill>
              <a:latin typeface="Rockwell Extra Bold" pitchFamily="18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    n(C)    =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a,b,c,d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} –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a,d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}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   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b,c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 }  = {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b,c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</a:rPr>
              <a:t>}   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  <a:sym typeface="Wingdings" pitchFamily="2" charset="2"/>
              </a:rPr>
              <a:t> (</a:t>
            </a:r>
            <a:r>
              <a:rPr lang="en-US" sz="3200" b="1" dirty="0" err="1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  <a:sym typeface="Wingdings" pitchFamily="2" charset="2"/>
              </a:rPr>
              <a:t>sama</a:t>
            </a: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Rockwell Extra Bold" pitchFamily="18" charset="0"/>
                <a:sym typeface="Wingdings" pitchFamily="2" charset="2"/>
              </a:rPr>
              <a:t>)</a:t>
            </a:r>
            <a:endParaRPr lang="en-US" sz="3200" b="1" dirty="0" smtClean="0">
              <a:solidFill>
                <a:schemeClr val="accent6">
                  <a:lumMod val="1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7" name="Picture 6" descr="kupu_pin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286000"/>
            <a:ext cx="3505200" cy="3886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8" grpId="0" animBg="1"/>
      <p:bldP spid="987138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ChangeArrowheads="1"/>
          </p:cNvSpPr>
          <p:nvPr/>
        </p:nvSpPr>
        <p:spPr bwMode="auto">
          <a:xfrm>
            <a:off x="176213" y="131763"/>
            <a:ext cx="8924925" cy="662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GB" dirty="0" smtClean="0"/>
              <a:t> </a:t>
            </a:r>
            <a:r>
              <a:rPr lang="en-US" sz="2800" dirty="0" smtClean="0">
                <a:latin typeface="Arial Black" pitchFamily="34" charset="0"/>
              </a:rPr>
              <a:t>n ( A ) = { p, q, r, s }</a:t>
            </a:r>
          </a:p>
          <a:p>
            <a:pPr>
              <a:lnSpc>
                <a:spcPct val="90000"/>
              </a:lnSpc>
            </a:pP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n ( B ) = { r, s }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Black" pitchFamily="34" charset="0"/>
              </a:rPr>
              <a:t> n ( A – B ) ≠ n ( B – A )</a:t>
            </a:r>
            <a:endParaRPr lang="en-US" sz="2800" i="1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i="1" u="sng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i="1" u="sng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u="sng" dirty="0" err="1" smtClean="0">
                <a:latin typeface="Arial Black" pitchFamily="34" charset="0"/>
              </a:rPr>
              <a:t>maka</a:t>
            </a:r>
            <a:r>
              <a:rPr lang="en-US" sz="2800" i="1" u="sng" dirty="0" smtClean="0">
                <a:latin typeface="Arial Black" pitchFamily="34" charset="0"/>
              </a:rPr>
              <a:t> </a:t>
            </a:r>
            <a:endParaRPr lang="id-ID" sz="2800" i="1" u="sng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 Black" pitchFamily="34" charset="0"/>
              </a:rPr>
              <a:t>{(p,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q,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r,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s) - (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r,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s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)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} ≠ {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r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,s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) - (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p,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q,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r,</a:t>
            </a:r>
            <a:r>
              <a:rPr lang="id-ID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s)}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</p:txBody>
      </p:sp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381000" y="92075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14400" lvl="1" indent="-457200" algn="ctr"/>
            <a:r>
              <a:rPr lang="en-US" sz="3600" b="1" dirty="0" smtClean="0">
                <a:solidFill>
                  <a:srgbClr val="C00000"/>
                </a:solidFill>
                <a:latin typeface="Stencil Std" pitchFamily="50" charset="0"/>
                <a:cs typeface="Arial" charset="0"/>
              </a:rPr>
              <a:t>PENGURANGAN TIDAK BERSIFAT KOMUTATIF </a:t>
            </a:r>
            <a:endParaRPr lang="en-US" sz="3600" b="1" dirty="0">
              <a:solidFill>
                <a:srgbClr val="C00000"/>
              </a:solidFill>
              <a:latin typeface="Stencil Std" pitchFamily="50" charset="0"/>
              <a:cs typeface="Arial" charset="0"/>
            </a:endParaRPr>
          </a:p>
          <a:p>
            <a:pPr marL="914400" lvl="1" indent="-457200" algn="ctr"/>
            <a:endParaRPr lang="en-US" sz="3200" b="1" dirty="0" smtClean="0">
              <a:solidFill>
                <a:srgbClr val="FF0000"/>
              </a:solidFill>
              <a:latin typeface="Stencil Std" pitchFamily="50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4648200"/>
            <a:ext cx="678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 Black" pitchFamily="34" charset="0"/>
              </a:rPr>
              <a:t>{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(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p,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q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)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} ≠ {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-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(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p,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q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)</a:t>
            </a:r>
            <a:r>
              <a:rPr lang="id-ID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}</a:t>
            </a:r>
            <a:endParaRPr lang="id-ID" sz="24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d-ID" sz="2400" dirty="0" smtClean="0">
                <a:latin typeface="Arial Black" pitchFamily="34" charset="0"/>
              </a:rPr>
              <a:t>				Tidak komutatif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6" grpId="0" animBg="1"/>
      <p:bldP spid="989186" grpId="1" animBg="1"/>
      <p:bldP spid="7618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ChangeArrowheads="1"/>
          </p:cNvSpPr>
          <p:nvPr/>
        </p:nvSpPr>
        <p:spPr bwMode="auto">
          <a:xfrm>
            <a:off x="176213" y="131763"/>
            <a:ext cx="8924925" cy="662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51203" name="Picture 3" descr="star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0" y="5159375"/>
            <a:ext cx="1143000" cy="1466850"/>
          </a:xfrm>
          <a:prstGeom prst="rect">
            <a:avLst/>
          </a:prstGeom>
          <a:noFill/>
        </p:spPr>
      </p:pic>
      <p:pic>
        <p:nvPicPr>
          <p:cNvPr id="51204" name="Picture 5" descr="star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7937500" y="5721350"/>
            <a:ext cx="1206500" cy="1066800"/>
          </a:xfrm>
          <a:prstGeom prst="rect">
            <a:avLst/>
          </a:prstGeom>
          <a:noFill/>
        </p:spPr>
      </p:pic>
      <p:sp>
        <p:nvSpPr>
          <p:cNvPr id="991236" name="Text Box 4"/>
          <p:cNvSpPr txBox="1">
            <a:spLocks noChangeArrowheads="1"/>
          </p:cNvSpPr>
          <p:nvPr/>
        </p:nvSpPr>
        <p:spPr bwMode="auto">
          <a:xfrm>
            <a:off x="238125" y="381000"/>
            <a:ext cx="86661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dirty="0" smtClean="0">
                <a:solidFill>
                  <a:schemeClr val="accent6">
                    <a:lumMod val="10000"/>
                  </a:schemeClr>
                </a:solidFill>
                <a:latin typeface="Algerian" pitchFamily="82" charset="0"/>
              </a:rPr>
              <a:t>PENGURANGAN  TIDAK  BERSIFAT  ASOSIATIF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752600"/>
            <a:ext cx="87630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n ( A ) = { p, q, r, s }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n ( B ) = { q, r, s }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n ( C ) = { r, s }</a:t>
            </a:r>
            <a:endParaRPr lang="id-ID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 err="1" smtClean="0">
                <a:solidFill>
                  <a:schemeClr val="accent6">
                    <a:lumMod val="10000"/>
                  </a:schemeClr>
                </a:solidFill>
              </a:rPr>
              <a:t>maka</a:t>
            </a:r>
            <a:r>
              <a:rPr lang="en-US" sz="2800" i="1" dirty="0" smtClean="0">
                <a:solidFill>
                  <a:schemeClr val="accent6">
                    <a:lumMod val="10000"/>
                  </a:schemeClr>
                </a:solidFill>
              </a:rPr>
              <a:t> 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d-ID" sz="2800" b="1" dirty="0" smtClean="0">
                <a:solidFill>
                  <a:schemeClr val="accent6">
                    <a:lumMod val="10000"/>
                  </a:schemeClr>
                </a:solidFill>
              </a:rPr>
              <a:t>		n { ( A – B ) – C } 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≠</a:t>
            </a:r>
            <a:r>
              <a:rPr lang="id-ID" sz="2800" b="1" dirty="0" smtClean="0">
                <a:solidFill>
                  <a:schemeClr val="accent6">
                    <a:lumMod val="10000"/>
                  </a:schemeClr>
                </a:solidFill>
              </a:rPr>
              <a:t> n { A - ( B – C ) }</a:t>
            </a:r>
            <a:endParaRPr lang="en-US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[(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p,q,r,s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) - (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q,r,s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) ] - (r</a:t>
            </a:r>
            <a:r>
              <a:rPr lang="id-ID" sz="2800" b="1" dirty="0" smtClean="0">
                <a:solidFill>
                  <a:schemeClr val="accent6">
                    <a:lumMod val="10000"/>
                  </a:schemeClr>
                </a:solidFill>
              </a:rPr>
              <a:t>,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s) ≠ (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p,q,r,s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) - [(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q,r,s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) - (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q,r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)]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			( p ) - ( r ,s ) ≠ ( p, q, r, s ) - ( s 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	  		( p ) - ( r, s ) ≠ ( p, q, r 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d-ID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d-ID" sz="2800" b="1" dirty="0" smtClean="0">
                <a:solidFill>
                  <a:schemeClr val="accent6">
                    <a:lumMod val="10000"/>
                  </a:schemeClr>
                </a:solidFill>
              </a:rPr>
              <a:t>				Tidak asosiatif</a:t>
            </a:r>
            <a:endParaRPr lang="en-GB" sz="2800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Picture 6" descr="aquariu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524000"/>
            <a:ext cx="3276600" cy="175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9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4" grpId="0" animBg="1"/>
      <p:bldP spid="991234" grpId="1" animBg="1"/>
      <p:bldP spid="991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CCFFFF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350" y="381000"/>
            <a:ext cx="7534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lbertus" pitchFamily="34" charset="0"/>
              </a:rPr>
              <a:t>PENGURANGAN BILANGAN CACAH TIDAK BERSIFAT TERTUTUP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382000" cy="48320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5663" indent="-390525">
              <a:spcBef>
                <a:spcPct val="20000"/>
              </a:spcBef>
            </a:pPr>
            <a:endParaRPr lang="id-ID" sz="2800" b="1" dirty="0">
              <a:solidFill>
                <a:srgbClr val="C00000"/>
              </a:solidFill>
              <a:latin typeface="Verdana" pitchFamily="34" charset="0"/>
            </a:endParaRPr>
          </a:p>
          <a:p>
            <a:pPr marL="855663" indent="-390525"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Pengurangan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pada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bilangan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cacah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tidak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bersifat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tertutup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maka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agar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bersifat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terbuka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haruslah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a&gt;b</a:t>
            </a:r>
          </a:p>
          <a:p>
            <a:pPr marL="855663" indent="-390525" algn="r">
              <a:spcBef>
                <a:spcPct val="20000"/>
              </a:spcBef>
              <a:buFont typeface="Wingdings" pitchFamily="2" charset="2"/>
              <a:buNone/>
            </a:pPr>
            <a:endParaRPr lang="en-US" sz="28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855663" indent="-390525"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ARTINYA</a:t>
            </a:r>
          </a:p>
          <a:p>
            <a:pPr marL="855663" indent="-390525"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Nilai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dikurangi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haruslah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lebih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besar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daripada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nilai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mengurangi</a:t>
            </a:r>
            <a:endParaRPr lang="en-US" sz="28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855663" indent="-390525"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Misalnya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</a:rPr>
              <a:t>: 5-4=1</a:t>
            </a:r>
            <a:endParaRPr lang="en-US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rbit">
  <a:themeElements>
    <a:clrScheme name="9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9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rbit">
  <a:themeElements>
    <a:clrScheme name="10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0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rbit">
  <a:themeElements>
    <a:clrScheme name="1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2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bit">
  <a:themeElements>
    <a:clrScheme name="1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rbit">
  <a:themeElements>
    <a:clrScheme name="5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5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rbit">
  <a:themeElements>
    <a:clrScheme name="11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1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rbit">
  <a:themeElements>
    <a:clrScheme name="7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7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rbit">
  <a:themeElements>
    <a:clrScheme name="3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3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rbit">
  <a:themeElements>
    <a:clrScheme name="8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8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8918</TotalTime>
  <Words>550</Words>
  <Application>Microsoft Office PowerPoint</Application>
  <PresentationFormat>On-screen Show (4:3)</PresentationFormat>
  <Paragraphs>131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1_Custom Design</vt:lpstr>
      <vt:lpstr>1_Orbit</vt:lpstr>
      <vt:lpstr>2_Orbit</vt:lpstr>
      <vt:lpstr>Custom Design</vt:lpstr>
      <vt:lpstr>5_Orbit</vt:lpstr>
      <vt:lpstr>11_Orbit</vt:lpstr>
      <vt:lpstr>7_Orbit</vt:lpstr>
      <vt:lpstr>3_Orbit</vt:lpstr>
      <vt:lpstr>8_Orbit</vt:lpstr>
      <vt:lpstr>9_Orbit</vt:lpstr>
      <vt:lpstr>10_Orbit</vt:lpstr>
      <vt:lpstr>12_Orbit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( : ) adalah lawan dari ( x )  PEMBUKTIAN :      p , q , k  adalah bilangan cacah     p : q = k     q x k = p  JADI   p : q = k                 p = q x k            p / q = k                      p =  q x k   NOTE : karena '" q " pindah ruas maka berubah menjadi kali </vt:lpstr>
      <vt:lpstr>Slide 11</vt:lpstr>
      <vt:lpstr>Slide 12</vt:lpstr>
      <vt:lpstr>3. Pembagian tidak bersifat komutatif.</vt:lpstr>
      <vt:lpstr>4. Pembagian tidak bersifat asosiatif</vt:lpstr>
      <vt:lpstr> URUTAN BILANGAN CACAH </vt:lpstr>
      <vt:lpstr>Slide 16</vt:lpstr>
      <vt:lpstr>Custom Show 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Cipete07</dc:creator>
  <cp:lastModifiedBy>Alberth</cp:lastModifiedBy>
  <cp:revision>303</cp:revision>
  <cp:lastPrinted>2011-09-25T19:34:52Z</cp:lastPrinted>
  <dcterms:created xsi:type="dcterms:W3CDTF">2006-03-26T14:40:46Z</dcterms:created>
  <dcterms:modified xsi:type="dcterms:W3CDTF">2015-04-09T03:41:08Z</dcterms:modified>
</cp:coreProperties>
</file>