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69" r:id="rId3"/>
    <p:sldId id="263" r:id="rId4"/>
    <p:sldId id="264" r:id="rId5"/>
    <p:sldId id="265" r:id="rId6"/>
    <p:sldId id="266" r:id="rId7"/>
    <p:sldId id="270" r:id="rId8"/>
    <p:sldId id="271" r:id="rId9"/>
    <p:sldId id="272" r:id="rId10"/>
    <p:sldId id="273" r:id="rId11"/>
    <p:sldId id="274" r:id="rId12"/>
    <p:sldId id="276" r:id="rId13"/>
    <p:sldId id="277" r:id="rId14"/>
    <p:sldId id="278" r:id="rId15"/>
    <p:sldId id="279" r:id="rId16"/>
    <p:sldId id="281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62" autoAdjust="0"/>
    <p:restoredTop sz="94584" autoAdjust="0"/>
  </p:normalViewPr>
  <p:slideViewPr>
    <p:cSldViewPr>
      <p:cViewPr varScale="1">
        <p:scale>
          <a:sx n="56" d="100"/>
          <a:sy n="56" d="100"/>
        </p:scale>
        <p:origin x="-90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7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9CC3-6E78-4F9D-8D72-9A7A33BFE3FF}" type="datetimeFigureOut">
              <a:rPr lang="en-US" smtClean="0"/>
              <a:pPr/>
              <a:t>5/21/2015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A17C-ABF2-4C14-A0B6-668715FBC48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9CC3-6E78-4F9D-8D72-9A7A33BFE3FF}" type="datetimeFigureOut">
              <a:rPr lang="en-US" smtClean="0"/>
              <a:pPr/>
              <a:t>5/21/2015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A17C-ABF2-4C14-A0B6-668715FBC48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9CC3-6E78-4F9D-8D72-9A7A33BFE3FF}" type="datetimeFigureOut">
              <a:rPr lang="en-US" smtClean="0"/>
              <a:pPr/>
              <a:t>5/21/2015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A17C-ABF2-4C14-A0B6-668715FBC48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9CC3-6E78-4F9D-8D72-9A7A33BFE3FF}" type="datetimeFigureOut">
              <a:rPr lang="en-US" smtClean="0"/>
              <a:pPr/>
              <a:t>5/21/2015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A17C-ABF2-4C14-A0B6-668715FBC48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79A-1A3F-4C26-B05E-A9595845BDE0}" type="datetimeFigureOut">
              <a:rPr lang="en-US" smtClean="0"/>
              <a:pPr/>
              <a:t>5/21/2015</a:t>
            </a:fld>
            <a:endParaRPr lang="en-SG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8F12445-289F-4DFD-B273-8B6EB80EFD6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79A-1A3F-4C26-B05E-A9595845BDE0}" type="datetimeFigureOut">
              <a:rPr lang="en-US" smtClean="0"/>
              <a:pPr/>
              <a:t>5/21/2015</a:t>
            </a:fld>
            <a:endParaRPr lang="en-S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S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8F12445-289F-4DFD-B273-8B6EB80EFD6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79A-1A3F-4C26-B05E-A9595845BDE0}" type="datetimeFigureOut">
              <a:rPr lang="en-US" smtClean="0"/>
              <a:pPr/>
              <a:t>5/21/2015</a:t>
            </a:fld>
            <a:endParaRPr lang="en-SG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2445-289F-4DFD-B273-8B6EB80EFD6D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79A-1A3F-4C26-B05E-A9595845BDE0}" type="datetimeFigureOut">
              <a:rPr lang="en-US" smtClean="0"/>
              <a:pPr/>
              <a:t>5/21/2015</a:t>
            </a:fld>
            <a:endParaRPr lang="en-S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2445-289F-4DFD-B273-8B6EB80EFD6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79A-1A3F-4C26-B05E-A9595845BDE0}" type="datetimeFigureOut">
              <a:rPr lang="en-US" smtClean="0"/>
              <a:pPr/>
              <a:t>5/21/2015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8F12445-289F-4DFD-B273-8B6EB80EFD6D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79A-1A3F-4C26-B05E-A9595845BDE0}" type="datetimeFigureOut">
              <a:rPr lang="en-US" smtClean="0"/>
              <a:pPr/>
              <a:t>5/21/2015</a:t>
            </a:fld>
            <a:endParaRPr lang="en-SG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2445-289F-4DFD-B273-8B6EB80EFD6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79A-1A3F-4C26-B05E-A9595845BDE0}" type="datetimeFigureOut">
              <a:rPr lang="en-US" smtClean="0"/>
              <a:pPr/>
              <a:t>5/21/2015</a:t>
            </a:fld>
            <a:endParaRPr lang="en-SG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2445-289F-4DFD-B273-8B6EB80EFD6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9CC3-6E78-4F9D-8D72-9A7A33BFE3FF}" type="datetimeFigureOut">
              <a:rPr lang="en-US" smtClean="0"/>
              <a:pPr/>
              <a:t>5/21/2015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A17C-ABF2-4C14-A0B6-668715FBC48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79A-1A3F-4C26-B05E-A9595845BDE0}" type="datetimeFigureOut">
              <a:rPr lang="en-US" smtClean="0"/>
              <a:pPr/>
              <a:t>5/21/2015</a:t>
            </a:fld>
            <a:endParaRPr lang="en-SG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2445-289F-4DFD-B273-8B6EB80EFD6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79A-1A3F-4C26-B05E-A9595845BDE0}" type="datetimeFigureOut">
              <a:rPr lang="en-US" smtClean="0"/>
              <a:pPr/>
              <a:t>5/21/2015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2445-289F-4DFD-B273-8B6EB80EFD6D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79A-1A3F-4C26-B05E-A9595845BDE0}" type="datetimeFigureOut">
              <a:rPr lang="en-US" smtClean="0"/>
              <a:pPr/>
              <a:t>5/21/2015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2445-289F-4DFD-B273-8B6EB80EFD6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79A-1A3F-4C26-B05E-A9595845BDE0}" type="datetimeFigureOut">
              <a:rPr lang="en-US" smtClean="0"/>
              <a:pPr/>
              <a:t>5/21/2015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2445-289F-4DFD-B273-8B6EB80EFD6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9CC3-6E78-4F9D-8D72-9A7A33BFE3FF}" type="datetimeFigureOut">
              <a:rPr lang="en-US" smtClean="0"/>
              <a:pPr/>
              <a:t>5/21/2015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A17C-ABF2-4C14-A0B6-668715FBC48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9CC3-6E78-4F9D-8D72-9A7A33BFE3FF}" type="datetimeFigureOut">
              <a:rPr lang="en-US" smtClean="0"/>
              <a:pPr/>
              <a:t>5/21/2015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A17C-ABF2-4C14-A0B6-668715FBC48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9CC3-6E78-4F9D-8D72-9A7A33BFE3FF}" type="datetimeFigureOut">
              <a:rPr lang="en-US" smtClean="0"/>
              <a:pPr/>
              <a:t>5/21/2015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A17C-ABF2-4C14-A0B6-668715FBC48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9CC3-6E78-4F9D-8D72-9A7A33BFE3FF}" type="datetimeFigureOut">
              <a:rPr lang="en-US" smtClean="0"/>
              <a:pPr/>
              <a:t>5/21/2015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A17C-ABF2-4C14-A0B6-668715FBC48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9CC3-6E78-4F9D-8D72-9A7A33BFE3FF}" type="datetimeFigureOut">
              <a:rPr lang="en-US" smtClean="0"/>
              <a:pPr/>
              <a:t>5/21/2015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A17C-ABF2-4C14-A0B6-668715FBC48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9CC3-6E78-4F9D-8D72-9A7A33BFE3FF}" type="datetimeFigureOut">
              <a:rPr lang="en-US" smtClean="0"/>
              <a:pPr/>
              <a:t>5/21/2015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A17C-ABF2-4C14-A0B6-668715FBC48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9CC3-6E78-4F9D-8D72-9A7A33BFE3FF}" type="datetimeFigureOut">
              <a:rPr lang="en-US" smtClean="0"/>
              <a:pPr/>
              <a:t>5/21/2015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A17C-ABF2-4C14-A0B6-668715FBC48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E9CC3-6E78-4F9D-8D72-9A7A33BFE3FF}" type="datetimeFigureOut">
              <a:rPr lang="en-US" smtClean="0"/>
              <a:pPr/>
              <a:t>5/21/2015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FA17C-ABF2-4C14-A0B6-668715FBC487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529E79A-1A3F-4C26-B05E-A9595845BDE0}" type="datetimeFigureOut">
              <a:rPr lang="en-US" smtClean="0"/>
              <a:pPr/>
              <a:t>5/21/2015</a:t>
            </a:fld>
            <a:endParaRPr lang="en-SG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8F12445-289F-4DFD-B273-8B6EB80EFD6D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57224" y="2000240"/>
            <a:ext cx="774425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lgerian" pitchFamily="82" charset="0"/>
            </a:endParaRPr>
          </a:p>
          <a:p>
            <a:pPr algn="ctr"/>
            <a:r>
              <a:rPr lang="id-ID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BILANGAN BULAT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lgerian" pitchFamily="8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	• </a:t>
            </a:r>
            <a:r>
              <a:rPr lang="id-ID" b="1" dirty="0" smtClean="0"/>
              <a:t>Perkalian dan Sifat-sifatnya</a:t>
            </a:r>
          </a:p>
          <a:p>
            <a:pPr>
              <a:buNone/>
            </a:pPr>
            <a:r>
              <a:rPr lang="id-ID" dirty="0" smtClean="0"/>
              <a:t>1</a:t>
            </a:r>
            <a:r>
              <a:rPr lang="id-ID" dirty="0" smtClean="0"/>
              <a:t>. a x b = </a:t>
            </a:r>
            <a:r>
              <a:rPr lang="id-ID" dirty="0" smtClean="0"/>
              <a:t>ab       </a:t>
            </a:r>
            <a:r>
              <a:rPr lang="id-ID" dirty="0" smtClean="0"/>
              <a:t>hasil perkalian dua bilangan bulat positif adalah bilangan bulat positif</a:t>
            </a:r>
          </a:p>
          <a:p>
            <a:pPr>
              <a:buNone/>
            </a:pPr>
            <a:r>
              <a:rPr lang="id-ID" dirty="0" smtClean="0"/>
              <a:t>	Contoh</a:t>
            </a:r>
            <a:r>
              <a:rPr lang="id-ID" dirty="0" smtClean="0"/>
              <a:t>: 7 x 6 = 6 x 7 = 42</a:t>
            </a:r>
          </a:p>
          <a:p>
            <a:pPr>
              <a:buNone/>
            </a:pPr>
            <a:r>
              <a:rPr lang="id-ID" dirty="0" smtClean="0"/>
              <a:t>	a </a:t>
            </a:r>
            <a:r>
              <a:rPr lang="id-ID" dirty="0" smtClean="0"/>
              <a:t>x –b = -</a:t>
            </a:r>
            <a:r>
              <a:rPr lang="id-ID" dirty="0" smtClean="0"/>
              <a:t>ab       hasil </a:t>
            </a:r>
            <a:r>
              <a:rPr lang="id-ID" dirty="0" smtClean="0"/>
              <a:t>pekalian bilangan bulat positif dan negatif hasilnya adalah</a:t>
            </a:r>
          </a:p>
          <a:p>
            <a:pPr>
              <a:buNone/>
            </a:pPr>
            <a:r>
              <a:rPr lang="id-ID" dirty="0" smtClean="0"/>
              <a:t>	bilangan </a:t>
            </a:r>
            <a:r>
              <a:rPr lang="id-ID" dirty="0" smtClean="0"/>
              <a:t>bulat negatif</a:t>
            </a:r>
          </a:p>
          <a:p>
            <a:pPr>
              <a:buNone/>
            </a:pPr>
            <a:r>
              <a:rPr lang="id-ID" dirty="0" smtClean="0"/>
              <a:t>	Contoh </a:t>
            </a:r>
            <a:r>
              <a:rPr lang="id-ID" dirty="0" smtClean="0"/>
              <a:t>: 3 x -4 = -12</a:t>
            </a:r>
          </a:p>
          <a:p>
            <a:pPr>
              <a:buNone/>
            </a:pPr>
            <a:r>
              <a:rPr lang="id-ID" dirty="0" smtClean="0"/>
              <a:t>	-</a:t>
            </a:r>
            <a:r>
              <a:rPr lang="id-ID" dirty="0" smtClean="0"/>
              <a:t>a x -b = </a:t>
            </a:r>
            <a:r>
              <a:rPr lang="id-ID" dirty="0" smtClean="0"/>
              <a:t>ab      </a:t>
            </a:r>
            <a:r>
              <a:rPr lang="id-ID" dirty="0" smtClean="0"/>
              <a:t>hasil perkalian dua bilangan negatif adalah bilangan bulat positif</a:t>
            </a:r>
          </a:p>
          <a:p>
            <a:pPr>
              <a:buNone/>
            </a:pPr>
            <a:r>
              <a:rPr lang="id-ID" dirty="0" smtClean="0"/>
              <a:t>	Contoh </a:t>
            </a:r>
            <a:r>
              <a:rPr lang="id-ID" dirty="0" smtClean="0"/>
              <a:t>: -4 x -5 = 20</a:t>
            </a:r>
            <a:endParaRPr lang="id-ID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786050" y="1141396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071802" y="278447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928926" y="5000636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4294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 smtClean="0"/>
              <a:t>2. Sifat Asosiatif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pt-BR" dirty="0" smtClean="0"/>
              <a:t>(</a:t>
            </a:r>
            <a:r>
              <a:rPr lang="pt-BR" dirty="0" smtClean="0"/>
              <a:t>a x b) x c = a x (b x c)</a:t>
            </a:r>
          </a:p>
          <a:p>
            <a:pPr>
              <a:buNone/>
            </a:pPr>
            <a:r>
              <a:rPr lang="id-ID" dirty="0" smtClean="0"/>
              <a:t>	Contoh</a:t>
            </a:r>
            <a:r>
              <a:rPr lang="id-ID" dirty="0" smtClean="0"/>
              <a:t>: (2 x 3) x 4 = 2 x (3x4) = 24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3</a:t>
            </a:r>
            <a:r>
              <a:rPr lang="id-ID" dirty="0" smtClean="0"/>
              <a:t>. Sifat komutatif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pt-BR" dirty="0" smtClean="0"/>
              <a:t>a </a:t>
            </a:r>
            <a:r>
              <a:rPr lang="pt-BR" dirty="0" smtClean="0"/>
              <a:t>x b = b x a</a:t>
            </a:r>
          </a:p>
          <a:p>
            <a:pPr>
              <a:buNone/>
            </a:pPr>
            <a:r>
              <a:rPr lang="id-ID" dirty="0" smtClean="0"/>
              <a:t>	Contoh </a:t>
            </a:r>
            <a:r>
              <a:rPr lang="id-ID" dirty="0" smtClean="0"/>
              <a:t>: 5 x 4 = 4 x 5 = 20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4</a:t>
            </a:r>
            <a:r>
              <a:rPr lang="id-ID" dirty="0" smtClean="0"/>
              <a:t>. Sifat distributif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pt-BR" dirty="0" smtClean="0"/>
              <a:t>a </a:t>
            </a:r>
            <a:r>
              <a:rPr lang="pt-BR" dirty="0" smtClean="0"/>
              <a:t>x (b+c) = (a x b ) + (a x c)</a:t>
            </a:r>
          </a:p>
          <a:p>
            <a:pPr>
              <a:buNone/>
            </a:pPr>
            <a:r>
              <a:rPr lang="id-ID" dirty="0" smtClean="0"/>
              <a:t>	Contoh </a:t>
            </a:r>
            <a:r>
              <a:rPr lang="id-ID" dirty="0" smtClean="0"/>
              <a:t>: 3 x ( 2 +6) = (3 x 2) + (3 x 6) = 24</a:t>
            </a:r>
            <a:endParaRPr lang="id-ID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i-FI" dirty="0" smtClean="0"/>
              <a:t>5 Unsur identitas untuk perkalian</a:t>
            </a:r>
          </a:p>
          <a:p>
            <a:pPr>
              <a:buNone/>
            </a:pPr>
            <a:r>
              <a:rPr lang="id-ID" dirty="0" smtClean="0"/>
              <a:t> </a:t>
            </a:r>
            <a:r>
              <a:rPr lang="id-ID" dirty="0" smtClean="0"/>
              <a:t>- </a:t>
            </a:r>
            <a:r>
              <a:rPr lang="id-ID" dirty="0" smtClean="0"/>
              <a:t>hasil perkalian bilangan bulat dengan nol </a:t>
            </a:r>
            <a:r>
              <a:rPr lang="id-ID" dirty="0" smtClean="0"/>
              <a:t>    hasilnya </a:t>
            </a:r>
            <a:r>
              <a:rPr lang="id-ID" dirty="0" smtClean="0"/>
              <a:t>adalah bilangan </a:t>
            </a:r>
            <a:r>
              <a:rPr lang="id-ID" dirty="0" smtClean="0"/>
              <a:t>nol  a </a:t>
            </a:r>
            <a:r>
              <a:rPr lang="id-ID" dirty="0" smtClean="0"/>
              <a:t>x 0 = 0</a:t>
            </a:r>
          </a:p>
          <a:p>
            <a:pPr>
              <a:buNone/>
            </a:pPr>
            <a:r>
              <a:rPr lang="id-ID" dirty="0" smtClean="0"/>
              <a:t> </a:t>
            </a:r>
            <a:r>
              <a:rPr lang="id-ID" dirty="0" smtClean="0"/>
              <a:t>- </a:t>
            </a:r>
            <a:r>
              <a:rPr lang="id-ID" dirty="0" smtClean="0"/>
              <a:t>hasil perkalian bilangan bulat dengan 1 hasilnya adalah bilangan bulat itu juga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pt-BR" dirty="0" smtClean="0"/>
              <a:t>a </a:t>
            </a:r>
            <a:r>
              <a:rPr lang="pt-BR" dirty="0" smtClean="0"/>
              <a:t>x 1 = 1 x a = a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6</a:t>
            </a:r>
            <a:r>
              <a:rPr lang="id-ID" dirty="0" smtClean="0"/>
              <a:t>. Bersifat tertutup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sv-SE" dirty="0" smtClean="0"/>
              <a:t>Jika </a:t>
            </a:r>
            <a:r>
              <a:rPr lang="sv-SE" dirty="0" smtClean="0"/>
              <a:t>dua bilangan bulat dikalikan maka hasilnya adalah bilangan bulat juga</a:t>
            </a:r>
          </a:p>
          <a:p>
            <a:pPr>
              <a:buNone/>
            </a:pPr>
            <a:r>
              <a:rPr lang="id-ID" dirty="0" smtClean="0"/>
              <a:t>	a </a:t>
            </a:r>
            <a:r>
              <a:rPr lang="id-ID" dirty="0" smtClean="0"/>
              <a:t>x b = c ; a, b, c ∈ bilangan bulat</a:t>
            </a:r>
            <a:endParaRPr lang="id-ID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	• </a:t>
            </a:r>
            <a:r>
              <a:rPr lang="id-ID" b="1" dirty="0" smtClean="0"/>
              <a:t>Pembagian dan Sifat-sifatnya</a:t>
            </a:r>
          </a:p>
          <a:p>
            <a:pPr>
              <a:buNone/>
            </a:pPr>
            <a:r>
              <a:rPr lang="id-ID" dirty="0" smtClean="0"/>
              <a:t>1. Hasil bagi dua bilangan bulat positif adalah bilangan positif</a:t>
            </a:r>
          </a:p>
          <a:p>
            <a:pPr>
              <a:buNone/>
            </a:pPr>
            <a:r>
              <a:rPr lang="id-ID" dirty="0" smtClean="0"/>
              <a:t>	(+) </a:t>
            </a:r>
            <a:r>
              <a:rPr lang="id-ID" dirty="0" smtClean="0"/>
              <a:t>: (+) = (+)</a:t>
            </a:r>
          </a:p>
          <a:p>
            <a:pPr>
              <a:buNone/>
            </a:pPr>
            <a:r>
              <a:rPr lang="id-ID" dirty="0" smtClean="0"/>
              <a:t>	Contoh </a:t>
            </a:r>
            <a:r>
              <a:rPr lang="id-ID" dirty="0" smtClean="0"/>
              <a:t>: 8 : 2 = 4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2</a:t>
            </a:r>
            <a:r>
              <a:rPr lang="id-ID" dirty="0" smtClean="0"/>
              <a:t>. Hasil bagi dua bilangan bulat negatif adalah bilangan positif</a:t>
            </a:r>
          </a:p>
          <a:p>
            <a:pPr>
              <a:buNone/>
            </a:pPr>
            <a:r>
              <a:rPr lang="id-ID" dirty="0" smtClean="0"/>
              <a:t>	(-) </a:t>
            </a:r>
            <a:r>
              <a:rPr lang="id-ID" dirty="0" smtClean="0"/>
              <a:t>: (-) = (+)</a:t>
            </a:r>
          </a:p>
          <a:p>
            <a:pPr>
              <a:buNone/>
            </a:pPr>
            <a:r>
              <a:rPr lang="id-ID" dirty="0" smtClean="0"/>
              <a:t>	Contoh </a:t>
            </a:r>
            <a:r>
              <a:rPr lang="id-ID" dirty="0" smtClean="0"/>
              <a:t>: -10 : -5 = 2</a:t>
            </a:r>
            <a:endParaRPr lang="id-ID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3. Hasil bagi dua bilangan bulat yang berbeda adalah bilangan negatif</a:t>
            </a:r>
          </a:p>
          <a:p>
            <a:pPr>
              <a:buNone/>
            </a:pPr>
            <a:r>
              <a:rPr lang="id-ID" dirty="0" smtClean="0"/>
              <a:t>	(+) </a:t>
            </a:r>
            <a:r>
              <a:rPr lang="id-ID" dirty="0" smtClean="0"/>
              <a:t>: (-) = (-)</a:t>
            </a:r>
          </a:p>
          <a:p>
            <a:pPr>
              <a:buNone/>
            </a:pPr>
            <a:r>
              <a:rPr lang="id-ID" dirty="0" smtClean="0"/>
              <a:t>	(-) </a:t>
            </a:r>
            <a:r>
              <a:rPr lang="id-ID" dirty="0" smtClean="0"/>
              <a:t>: (+) = (-)</a:t>
            </a:r>
          </a:p>
          <a:p>
            <a:pPr>
              <a:buNone/>
            </a:pPr>
            <a:r>
              <a:rPr lang="id-ID" dirty="0" smtClean="0"/>
              <a:t>	Contoh </a:t>
            </a:r>
            <a:r>
              <a:rPr lang="id-ID" dirty="0" smtClean="0"/>
              <a:t>: 6 : -2 = -3</a:t>
            </a:r>
          </a:p>
          <a:p>
            <a:pPr>
              <a:buNone/>
            </a:pPr>
            <a:r>
              <a:rPr lang="id-ID" dirty="0" smtClean="0"/>
              <a:t>			-</a:t>
            </a:r>
            <a:r>
              <a:rPr lang="id-ID" dirty="0" smtClean="0"/>
              <a:t>12 : 3 = -4</a:t>
            </a:r>
          </a:p>
          <a:p>
            <a:pPr>
              <a:buNone/>
            </a:pPr>
            <a:r>
              <a:rPr lang="id-ID" dirty="0" smtClean="0"/>
              <a:t>4. Hasil bagi bilangan bulat dengan 0 (nol) adalah tidak terdefinisi</a:t>
            </a:r>
          </a:p>
          <a:p>
            <a:pPr>
              <a:buNone/>
            </a:pPr>
            <a:r>
              <a:rPr lang="id-ID" dirty="0" smtClean="0"/>
              <a:t>	a </a:t>
            </a:r>
            <a:r>
              <a:rPr lang="id-ID" dirty="0" smtClean="0"/>
              <a:t>: </a:t>
            </a:r>
            <a:r>
              <a:rPr lang="id-ID" dirty="0" smtClean="0"/>
              <a:t>0      </a:t>
            </a:r>
            <a:r>
              <a:rPr lang="id-ID" dirty="0" smtClean="0"/>
              <a:t>tidak terdefinisi (~)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pt-BR" dirty="0" smtClean="0"/>
              <a:t>0 </a:t>
            </a:r>
            <a:r>
              <a:rPr lang="pt-BR" dirty="0" smtClean="0"/>
              <a:t>: </a:t>
            </a:r>
            <a:r>
              <a:rPr lang="pt-BR" dirty="0" smtClean="0"/>
              <a:t>a</a:t>
            </a:r>
            <a:r>
              <a:rPr lang="id-ID" dirty="0" smtClean="0"/>
              <a:t>      </a:t>
            </a:r>
            <a:r>
              <a:rPr lang="pt-BR" dirty="0" smtClean="0"/>
              <a:t>0 </a:t>
            </a:r>
            <a:r>
              <a:rPr lang="pt-BR" dirty="0" smtClean="0"/>
              <a:t>(nol)</a:t>
            </a:r>
          </a:p>
          <a:p>
            <a:pPr>
              <a:buNone/>
            </a:pPr>
            <a:r>
              <a:rPr lang="id-ID" dirty="0" smtClean="0"/>
              <a:t>	Contoh : 5/0 </a:t>
            </a:r>
            <a:r>
              <a:rPr lang="id-ID" dirty="0" smtClean="0"/>
              <a:t>= ~ (Tidak terdefinisi)</a:t>
            </a:r>
            <a:endParaRPr lang="id-ID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571604" y="499904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643042" y="557214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4294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 smtClean="0"/>
              <a:t>5.</a:t>
            </a:r>
            <a:r>
              <a:rPr lang="id-ID" dirty="0" smtClean="0"/>
              <a:t>Tidak </a:t>
            </a:r>
            <a:r>
              <a:rPr lang="id-ID" dirty="0" smtClean="0"/>
              <a:t>berlaku sifat komutatif dan asosiatif</a:t>
            </a:r>
          </a:p>
          <a:p>
            <a:pPr>
              <a:buNone/>
            </a:pPr>
            <a:r>
              <a:rPr lang="id-ID" dirty="0" smtClean="0"/>
              <a:t>	a : </a:t>
            </a:r>
            <a:r>
              <a:rPr lang="id-ID" dirty="0" smtClean="0"/>
              <a:t>b ≠ b : a</a:t>
            </a:r>
          </a:p>
          <a:p>
            <a:pPr>
              <a:buNone/>
            </a:pPr>
            <a:r>
              <a:rPr lang="id-ID" dirty="0" smtClean="0"/>
              <a:t>	(</a:t>
            </a:r>
            <a:r>
              <a:rPr lang="id-ID" dirty="0" smtClean="0"/>
              <a:t>a:b):c ≠ a : (b:c)</a:t>
            </a:r>
          </a:p>
          <a:p>
            <a:pPr>
              <a:buNone/>
            </a:pPr>
            <a:r>
              <a:rPr lang="id-ID" dirty="0" smtClean="0"/>
              <a:t>	Contoh </a:t>
            </a:r>
            <a:r>
              <a:rPr lang="id-ID" dirty="0" smtClean="0"/>
              <a:t>: 4 :2 ≠ 2 : </a:t>
            </a:r>
            <a:r>
              <a:rPr lang="id-ID" dirty="0" smtClean="0"/>
              <a:t>4      </a:t>
            </a:r>
            <a:r>
              <a:rPr lang="id-ID" dirty="0" smtClean="0"/>
              <a:t>2 </a:t>
            </a:r>
            <a:r>
              <a:rPr lang="id-ID" dirty="0" smtClean="0"/>
              <a:t>≠ 1:2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		(</a:t>
            </a:r>
            <a:r>
              <a:rPr lang="id-ID" dirty="0" smtClean="0"/>
              <a:t>8:2) : 4 ≠ 8 : (</a:t>
            </a:r>
            <a:r>
              <a:rPr lang="id-ID" dirty="0" smtClean="0"/>
              <a:t>2:4)      1 </a:t>
            </a:r>
            <a:r>
              <a:rPr lang="id-ID" dirty="0" smtClean="0"/>
              <a:t>≠ </a:t>
            </a:r>
            <a:r>
              <a:rPr lang="id-ID" dirty="0" smtClean="0"/>
              <a:t>16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6</a:t>
            </a:r>
            <a:r>
              <a:rPr lang="id-ID" dirty="0" smtClean="0"/>
              <a:t>. Bersifat tidak tertutup</a:t>
            </a:r>
          </a:p>
          <a:p>
            <a:pPr>
              <a:buNone/>
            </a:pPr>
            <a:r>
              <a:rPr lang="id-ID" dirty="0" smtClean="0"/>
              <a:t>	Jika </a:t>
            </a:r>
            <a:r>
              <a:rPr lang="id-ID" dirty="0" smtClean="0"/>
              <a:t>dua bilangan bulat dibagi hasilnya belum tentu bilangan bulat juga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sv-SE" dirty="0" smtClean="0"/>
              <a:t>contoh </a:t>
            </a:r>
            <a:r>
              <a:rPr lang="sv-SE" dirty="0" smtClean="0"/>
              <a:t>: 6 : 2 = </a:t>
            </a:r>
            <a:r>
              <a:rPr lang="sv-SE" dirty="0" smtClean="0"/>
              <a:t>3</a:t>
            </a:r>
            <a:r>
              <a:rPr lang="id-ID" dirty="0" smtClean="0"/>
              <a:t>     </a:t>
            </a:r>
            <a:r>
              <a:rPr lang="sv-SE" dirty="0" smtClean="0"/>
              <a:t> </a:t>
            </a:r>
            <a:r>
              <a:rPr lang="sv-SE" dirty="0" smtClean="0"/>
              <a:t>bilangan </a:t>
            </a:r>
            <a:r>
              <a:rPr lang="sv-SE" dirty="0" smtClean="0"/>
              <a:t>bulat</a:t>
            </a:r>
            <a:r>
              <a:rPr lang="id-ID" dirty="0" smtClean="0"/>
              <a:t>                		 7 </a:t>
            </a:r>
            <a:r>
              <a:rPr lang="id-ID" dirty="0" smtClean="0"/>
              <a:t>: 2 = </a:t>
            </a:r>
            <a:r>
              <a:rPr lang="id-ID" dirty="0" smtClean="0"/>
              <a:t>3½       </a:t>
            </a:r>
            <a:r>
              <a:rPr lang="sv-SE" dirty="0" smtClean="0"/>
              <a:t>bukan </a:t>
            </a:r>
            <a:r>
              <a:rPr lang="sv-SE" dirty="0" smtClean="0"/>
              <a:t>bilangan </a:t>
            </a:r>
            <a:r>
              <a:rPr lang="sv-SE" dirty="0" smtClean="0"/>
              <a:t>bulat</a:t>
            </a:r>
            <a:r>
              <a:rPr lang="id-ID" dirty="0" smtClean="0"/>
              <a:t>  </a:t>
            </a:r>
            <a:r>
              <a:rPr lang="sv-SE" dirty="0" smtClean="0"/>
              <a:t> </a:t>
            </a:r>
            <a:r>
              <a:rPr lang="id-ID" dirty="0" smtClean="0"/>
              <a:t>      		 </a:t>
            </a:r>
            <a:r>
              <a:rPr lang="sv-SE" dirty="0" smtClean="0"/>
              <a:t>(</a:t>
            </a:r>
            <a:r>
              <a:rPr lang="sv-SE" dirty="0" smtClean="0"/>
              <a:t>bilangan pecahan)</a:t>
            </a:r>
            <a:endParaRPr lang="id-ID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429124" y="207167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572132" y="264318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857620" y="521495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286248" y="564357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r>
              <a:rPr lang="id-ID" sz="6000" dirty="0" smtClean="0"/>
              <a:t>Terima kasih</a:t>
            </a:r>
            <a:endParaRPr lang="id-ID" sz="6000" dirty="0"/>
          </a:p>
        </p:txBody>
      </p:sp>
    </p:spTree>
  </p:cSld>
  <p:clrMapOvr>
    <a:masterClrMapping/>
  </p:clrMapOvr>
  <p:transition>
    <p:strips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428604"/>
            <a:ext cx="8186766" cy="5697559"/>
          </a:xfrm>
        </p:spPr>
        <p:txBody>
          <a:bodyPr/>
          <a:lstStyle/>
          <a:p>
            <a:pPr lvl="0" fontAlgn="base">
              <a:buNone/>
            </a:pPr>
            <a:r>
              <a:rPr lang="en-SG" b="1" dirty="0" smtClean="0"/>
              <a:t> </a:t>
            </a:r>
            <a:r>
              <a:rPr lang="id-ID" b="1" dirty="0" smtClean="0"/>
              <a:t>  </a:t>
            </a:r>
            <a:r>
              <a:rPr lang="id-ID" b="1" dirty="0" smtClean="0"/>
              <a:t>Pengertian </a:t>
            </a:r>
            <a:r>
              <a:rPr lang="id-ID" b="1" dirty="0" smtClean="0"/>
              <a:t>Bilangan Bulat</a:t>
            </a:r>
            <a:endParaRPr lang="en-SG" b="1" dirty="0" smtClean="0"/>
          </a:p>
          <a:p>
            <a:pPr>
              <a:buNone/>
            </a:pPr>
            <a:r>
              <a:rPr lang="id-ID" dirty="0" smtClean="0"/>
              <a:t>   Bilangan </a:t>
            </a:r>
            <a:r>
              <a:rPr lang="id-ID" dirty="0" smtClean="0"/>
              <a:t>bulat adalah bilangan </a:t>
            </a:r>
            <a:r>
              <a:rPr lang="id-ID" dirty="0" smtClean="0"/>
              <a:t>bukan pecahan </a:t>
            </a:r>
            <a:r>
              <a:rPr lang="id-ID" dirty="0" smtClean="0"/>
              <a:t>yang terdiri dari bilangan :</a:t>
            </a:r>
          </a:p>
          <a:p>
            <a:pPr>
              <a:buNone/>
            </a:pPr>
            <a:r>
              <a:rPr lang="id-ID" dirty="0" smtClean="0"/>
              <a:t>   </a:t>
            </a:r>
            <a:r>
              <a:rPr lang="fr-FR" dirty="0" smtClean="0"/>
              <a:t>• </a:t>
            </a:r>
            <a:r>
              <a:rPr lang="fr-FR" dirty="0" err="1" smtClean="0"/>
              <a:t>Bulat</a:t>
            </a:r>
            <a:r>
              <a:rPr lang="fr-FR" dirty="0" smtClean="0"/>
              <a:t> positif (1, 2, 3, 4, 5, …)</a:t>
            </a:r>
          </a:p>
          <a:p>
            <a:pPr>
              <a:buNone/>
            </a:pPr>
            <a:r>
              <a:rPr lang="id-ID" dirty="0" smtClean="0"/>
              <a:t>   • </a:t>
            </a:r>
            <a:r>
              <a:rPr lang="id-ID" dirty="0" smtClean="0"/>
              <a:t>Nol : </a:t>
            </a:r>
            <a:r>
              <a:rPr lang="id-ID" dirty="0" smtClean="0"/>
              <a:t>0</a:t>
            </a:r>
          </a:p>
          <a:p>
            <a:pPr>
              <a:buNone/>
            </a:pPr>
            <a:r>
              <a:rPr lang="id-ID" dirty="0" smtClean="0"/>
              <a:t> </a:t>
            </a:r>
            <a:r>
              <a:rPr lang="id-ID" dirty="0" smtClean="0"/>
              <a:t>  </a:t>
            </a:r>
            <a:r>
              <a:rPr lang="sv-SE" dirty="0" smtClean="0"/>
              <a:t>• </a:t>
            </a:r>
            <a:r>
              <a:rPr lang="sv-SE" dirty="0" smtClean="0"/>
              <a:t>Bulat Negatif ( …,-5,-4,-3,-2,-1)</a:t>
            </a:r>
          </a:p>
          <a:p>
            <a:pPr>
              <a:buNone/>
            </a:pPr>
            <a:r>
              <a:rPr lang="id-ID" dirty="0" smtClean="0"/>
              <a:t>	Himpunan </a:t>
            </a:r>
            <a:r>
              <a:rPr lang="id-ID" dirty="0" smtClean="0"/>
              <a:t>Bilangan bulat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pt-BR" dirty="0" smtClean="0"/>
              <a:t>A </a:t>
            </a:r>
            <a:r>
              <a:rPr lang="pt-BR" dirty="0" smtClean="0"/>
              <a:t>= { …, -4, -3, -2, -1, 0, 1, 2, 3, 4, … }</a:t>
            </a:r>
            <a:endParaRPr lang="en-SG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428604"/>
            <a:ext cx="8472518" cy="5929354"/>
          </a:xfrm>
        </p:spPr>
        <p:txBody>
          <a:bodyPr>
            <a:normAutofit/>
          </a:bodyPr>
          <a:lstStyle/>
          <a:p>
            <a:pPr marL="514350" lvl="0" indent="-514350">
              <a:buAutoNum type="arabicPeriod"/>
            </a:pPr>
            <a:endParaRPr lang="en-SG" dirty="0" smtClean="0"/>
          </a:p>
          <a:p>
            <a:pPr>
              <a:buNone/>
            </a:pPr>
            <a:r>
              <a:rPr lang="id-ID" dirty="0" smtClean="0"/>
              <a:t>	Garis </a:t>
            </a:r>
            <a:r>
              <a:rPr lang="id-ID" dirty="0" smtClean="0"/>
              <a:t>bilangan bulat :</a:t>
            </a:r>
          </a:p>
          <a:p>
            <a:pPr>
              <a:buNone/>
            </a:pPr>
            <a:r>
              <a:rPr lang="id-ID" dirty="0" smtClean="0"/>
              <a:t>	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</a:t>
            </a:r>
            <a:r>
              <a:rPr lang="id-ID" dirty="0" smtClean="0"/>
              <a:t>-</a:t>
            </a:r>
            <a:r>
              <a:rPr lang="id-ID" dirty="0" smtClean="0"/>
              <a:t>4 </a:t>
            </a:r>
            <a:r>
              <a:rPr lang="id-ID" dirty="0" smtClean="0"/>
              <a:t>   -</a:t>
            </a:r>
            <a:r>
              <a:rPr lang="id-ID" dirty="0" smtClean="0"/>
              <a:t>3 </a:t>
            </a:r>
            <a:r>
              <a:rPr lang="id-ID" dirty="0" smtClean="0"/>
              <a:t>    -</a:t>
            </a:r>
            <a:r>
              <a:rPr lang="id-ID" dirty="0" smtClean="0"/>
              <a:t>2 </a:t>
            </a:r>
            <a:r>
              <a:rPr lang="id-ID" dirty="0" smtClean="0"/>
              <a:t>    -</a:t>
            </a:r>
            <a:r>
              <a:rPr lang="id-ID" dirty="0" smtClean="0"/>
              <a:t>1 </a:t>
            </a:r>
            <a:r>
              <a:rPr lang="id-ID" dirty="0" smtClean="0"/>
              <a:t>     0      1      2       3      4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</a:p>
          <a:p>
            <a:pPr>
              <a:buNone/>
            </a:pPr>
            <a:r>
              <a:rPr lang="sv-SE" dirty="0" smtClean="0"/>
              <a:t>bilangan bulat negatif </a:t>
            </a:r>
            <a:r>
              <a:rPr lang="id-ID" dirty="0" smtClean="0"/>
              <a:t>   </a:t>
            </a:r>
            <a:r>
              <a:rPr lang="sv-SE" dirty="0" smtClean="0"/>
              <a:t>bilangan bulat positif</a:t>
            </a:r>
          </a:p>
          <a:p>
            <a:pPr>
              <a:buNone/>
            </a:pPr>
            <a:r>
              <a:rPr lang="id-ID" dirty="0" smtClean="0"/>
              <a:t>				Bilangan </a:t>
            </a:r>
            <a:r>
              <a:rPr lang="id-ID" dirty="0" smtClean="0"/>
              <a:t>nol</a:t>
            </a:r>
            <a:endParaRPr lang="en-SG" dirty="0" smtClean="0"/>
          </a:p>
          <a:p>
            <a:pPr lvl="0">
              <a:buNone/>
            </a:pPr>
            <a:endParaRPr lang="en-SG" dirty="0" smtClean="0"/>
          </a:p>
          <a:p>
            <a:pPr>
              <a:buNone/>
            </a:pPr>
            <a:endParaRPr lang="en-SG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0" y="2285992"/>
            <a:ext cx="850109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 rot="16200000" flipH="1">
            <a:off x="4929190" y="2786058"/>
            <a:ext cx="785818" cy="64294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 rot="16200000" flipH="1">
            <a:off x="285720" y="2714620"/>
            <a:ext cx="785818" cy="64294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3607587" y="3250405"/>
            <a:ext cx="1357322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	Di </a:t>
            </a:r>
            <a:r>
              <a:rPr lang="id-ID" dirty="0" smtClean="0"/>
              <a:t>dalam bilangan bulat terdapat bilangan genap dan ganjil :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sv-SE" dirty="0" smtClean="0"/>
              <a:t>• </a:t>
            </a:r>
            <a:r>
              <a:rPr lang="sv-SE" dirty="0" smtClean="0"/>
              <a:t>Bilangan bulat genap { …, -6, -4, -2, 0, 2, 4, 6, … }</a:t>
            </a:r>
          </a:p>
          <a:p>
            <a:pPr>
              <a:buNone/>
            </a:pPr>
            <a:r>
              <a:rPr lang="id-ID" dirty="0" smtClean="0"/>
              <a:t>	Bilangan </a:t>
            </a:r>
            <a:r>
              <a:rPr lang="id-ID" dirty="0" smtClean="0"/>
              <a:t>yang habis dibagi dengan 2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sv-SE" dirty="0" smtClean="0"/>
              <a:t>• </a:t>
            </a:r>
            <a:r>
              <a:rPr lang="sv-SE" dirty="0" smtClean="0"/>
              <a:t>Bilangan bulat ganjil { …, -5, -3, -1, 1, 3, 5, … }</a:t>
            </a:r>
          </a:p>
          <a:p>
            <a:pPr>
              <a:buNone/>
            </a:pPr>
            <a:r>
              <a:rPr lang="id-ID" dirty="0" smtClean="0"/>
              <a:t>	Bilangan </a:t>
            </a:r>
            <a:r>
              <a:rPr lang="id-ID" dirty="0" smtClean="0"/>
              <a:t>yang apabila dibagi 2 tersisa -1 atau 1</a:t>
            </a:r>
            <a:endParaRPr lang="en-SG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b="1" dirty="0" smtClean="0"/>
              <a:t>	</a:t>
            </a:r>
            <a:r>
              <a:rPr lang="sv-SE" b="1" dirty="0" smtClean="0"/>
              <a:t>Operasi </a:t>
            </a:r>
            <a:r>
              <a:rPr lang="sv-SE" b="1" dirty="0" smtClean="0"/>
              <a:t>Hitung Pada Bilangan Bulat :</a:t>
            </a:r>
          </a:p>
          <a:p>
            <a:pPr>
              <a:buNone/>
            </a:pPr>
            <a:r>
              <a:rPr lang="id-ID" dirty="0" smtClean="0"/>
              <a:t>	• </a:t>
            </a:r>
            <a:r>
              <a:rPr lang="id-ID" b="1" dirty="0" smtClean="0"/>
              <a:t>Penjumlahan dan Sifat-sifatnya</a:t>
            </a:r>
          </a:p>
          <a:p>
            <a:pPr>
              <a:buNone/>
            </a:pPr>
            <a:r>
              <a:rPr lang="id-ID" dirty="0" smtClean="0"/>
              <a:t>1</a:t>
            </a:r>
            <a:r>
              <a:rPr lang="id-ID" dirty="0" smtClean="0"/>
              <a:t>. Sifat Asosiatif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pt-BR" dirty="0" smtClean="0"/>
              <a:t>( </a:t>
            </a:r>
            <a:r>
              <a:rPr lang="pt-BR" dirty="0" smtClean="0"/>
              <a:t>a + b ) + c = a + ( b + c )</a:t>
            </a:r>
          </a:p>
          <a:p>
            <a:pPr>
              <a:buNone/>
            </a:pPr>
            <a:r>
              <a:rPr lang="id-ID" dirty="0" smtClean="0"/>
              <a:t>	Contoh : (</a:t>
            </a:r>
            <a:r>
              <a:rPr lang="id-ID" dirty="0" smtClean="0"/>
              <a:t>5 + 3 ) + 4 = 5 + ( 3 + 4 ) = 12</a:t>
            </a:r>
            <a:endParaRPr lang="en-SG" dirty="0" smtClean="0"/>
          </a:p>
          <a:p>
            <a:pPr>
              <a:buNone/>
            </a:pPr>
            <a:r>
              <a:rPr lang="id-ID" dirty="0" smtClean="0"/>
              <a:t>	</a:t>
            </a:r>
          </a:p>
          <a:p>
            <a:pPr>
              <a:buNone/>
            </a:pPr>
            <a:r>
              <a:rPr lang="id-ID" dirty="0" smtClean="0"/>
              <a:t>2</a:t>
            </a:r>
            <a:r>
              <a:rPr lang="id-ID" dirty="0" smtClean="0"/>
              <a:t>. Sifat Komutatif</a:t>
            </a:r>
          </a:p>
          <a:p>
            <a:pPr>
              <a:buNone/>
            </a:pPr>
            <a:r>
              <a:rPr lang="id-ID" dirty="0" smtClean="0"/>
              <a:t>	a </a:t>
            </a:r>
            <a:r>
              <a:rPr lang="id-ID" dirty="0" smtClean="0"/>
              <a:t>+ b = b + a</a:t>
            </a:r>
          </a:p>
          <a:p>
            <a:r>
              <a:rPr lang="id-ID" dirty="0" smtClean="0"/>
              <a:t>Contoh </a:t>
            </a:r>
            <a:r>
              <a:rPr lang="id-ID" dirty="0" smtClean="0"/>
              <a:t>: 7 </a:t>
            </a:r>
            <a:r>
              <a:rPr lang="id-ID" dirty="0" smtClean="0"/>
              <a:t>+ 2 = 2 + 7 = 9</a:t>
            </a:r>
            <a:endParaRPr lang="en-SG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428604"/>
            <a:ext cx="8686800" cy="565152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smtClean="0"/>
              <a:t>3. </a:t>
            </a:r>
            <a:r>
              <a:rPr lang="fr-FR" dirty="0" err="1" smtClean="0"/>
              <a:t>Unsur</a:t>
            </a:r>
            <a:r>
              <a:rPr lang="fr-FR" dirty="0" smtClean="0"/>
              <a:t> </a:t>
            </a:r>
            <a:r>
              <a:rPr lang="fr-FR" dirty="0" err="1" smtClean="0"/>
              <a:t>Identitas</a:t>
            </a:r>
            <a:r>
              <a:rPr lang="fr-FR" dirty="0" smtClean="0"/>
              <a:t> </a:t>
            </a:r>
            <a:r>
              <a:rPr lang="fr-FR" dirty="0" err="1" smtClean="0"/>
              <a:t>terhadap</a:t>
            </a:r>
            <a:r>
              <a:rPr lang="fr-FR" dirty="0" smtClean="0"/>
              <a:t> </a:t>
            </a:r>
            <a:r>
              <a:rPr lang="fr-FR" dirty="0" err="1" smtClean="0"/>
              <a:t>penjumlahan</a:t>
            </a:r>
            <a:endParaRPr lang="fr-FR" dirty="0" smtClean="0"/>
          </a:p>
          <a:p>
            <a:pPr>
              <a:buNone/>
            </a:pPr>
            <a:r>
              <a:rPr lang="id-ID" dirty="0" smtClean="0"/>
              <a:t>	Bilangan </a:t>
            </a:r>
            <a:r>
              <a:rPr lang="id-ID" dirty="0" smtClean="0"/>
              <a:t>Nol (0) disebut unsur identitas atau netral terhadap penjumlahan</a:t>
            </a:r>
          </a:p>
          <a:p>
            <a:pPr>
              <a:buNone/>
            </a:pPr>
            <a:r>
              <a:rPr lang="id-ID" dirty="0" smtClean="0"/>
              <a:t>	a </a:t>
            </a:r>
            <a:r>
              <a:rPr lang="id-ID" dirty="0" smtClean="0"/>
              <a:t>+ 0 = 0 + a</a:t>
            </a:r>
          </a:p>
          <a:p>
            <a:pPr>
              <a:buNone/>
            </a:pPr>
            <a:r>
              <a:rPr lang="id-ID" dirty="0" smtClean="0"/>
              <a:t>	Contoh : 6 </a:t>
            </a:r>
            <a:r>
              <a:rPr lang="id-ID" dirty="0" smtClean="0"/>
              <a:t>+ 0 = 0 + 6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4</a:t>
            </a:r>
            <a:r>
              <a:rPr lang="id-ID" dirty="0" smtClean="0"/>
              <a:t>. Unsur invers terhadap penjumlahan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Invers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(</a:t>
            </a:r>
            <a:r>
              <a:rPr lang="en-US" dirty="0" err="1" smtClean="0"/>
              <a:t>lawan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a </a:t>
            </a:r>
            <a:r>
              <a:rPr lang="en-US" dirty="0" err="1" smtClean="0"/>
              <a:t>adalah</a:t>
            </a:r>
            <a:r>
              <a:rPr lang="en-US" dirty="0" smtClean="0"/>
              <a:t> -a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Invers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(</a:t>
            </a:r>
            <a:r>
              <a:rPr lang="en-US" dirty="0" err="1" smtClean="0"/>
              <a:t>lawan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– a </a:t>
            </a:r>
            <a:r>
              <a:rPr lang="en-US" dirty="0" err="1" smtClean="0"/>
              <a:t>adalah</a:t>
            </a:r>
            <a:r>
              <a:rPr lang="en-US" dirty="0" smtClean="0"/>
              <a:t> a</a:t>
            </a:r>
          </a:p>
          <a:p>
            <a:pPr>
              <a:buNone/>
            </a:pPr>
            <a:r>
              <a:rPr lang="id-ID" dirty="0" smtClean="0"/>
              <a:t>	a </a:t>
            </a:r>
            <a:r>
              <a:rPr lang="id-ID" dirty="0" smtClean="0"/>
              <a:t>+ (-a) = (-a) + a</a:t>
            </a:r>
          </a:p>
          <a:p>
            <a:pPr>
              <a:buNone/>
            </a:pPr>
            <a:r>
              <a:rPr lang="id-ID" dirty="0" smtClean="0"/>
              <a:t>	contoh : 5 </a:t>
            </a:r>
            <a:r>
              <a:rPr lang="id-ID" dirty="0" smtClean="0"/>
              <a:t>+ (-5) = (-5) + 5 = 0</a:t>
            </a:r>
            <a:endParaRPr lang="id-ID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5722959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5. Bersifat tertutup</a:t>
            </a:r>
          </a:p>
          <a:p>
            <a:pPr>
              <a:buNone/>
            </a:pPr>
            <a:r>
              <a:rPr lang="id-ID" dirty="0" smtClean="0"/>
              <a:t>	Apabila </a:t>
            </a:r>
            <a:r>
              <a:rPr lang="id-ID" dirty="0" smtClean="0"/>
              <a:t>dua buah bilangan bulat ditambahkan maka hasilnya adalah</a:t>
            </a:r>
          </a:p>
          <a:p>
            <a:pPr>
              <a:buNone/>
            </a:pPr>
            <a:r>
              <a:rPr lang="id-ID" dirty="0" smtClean="0"/>
              <a:t>	bilangan </a:t>
            </a:r>
            <a:r>
              <a:rPr lang="id-ID" dirty="0" smtClean="0"/>
              <a:t>bulat juga.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sv-SE" dirty="0" smtClean="0"/>
              <a:t>a </a:t>
            </a:r>
            <a:r>
              <a:rPr lang="sv-SE" dirty="0" smtClean="0"/>
              <a:t>dan b ∈ bilangan bulat maka a + b = c ; </a:t>
            </a:r>
            <a:r>
              <a:rPr lang="id-ID" dirty="0" smtClean="0"/>
              <a:t>     </a:t>
            </a:r>
            <a:r>
              <a:rPr lang="sv-SE" dirty="0" smtClean="0"/>
              <a:t>c </a:t>
            </a:r>
            <a:r>
              <a:rPr lang="sv-SE" dirty="0" smtClean="0"/>
              <a:t>∈ bilangan bulat</a:t>
            </a:r>
          </a:p>
          <a:p>
            <a:pPr>
              <a:buNone/>
            </a:pPr>
            <a:r>
              <a:rPr lang="id-ID" dirty="0" smtClean="0"/>
              <a:t>	contoh : </a:t>
            </a:r>
            <a:r>
              <a:rPr lang="sv-SE" dirty="0" smtClean="0"/>
              <a:t>4 </a:t>
            </a:r>
            <a:r>
              <a:rPr lang="sv-SE" dirty="0" smtClean="0"/>
              <a:t>+ 5 = 9 ; 4,5,9 ∈ bilangan bulat</a:t>
            </a:r>
            <a:endParaRPr lang="id-ID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2865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 smtClean="0"/>
              <a:t>	• </a:t>
            </a:r>
            <a:r>
              <a:rPr lang="id-ID" b="1" dirty="0" smtClean="0"/>
              <a:t>Pengurangan dan Sifat-sifatnya</a:t>
            </a:r>
          </a:p>
          <a:p>
            <a:pPr>
              <a:buNone/>
            </a:pPr>
            <a:r>
              <a:rPr lang="id-ID" dirty="0" smtClean="0"/>
              <a:t>1</a:t>
            </a:r>
            <a:r>
              <a:rPr lang="id-ID" dirty="0" smtClean="0"/>
              <a:t>. Untuk sembarang bilangan bulat berlaku :</a:t>
            </a:r>
          </a:p>
          <a:p>
            <a:pPr>
              <a:buNone/>
            </a:pPr>
            <a:r>
              <a:rPr lang="id-ID" dirty="0" smtClean="0"/>
              <a:t>	a </a:t>
            </a:r>
            <a:r>
              <a:rPr lang="id-ID" dirty="0" smtClean="0"/>
              <a:t>– b = a + (-b)</a:t>
            </a:r>
          </a:p>
          <a:p>
            <a:pPr>
              <a:buNone/>
            </a:pPr>
            <a:r>
              <a:rPr lang="id-ID" dirty="0" smtClean="0"/>
              <a:t>	a </a:t>
            </a:r>
            <a:r>
              <a:rPr lang="id-ID" dirty="0" smtClean="0"/>
              <a:t>– (-b) = a + b</a:t>
            </a:r>
          </a:p>
          <a:p>
            <a:pPr>
              <a:buNone/>
            </a:pPr>
            <a:r>
              <a:rPr lang="id-ID" dirty="0" smtClean="0"/>
              <a:t>	contoh:	8 </a:t>
            </a:r>
            <a:r>
              <a:rPr lang="id-ID" dirty="0" smtClean="0"/>
              <a:t>– 5 = 8 + (-5) = 3</a:t>
            </a:r>
          </a:p>
          <a:p>
            <a:pPr>
              <a:buNone/>
            </a:pPr>
            <a:r>
              <a:rPr lang="id-ID" dirty="0" smtClean="0"/>
              <a:t>	             7 </a:t>
            </a:r>
            <a:r>
              <a:rPr lang="id-ID" dirty="0" smtClean="0"/>
              <a:t>– (-4) = 7 + 4 = </a:t>
            </a:r>
            <a:r>
              <a:rPr lang="id-ID" dirty="0" smtClean="0"/>
              <a:t>11</a:t>
            </a:r>
          </a:p>
          <a:p>
            <a:pPr>
              <a:buNone/>
            </a:pPr>
            <a:r>
              <a:rPr lang="id-ID" dirty="0" smtClean="0"/>
              <a:t>2. Sifat Komutatif dan asosiatif tidak berlaku</a:t>
            </a:r>
          </a:p>
          <a:p>
            <a:pPr>
              <a:buNone/>
            </a:pPr>
            <a:r>
              <a:rPr lang="id-ID" dirty="0" smtClean="0"/>
              <a:t>	a </a:t>
            </a:r>
            <a:r>
              <a:rPr lang="id-ID" dirty="0" smtClean="0"/>
              <a:t>– b ≠ b - a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pt-BR" dirty="0" smtClean="0"/>
              <a:t>(</a:t>
            </a:r>
            <a:r>
              <a:rPr lang="pt-BR" dirty="0" smtClean="0"/>
              <a:t>a – b ) – c ≠ a – ( b – c )</a:t>
            </a:r>
          </a:p>
          <a:p>
            <a:pPr>
              <a:buNone/>
            </a:pPr>
            <a:r>
              <a:rPr lang="id-ID" dirty="0" smtClean="0"/>
              <a:t>	Contoh : 7 </a:t>
            </a:r>
            <a:r>
              <a:rPr lang="id-ID" dirty="0" smtClean="0"/>
              <a:t>– 3 ≠ 3 </a:t>
            </a:r>
            <a:r>
              <a:rPr lang="id-ID" dirty="0" smtClean="0"/>
              <a:t>-7       </a:t>
            </a:r>
            <a:r>
              <a:rPr lang="id-ID" dirty="0" smtClean="0"/>
              <a:t>4 ≠ - 4</a:t>
            </a:r>
          </a:p>
          <a:p>
            <a:pPr>
              <a:buNone/>
            </a:pPr>
            <a:r>
              <a:rPr lang="id-ID" dirty="0" smtClean="0"/>
              <a:t>			 (</a:t>
            </a:r>
            <a:r>
              <a:rPr lang="id-ID" dirty="0" smtClean="0"/>
              <a:t>9 – 4) – 3 ≠ 9 – (4-3</a:t>
            </a:r>
            <a:r>
              <a:rPr lang="id-ID" dirty="0" smtClean="0"/>
              <a:t>)      </a:t>
            </a:r>
            <a:r>
              <a:rPr lang="id-ID" dirty="0" smtClean="0"/>
              <a:t>2 ≠ 8</a:t>
            </a:r>
            <a:endParaRPr lang="id-ID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00562" y="535782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215074" y="592774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dirty="0" smtClean="0"/>
              <a:t>3. Pengurangan bilangan nol mempunyai sifat :</a:t>
            </a:r>
          </a:p>
          <a:p>
            <a:pPr>
              <a:buNone/>
            </a:pPr>
            <a:r>
              <a:rPr lang="id-ID" dirty="0" smtClean="0"/>
              <a:t>	a </a:t>
            </a:r>
            <a:r>
              <a:rPr lang="id-ID" dirty="0" smtClean="0"/>
              <a:t>– 0 = a dan 0 – a = -a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4</a:t>
            </a:r>
            <a:r>
              <a:rPr lang="id-ID" dirty="0" smtClean="0"/>
              <a:t>. Bersifat tertutup, yaitu bila dua buah bilangan bulat dikurangkan</a:t>
            </a:r>
          </a:p>
          <a:p>
            <a:pPr>
              <a:buNone/>
            </a:pPr>
            <a:r>
              <a:rPr lang="id-ID" dirty="0" smtClean="0"/>
              <a:t>	hasilnya </a:t>
            </a:r>
            <a:r>
              <a:rPr lang="id-ID" dirty="0" smtClean="0"/>
              <a:t>adalah bilangan bulat </a:t>
            </a:r>
            <a:r>
              <a:rPr lang="id-ID" dirty="0" smtClean="0"/>
              <a:t>juga: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sv-SE" dirty="0" smtClean="0"/>
              <a:t>a </a:t>
            </a:r>
            <a:r>
              <a:rPr lang="sv-SE" dirty="0" smtClean="0"/>
              <a:t>dan b ∈ bilangan bulat maka a - b = c ; </a:t>
            </a:r>
            <a:r>
              <a:rPr lang="id-ID" dirty="0" smtClean="0"/>
              <a:t>      </a:t>
            </a:r>
            <a:r>
              <a:rPr lang="sv-SE" dirty="0" smtClean="0"/>
              <a:t>c </a:t>
            </a:r>
            <a:r>
              <a:rPr lang="sv-SE" dirty="0" smtClean="0"/>
              <a:t>∈ bilangan bulat</a:t>
            </a:r>
          </a:p>
          <a:p>
            <a:pPr>
              <a:buNone/>
            </a:pPr>
            <a:r>
              <a:rPr lang="id-ID" dirty="0" smtClean="0"/>
              <a:t>	contoh : </a:t>
            </a:r>
            <a:r>
              <a:rPr lang="sv-SE" dirty="0" smtClean="0"/>
              <a:t>7 </a:t>
            </a:r>
            <a:r>
              <a:rPr lang="sv-SE" dirty="0" smtClean="0"/>
              <a:t>- 8 = -1 ; 7,8,-1 ∈ bilangan bulat</a:t>
            </a:r>
            <a:endParaRPr lang="id-ID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133</Words>
  <Application>Microsoft Office PowerPoint</Application>
  <PresentationFormat>On-screen Show (4:3)</PresentationFormat>
  <Paragraphs>119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Custom Design</vt:lpstr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TOSHIBA-PC</dc:creator>
  <cp:lastModifiedBy>Alberth</cp:lastModifiedBy>
  <cp:revision>47</cp:revision>
  <dcterms:created xsi:type="dcterms:W3CDTF">2014-09-24T01:22:03Z</dcterms:created>
  <dcterms:modified xsi:type="dcterms:W3CDTF">2015-05-21T12:17:06Z</dcterms:modified>
</cp:coreProperties>
</file>