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57" r:id="rId2"/>
    <p:sldId id="274" r:id="rId3"/>
    <p:sldId id="273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5" r:id="rId19"/>
    <p:sldId id="276" r:id="rId20"/>
    <p:sldId id="277" r:id="rId21"/>
    <p:sldId id="278" r:id="rId22"/>
    <p:sldId id="279" r:id="rId23"/>
    <p:sldId id="272" r:id="rId24"/>
    <p:sldId id="282" r:id="rId25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3AAE76-5F72-4580-ADB8-22B499569E6F}" type="datetimeFigureOut">
              <a:rPr lang="id-ID" smtClean="0"/>
              <a:pPr/>
              <a:t>14/03/2017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671674-0AC8-4221-A22C-7DBDEA38AC20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86F9F2F-35D1-4053-991C-4CC1190A3850}" type="slidenum">
              <a:rPr lang="id-ID" smtClean="0"/>
              <a:pPr>
                <a:defRPr/>
              </a:pPr>
              <a:t>2</a:t>
            </a:fld>
            <a:endParaRPr lang="id-ID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DDCBF78-B9C4-4B88-859A-BF6EE5C63F2D}" type="slidenum">
              <a:rPr lang="id-ID" smtClean="0"/>
              <a:pPr>
                <a:defRPr/>
              </a:pPr>
              <a:t>11</a:t>
            </a:fld>
            <a:endParaRPr lang="id-ID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36F3367-90F6-4D36-ACCD-1D415C2FD9ED}" type="slidenum">
              <a:rPr lang="id-ID" smtClean="0"/>
              <a:pPr>
                <a:defRPr/>
              </a:pPr>
              <a:t>12</a:t>
            </a:fld>
            <a:endParaRPr lang="id-ID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338F064-7ACA-41A3-AFD0-8332DBDDADBB}" type="slidenum">
              <a:rPr lang="id-ID" smtClean="0"/>
              <a:pPr>
                <a:defRPr/>
              </a:pPr>
              <a:t>13</a:t>
            </a:fld>
            <a:endParaRPr lang="id-ID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29871D0-26C2-412D-88F5-7ADB1364203A}" type="slidenum">
              <a:rPr lang="id-ID" smtClean="0"/>
              <a:pPr>
                <a:defRPr/>
              </a:pPr>
              <a:t>14</a:t>
            </a:fld>
            <a:endParaRPr lang="id-ID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83A8DD6-1D3E-45C6-8EF4-0F71242E0BB9}" type="slidenum">
              <a:rPr lang="id-ID" smtClean="0"/>
              <a:pPr>
                <a:defRPr/>
              </a:pPr>
              <a:t>15</a:t>
            </a:fld>
            <a:endParaRPr lang="id-ID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071D93D-36EC-420F-8288-79A1E269A0B4}" type="slidenum">
              <a:rPr lang="id-ID" smtClean="0"/>
              <a:pPr>
                <a:defRPr/>
              </a:pPr>
              <a:t>16</a:t>
            </a:fld>
            <a:endParaRPr lang="id-ID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620CF96-0033-4673-B5E4-0FD81EB92A83}" type="slidenum">
              <a:rPr lang="id-ID" smtClean="0"/>
              <a:pPr>
                <a:defRPr/>
              </a:pPr>
              <a:t>17</a:t>
            </a:fld>
            <a:endParaRPr lang="id-ID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620CF96-0033-4673-B5E4-0FD81EB92A83}" type="slidenum">
              <a:rPr lang="id-ID" smtClean="0"/>
              <a:pPr>
                <a:defRPr/>
              </a:pPr>
              <a:t>18</a:t>
            </a:fld>
            <a:endParaRPr lang="id-ID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620CF96-0033-4673-B5E4-0FD81EB92A83}" type="slidenum">
              <a:rPr lang="id-ID" smtClean="0"/>
              <a:pPr>
                <a:defRPr/>
              </a:pPr>
              <a:t>19</a:t>
            </a:fld>
            <a:endParaRPr lang="id-ID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620CF96-0033-4673-B5E4-0FD81EB92A83}" type="slidenum">
              <a:rPr lang="id-ID" smtClean="0"/>
              <a:pPr>
                <a:defRPr/>
              </a:pPr>
              <a:t>20</a:t>
            </a:fld>
            <a:endParaRPr lang="id-ID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86F9F2F-35D1-4053-991C-4CC1190A3850}" type="slidenum">
              <a:rPr lang="id-ID" smtClean="0"/>
              <a:pPr>
                <a:defRPr/>
              </a:pPr>
              <a:t>3</a:t>
            </a:fld>
            <a:endParaRPr lang="id-ID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620CF96-0033-4673-B5E4-0FD81EB92A83}" type="slidenum">
              <a:rPr lang="id-ID" smtClean="0"/>
              <a:pPr>
                <a:defRPr/>
              </a:pPr>
              <a:t>21</a:t>
            </a:fld>
            <a:endParaRPr lang="id-ID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620CF96-0033-4673-B5E4-0FD81EB92A83}" type="slidenum">
              <a:rPr lang="id-ID" smtClean="0"/>
              <a:pPr>
                <a:defRPr/>
              </a:pPr>
              <a:t>22</a:t>
            </a:fld>
            <a:endParaRPr lang="id-ID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2741751-6558-4974-901A-07559883220A}" type="slidenum">
              <a:rPr lang="id-ID" smtClean="0"/>
              <a:pPr>
                <a:defRPr/>
              </a:pPr>
              <a:t>23</a:t>
            </a:fld>
            <a:endParaRPr lang="id-ID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2741751-6558-4974-901A-07559883220A}" type="slidenum">
              <a:rPr lang="id-ID" smtClean="0"/>
              <a:pPr>
                <a:defRPr/>
              </a:pPr>
              <a:t>24</a:t>
            </a:fld>
            <a:endParaRPr lang="id-ID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863DCCD-0CE6-42BF-9506-B93766518D26}" type="slidenum">
              <a:rPr lang="id-ID" smtClean="0"/>
              <a:pPr>
                <a:defRPr/>
              </a:pPr>
              <a:t>4</a:t>
            </a:fld>
            <a:endParaRPr lang="id-ID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86F9F2F-35D1-4053-991C-4CC1190A3850}" type="slidenum">
              <a:rPr lang="id-ID" smtClean="0"/>
              <a:pPr>
                <a:defRPr/>
              </a:pPr>
              <a:t>5</a:t>
            </a:fld>
            <a:endParaRPr lang="id-ID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E8D93B7-E39E-40D9-92C4-BAA34CAB5FF7}" type="slidenum">
              <a:rPr lang="id-ID" smtClean="0"/>
              <a:pPr>
                <a:defRPr/>
              </a:pPr>
              <a:t>6</a:t>
            </a:fld>
            <a:endParaRPr lang="id-ID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8D69D50-7685-4ED4-80A5-B6CBF723DFA5}" type="slidenum">
              <a:rPr lang="id-ID" smtClean="0"/>
              <a:pPr>
                <a:defRPr/>
              </a:pPr>
              <a:t>7</a:t>
            </a:fld>
            <a:endParaRPr lang="id-ID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92F2CE9-EC73-43B7-B89D-4872C3D32805}" type="slidenum">
              <a:rPr lang="id-ID" smtClean="0"/>
              <a:pPr>
                <a:defRPr/>
              </a:pPr>
              <a:t>8</a:t>
            </a:fld>
            <a:endParaRPr lang="id-ID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6039045-51E9-4AA7-8FE7-B23C09450D69}" type="slidenum">
              <a:rPr lang="id-ID" smtClean="0"/>
              <a:pPr>
                <a:defRPr/>
              </a:pPr>
              <a:t>9</a:t>
            </a:fld>
            <a:endParaRPr lang="id-ID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7C02A87-597E-4A99-BDDA-FE36628E7D7F}" type="slidenum">
              <a:rPr lang="id-ID" smtClean="0"/>
              <a:pPr>
                <a:defRPr/>
              </a:pPr>
              <a:t>10</a:t>
            </a:fld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A646D-4757-41F9-BDF2-082B8F51AEA5}" type="datetimeFigureOut">
              <a:rPr lang="id-ID" smtClean="0"/>
              <a:pPr/>
              <a:t>14/03/2017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C4E77-6461-43D4-B0F8-A258E2B51C1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A646D-4757-41F9-BDF2-082B8F51AEA5}" type="datetimeFigureOut">
              <a:rPr lang="id-ID" smtClean="0"/>
              <a:pPr/>
              <a:t>14/03/2017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C4E77-6461-43D4-B0F8-A258E2B51C1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A646D-4757-41F9-BDF2-082B8F51AEA5}" type="datetimeFigureOut">
              <a:rPr lang="id-ID" smtClean="0"/>
              <a:pPr/>
              <a:t>14/03/2017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C4E77-6461-43D4-B0F8-A258E2B51C1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A646D-4757-41F9-BDF2-082B8F51AEA5}" type="datetimeFigureOut">
              <a:rPr lang="id-ID" smtClean="0"/>
              <a:pPr/>
              <a:t>14/03/2017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C4E77-6461-43D4-B0F8-A258E2B51C1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A646D-4757-41F9-BDF2-082B8F51AEA5}" type="datetimeFigureOut">
              <a:rPr lang="id-ID" smtClean="0"/>
              <a:pPr/>
              <a:t>14/03/2017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C4E77-6461-43D4-B0F8-A258E2B51C1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A646D-4757-41F9-BDF2-082B8F51AEA5}" type="datetimeFigureOut">
              <a:rPr lang="id-ID" smtClean="0"/>
              <a:pPr/>
              <a:t>14/03/2017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C4E77-6461-43D4-B0F8-A258E2B51C1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A646D-4757-41F9-BDF2-082B8F51AEA5}" type="datetimeFigureOut">
              <a:rPr lang="id-ID" smtClean="0"/>
              <a:pPr/>
              <a:t>14/03/2017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C4E77-6461-43D4-B0F8-A258E2B51C1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A646D-4757-41F9-BDF2-082B8F51AEA5}" type="datetimeFigureOut">
              <a:rPr lang="id-ID" smtClean="0"/>
              <a:pPr/>
              <a:t>14/03/2017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C4E77-6461-43D4-B0F8-A258E2B51C1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A646D-4757-41F9-BDF2-082B8F51AEA5}" type="datetimeFigureOut">
              <a:rPr lang="id-ID" smtClean="0"/>
              <a:pPr/>
              <a:t>14/03/2017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C4E77-6461-43D4-B0F8-A258E2B51C1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A646D-4757-41F9-BDF2-082B8F51AEA5}" type="datetimeFigureOut">
              <a:rPr lang="id-ID" smtClean="0"/>
              <a:pPr/>
              <a:t>14/03/2017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C4E77-6461-43D4-B0F8-A258E2B51C1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A646D-4757-41F9-BDF2-082B8F51AEA5}" type="datetimeFigureOut">
              <a:rPr lang="id-ID" smtClean="0"/>
              <a:pPr/>
              <a:t>14/03/2017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C4E77-6461-43D4-B0F8-A258E2B51C1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7A646D-4757-41F9-BDF2-082B8F51AEA5}" type="datetimeFigureOut">
              <a:rPr lang="id-ID" smtClean="0"/>
              <a:pPr/>
              <a:t>14/03/2017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8C4E77-6461-43D4-B0F8-A258E2B51C14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rsil\Desktop\Smartcreative.jpg"/>
          <p:cNvPicPr>
            <a:picLocks noChangeAspect="1" noChangeArrowheads="1"/>
          </p:cNvPicPr>
          <p:nvPr/>
        </p:nvPicPr>
        <p:blipFill>
          <a:blip r:embed="rId2"/>
          <a:srcRect l="1051" r="800" b="504"/>
          <a:stretch>
            <a:fillRect/>
          </a:stretch>
        </p:blipFill>
        <p:spPr bwMode="auto">
          <a:xfrm>
            <a:off x="0" y="304800"/>
            <a:ext cx="9144000" cy="684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3222625" y="3657600"/>
            <a:ext cx="5638800" cy="163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" b="1" dirty="0">
                <a:solidFill>
                  <a:schemeClr val="bg1"/>
                </a:solidFill>
              </a:rPr>
              <a:t>TULIS POKOK BAHASAN</a:t>
            </a:r>
          </a:p>
          <a:p>
            <a:pPr algn="ctr"/>
            <a:r>
              <a:rPr lang="en-US" sz="2000" b="1" dirty="0">
                <a:solidFill>
                  <a:schemeClr val="bg1"/>
                </a:solidFill>
              </a:rPr>
              <a:t>PERTEMUAN </a:t>
            </a:r>
            <a:r>
              <a:rPr lang="id-ID" sz="2000" b="1" dirty="0" smtClean="0">
                <a:solidFill>
                  <a:schemeClr val="bg1"/>
                </a:solidFill>
              </a:rPr>
              <a:t>12</a:t>
            </a:r>
            <a:endParaRPr lang="en-US" sz="2000" b="1" dirty="0">
              <a:solidFill>
                <a:schemeClr val="bg1"/>
              </a:solidFill>
            </a:endParaRPr>
          </a:p>
          <a:p>
            <a:pPr algn="ctr"/>
            <a:r>
              <a:rPr lang="id-ID" sz="2000" b="1" dirty="0" smtClean="0">
                <a:solidFill>
                  <a:schemeClr val="bg1"/>
                </a:solidFill>
              </a:rPr>
              <a:t>Alberth Supriyanto Manurung</a:t>
            </a:r>
            <a:endParaRPr lang="en-US" sz="2000" b="1" dirty="0">
              <a:solidFill>
                <a:schemeClr val="bg1"/>
              </a:solidFill>
            </a:endParaRPr>
          </a:p>
          <a:p>
            <a:pPr algn="ctr"/>
            <a:r>
              <a:rPr lang="id-ID" sz="2000" b="1" dirty="0" smtClean="0">
                <a:solidFill>
                  <a:schemeClr val="bg1"/>
                </a:solidFill>
              </a:rPr>
              <a:t>PGSD FKIP</a:t>
            </a:r>
            <a:endParaRPr lang="en-US" sz="2000" b="1" dirty="0">
              <a:solidFill>
                <a:schemeClr val="bg1"/>
              </a:solidFill>
            </a:endParaRPr>
          </a:p>
          <a:p>
            <a:pPr algn="ctr"/>
            <a:endParaRPr lang="en-US" sz="2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19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endParaRPr lang="id-ID" sz="3200" smtClean="0">
              <a:latin typeface="Arial" charset="0"/>
              <a:cs typeface="Arial" charset="0"/>
            </a:endParaRPr>
          </a:p>
        </p:txBody>
      </p:sp>
      <p:sp>
        <p:nvSpPr>
          <p:cNvPr id="9220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endParaRPr lang="id-ID" sz="2200" smtClean="0">
              <a:latin typeface="Arial" charset="0"/>
              <a:cs typeface="Arial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04800" y="920751"/>
            <a:ext cx="8686800" cy="57229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id-ID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Jawab:</a:t>
            </a:r>
            <a:endParaRPr kumimoji="0" lang="id-ID" sz="3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id-ID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Harga pembelian adalah Rp. 120.000,-. Harga penjualan seluruh ayam adalah 10 x Rp 15.000,</a:t>
            </a: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</a:t>
            </a: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= Rp 150.000,</a:t>
            </a: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</a:t>
            </a: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Karena harga jual Rp 150.000,</a:t>
            </a: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</a:t>
            </a: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lebih besar dari harga pembelian Rp 120.000,</a:t>
            </a: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</a:t>
            </a: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maka Ali mendapat untung. Besarnya untung adalah: </a:t>
            </a:r>
            <a:r>
              <a:rPr kumimoji="0" lang="id-ID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</a:t>
            </a: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Rp 150.000,-  </a:t>
            </a: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</a:t>
            </a: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Rp 120.000,- = Rp 30.000,- .</a:t>
            </a:r>
            <a:endParaRPr kumimoji="0" lang="id-ID" sz="3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id-ID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3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endParaRPr lang="id-ID" sz="3200" smtClean="0">
              <a:latin typeface="Arial" charset="0"/>
              <a:cs typeface="Arial" charset="0"/>
            </a:endParaRPr>
          </a:p>
        </p:txBody>
      </p:sp>
      <p:sp>
        <p:nvSpPr>
          <p:cNvPr id="10244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endParaRPr lang="id-ID" sz="2200" dirty="0" smtClean="0">
              <a:latin typeface="Arial" charset="0"/>
              <a:cs typeface="Arial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04800" y="928670"/>
            <a:ext cx="8686800" cy="628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id-ID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Contoh 2:</a:t>
            </a:r>
            <a:endParaRPr kumimoji="0" lang="id-ID" sz="3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id-ID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Wati membeli mangga seharga Rp.4.500,/kg, kemudian akan menjualnya kembali. </a:t>
            </a:r>
            <a:r>
              <a:rPr kumimoji="0" lang="id-ID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</a:t>
            </a: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Jika Wati menjual 10 kg mangga seharga Rp. 40.000. Apakah Wati mendapat untung atau rugi</a:t>
            </a:r>
            <a:r>
              <a:rPr kumimoji="0" lang="id-ID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?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id-ID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7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endParaRPr lang="id-ID" sz="3200" smtClean="0">
              <a:latin typeface="Arial" charset="0"/>
              <a:cs typeface="Arial" charset="0"/>
            </a:endParaRPr>
          </a:p>
        </p:txBody>
      </p:sp>
      <p:sp>
        <p:nvSpPr>
          <p:cNvPr id="11268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endParaRPr lang="id-ID" sz="2200" smtClean="0">
              <a:latin typeface="Arial" charset="0"/>
              <a:cs typeface="Arial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0" y="714356"/>
            <a:ext cx="9429784" cy="64294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id-ID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Jawab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  <a:endParaRPr kumimoji="0" lang="id-ID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id-ID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Harga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pembelian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	= RP. 4.500,– /kg,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maka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harga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pembelian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10 kg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mangga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=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Rp</a:t>
            </a:r>
            <a:r>
              <a:rPr kumimoji="0" lang="id-ID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45.000,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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  <a:endParaRPr kumimoji="0" lang="id-ID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id-ID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Harga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Penjualan</a:t>
            </a:r>
            <a:r>
              <a:rPr kumimoji="0" lang="id-ID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10 kg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mangga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=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Rp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40.000,– .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Karena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harga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penjualan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Rp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40.000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lebih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kecil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dari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harga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pembelian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Rp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45.000,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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maka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Wati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rugi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Besarnya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rugi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adalah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Rp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45.000,-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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Rp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40.000,- </a:t>
            </a:r>
            <a:r>
              <a:rPr kumimoji="0" lang="id-ID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=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Rp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5.000,-</a:t>
            </a:r>
            <a:endParaRPr kumimoji="0" lang="id-ID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id-ID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21429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1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endParaRPr lang="id-ID" sz="3200" smtClean="0">
              <a:latin typeface="Arial" charset="0"/>
              <a:cs typeface="Arial" charset="0"/>
            </a:endParaRPr>
          </a:p>
        </p:txBody>
      </p:sp>
      <p:sp>
        <p:nvSpPr>
          <p:cNvPr id="12292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endParaRPr lang="id-ID" sz="2200" dirty="0" smtClean="0">
              <a:latin typeface="Arial" charset="0"/>
              <a:cs typeface="Arial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04800" y="714356"/>
            <a:ext cx="8686800" cy="64294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id-ID" sz="32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</a:t>
            </a:r>
            <a:r>
              <a:rPr kumimoji="0" lang="en-US" sz="32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Menentukan Persentase Untung atau </a:t>
            </a:r>
            <a:r>
              <a:rPr kumimoji="0" lang="id-ID" sz="32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id-ID" sz="32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	</a:t>
            </a:r>
            <a:r>
              <a:rPr kumimoji="0" lang="en-US" sz="32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Rugi</a:t>
            </a:r>
            <a:r>
              <a:rPr kumimoji="0" lang="id-ID" sz="32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dari Harga Pembelian</a:t>
            </a:r>
            <a:endParaRPr kumimoji="0" lang="id-ID" sz="3200" b="1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id-ID" sz="3200" b="1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id-ID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Persentase untung atau rugi dari harga</a:t>
            </a:r>
            <a:r>
              <a:rPr kumimoji="0" lang="id-ID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pembelian dapat ditentukan dengan cara membagi untung ataupun rugi itu dengan harga pembelian, lalu dikalikan dengan 100%.</a:t>
            </a:r>
            <a:endParaRPr kumimoji="0" lang="id-ID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5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endParaRPr lang="id-ID" sz="3200" smtClean="0">
              <a:latin typeface="Arial" charset="0"/>
              <a:cs typeface="Arial" charset="0"/>
            </a:endParaRPr>
          </a:p>
        </p:txBody>
      </p:sp>
      <p:sp>
        <p:nvSpPr>
          <p:cNvPr id="13316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endParaRPr lang="id-ID" sz="2200" smtClean="0">
              <a:latin typeface="Arial" charset="0"/>
              <a:cs typeface="Arial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04800" y="714356"/>
            <a:ext cx="8686800" cy="64294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id-ID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Contoh 1:</a:t>
            </a:r>
            <a:endParaRPr kumimoji="0" lang="id-ID" sz="3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id-ID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Suatu barang  dibeli seharga Rp. 400,- lalu dijual seharga Rp. 500,–. </a:t>
            </a:r>
            <a:endParaRPr kumimoji="0" lang="id-ID" sz="3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id-ID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Tentukanlah persentase untung dari harga pembelian</a:t>
            </a:r>
            <a:r>
              <a:rPr kumimoji="0" lang="id-ID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?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id-ID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9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endParaRPr lang="id-ID" sz="3200" smtClean="0">
              <a:latin typeface="Arial" charset="0"/>
              <a:cs typeface="Arial" charset="0"/>
            </a:endParaRPr>
          </a:p>
        </p:txBody>
      </p:sp>
      <p:sp>
        <p:nvSpPr>
          <p:cNvPr id="14340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endParaRPr lang="id-ID" sz="2200" smtClean="0">
              <a:latin typeface="Arial" charset="0"/>
              <a:cs typeface="Arial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04800" y="785794"/>
            <a:ext cx="8686800" cy="64294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id-ID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Jawab:</a:t>
            </a:r>
            <a:endParaRPr kumimoji="0" lang="id-ID" sz="3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id-ID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Harga pembelian  </a:t>
            </a:r>
            <a:r>
              <a:rPr kumimoji="0" lang="id-ID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</a:t>
            </a: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= Rp. 400</a:t>
            </a:r>
            <a:endParaRPr kumimoji="0" lang="id-ID" sz="3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id-ID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Harga penjualan   </a:t>
            </a:r>
            <a:r>
              <a:rPr kumimoji="0" lang="id-ID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</a:t>
            </a: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= Rp. 500</a:t>
            </a:r>
            <a:endParaRPr kumimoji="0" lang="id-ID" sz="3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id-ID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Untung 	    </a:t>
            </a:r>
            <a:r>
              <a:rPr kumimoji="0" lang="id-ID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  </a:t>
            </a: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= Rp. 500 - Rp. 400</a:t>
            </a:r>
            <a:endParaRPr kumimoji="0" lang="id-ID" sz="3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id-ID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	      </a:t>
            </a:r>
            <a:r>
              <a:rPr kumimoji="0" lang="id-ID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  </a:t>
            </a: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= Rp. 100</a:t>
            </a:r>
            <a:endParaRPr kumimoji="0" lang="id-ID" sz="3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id-ID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Persentase untung = </a:t>
            </a:r>
            <a:r>
              <a:rPr kumimoji="0" lang="id-ID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</a:t>
            </a: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100</a:t>
            </a:r>
            <a:r>
              <a:rPr kumimoji="0" lang="id-ID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/ </a:t>
            </a: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400</a:t>
            </a:r>
            <a:r>
              <a:rPr kumimoji="0" lang="id-ID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x  100%</a:t>
            </a:r>
            <a:endParaRPr kumimoji="0" lang="id-ID" sz="3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id-ID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	       </a:t>
            </a:r>
            <a:r>
              <a:rPr kumimoji="0" lang="id-ID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  </a:t>
            </a: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= 25%</a:t>
            </a:r>
            <a:endParaRPr kumimoji="0" lang="id-ID" sz="3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id-ID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endParaRPr lang="id-ID" sz="3200" smtClean="0">
              <a:latin typeface="Arial" charset="0"/>
              <a:cs typeface="Arial" charset="0"/>
            </a:endParaRPr>
          </a:p>
        </p:txBody>
      </p:sp>
      <p:sp>
        <p:nvSpPr>
          <p:cNvPr id="15364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>
              <a:buNone/>
            </a:pPr>
            <a:endParaRPr lang="id-ID" sz="2200" dirty="0" smtClean="0">
              <a:latin typeface="Arial" charset="0"/>
              <a:cs typeface="Arial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14356" y="1000108"/>
            <a:ext cx="8686800" cy="64294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id-ID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Contoh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2:</a:t>
            </a:r>
            <a:endParaRPr kumimoji="0" lang="id-ID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id-ID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Harga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pembelian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suatu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barang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adalah</a:t>
            </a:r>
            <a:r>
              <a:rPr kumimoji="0" lang="id-ID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</a:t>
            </a:r>
            <a:r>
              <a:rPr kumimoji="0" lang="id-ID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Rp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5000.-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lalu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dijual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kembali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seharga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id-ID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id-ID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Rp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2500.-.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Tentukan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persentase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rugi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dari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harga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pembelian</a:t>
            </a:r>
            <a:r>
              <a:rPr kumimoji="0" lang="id-ID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?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id-ID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7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endParaRPr lang="id-ID" sz="3200" smtClean="0">
              <a:latin typeface="Arial" charset="0"/>
              <a:cs typeface="Arial" charset="0"/>
            </a:endParaRPr>
          </a:p>
        </p:txBody>
      </p:sp>
      <p:sp>
        <p:nvSpPr>
          <p:cNvPr id="16388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endParaRPr lang="id-ID" sz="2200" smtClean="0">
              <a:latin typeface="Arial" charset="0"/>
              <a:cs typeface="Arial" charset="0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304800" y="714356"/>
            <a:ext cx="8686800" cy="64294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id-ID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Jawab:</a:t>
            </a:r>
            <a:endParaRPr kumimoji="0" lang="id-ID" sz="3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id-ID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Harga Pembelian 	= Rp. 5000.-</a:t>
            </a:r>
            <a:endParaRPr kumimoji="0" lang="id-ID" sz="3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id-ID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Harga penjualan	= Rp. 2500.-</a:t>
            </a:r>
            <a:endParaRPr kumimoji="0" lang="id-ID" sz="3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id-ID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Rugi 		</a:t>
            </a:r>
            <a:r>
              <a:rPr kumimoji="0" lang="id-ID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	</a:t>
            </a: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= Rp. 5000.- - Rp. 2500.-</a:t>
            </a:r>
            <a:endParaRPr kumimoji="0" lang="id-ID" sz="3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	</a:t>
            </a:r>
            <a:r>
              <a:rPr kumimoji="0" lang="id-ID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</a:t>
            </a: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= Rp. 2500.-</a:t>
            </a:r>
            <a:endParaRPr kumimoji="0" lang="id-ID" sz="3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id-ID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Persentase Rugi 	= </a:t>
            </a:r>
            <a:r>
              <a:rPr kumimoji="0" lang="id-ID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</a:t>
            </a: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2500</a:t>
            </a:r>
            <a:r>
              <a:rPr kumimoji="0" lang="id-ID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/ 5000) x 100%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id-ID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			</a:t>
            </a: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= 50 %</a:t>
            </a:r>
            <a:endParaRPr kumimoji="0" lang="id-ID" sz="3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id-ID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7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endParaRPr lang="id-ID" sz="3200" smtClean="0">
              <a:latin typeface="Arial" charset="0"/>
              <a:cs typeface="Arial" charset="0"/>
            </a:endParaRPr>
          </a:p>
        </p:txBody>
      </p:sp>
      <p:sp>
        <p:nvSpPr>
          <p:cNvPr id="16388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endParaRPr lang="id-ID" sz="2200" smtClean="0">
              <a:latin typeface="Arial" charset="0"/>
              <a:cs typeface="Arial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04800" y="714356"/>
            <a:ext cx="8686800" cy="64294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id-ID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Jawab:</a:t>
            </a:r>
            <a:endParaRPr kumimoji="0" lang="id-ID" sz="3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id-ID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Harga Pembelian 	= Rp. 5000.-</a:t>
            </a:r>
            <a:endParaRPr kumimoji="0" lang="id-ID" sz="3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id-ID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Harga penjualan	= Rp. 2500.-</a:t>
            </a:r>
            <a:endParaRPr kumimoji="0" lang="id-ID" sz="3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id-ID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Rugi 		</a:t>
            </a:r>
            <a:r>
              <a:rPr kumimoji="0" lang="id-ID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	</a:t>
            </a: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= Rp. 5000.- - Rp. 2500.-</a:t>
            </a:r>
            <a:endParaRPr kumimoji="0" lang="id-ID" sz="3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	</a:t>
            </a:r>
            <a:r>
              <a:rPr kumimoji="0" lang="id-ID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</a:t>
            </a: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= Rp. 2500.-</a:t>
            </a:r>
            <a:endParaRPr kumimoji="0" lang="id-ID" sz="3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id-ID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Persentase Rugi 	= </a:t>
            </a:r>
            <a:r>
              <a:rPr kumimoji="0" lang="id-ID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</a:t>
            </a: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2500</a:t>
            </a:r>
            <a:r>
              <a:rPr kumimoji="0" lang="id-ID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/ 5000) x 100%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id-ID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			</a:t>
            </a: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= 50 %</a:t>
            </a:r>
            <a:endParaRPr kumimoji="0" lang="id-ID" sz="3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id-ID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7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endParaRPr lang="id-ID" sz="3200" smtClean="0">
              <a:latin typeface="Arial" charset="0"/>
              <a:cs typeface="Arial" charset="0"/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>
              <a:buNone/>
            </a:pPr>
            <a:r>
              <a:rPr lang="id-ID" dirty="0" smtClean="0"/>
              <a:t>	</a:t>
            </a:r>
            <a:r>
              <a:rPr lang="en-US" dirty="0" err="1" smtClean="0"/>
              <a:t>Jawab</a:t>
            </a:r>
            <a:r>
              <a:rPr lang="en-US" dirty="0" smtClean="0"/>
              <a:t>:</a:t>
            </a:r>
            <a:endParaRPr lang="id-ID" dirty="0" smtClean="0"/>
          </a:p>
          <a:p>
            <a:pPr>
              <a:buNone/>
            </a:pPr>
            <a:r>
              <a:rPr lang="id-ID" dirty="0" smtClean="0"/>
              <a:t>	</a:t>
            </a:r>
            <a:r>
              <a:rPr lang="en-US" dirty="0" err="1" smtClean="0"/>
              <a:t>Harga</a:t>
            </a:r>
            <a:r>
              <a:rPr lang="en-US" dirty="0" smtClean="0"/>
              <a:t> </a:t>
            </a:r>
            <a:r>
              <a:rPr lang="en-US" dirty="0" err="1" smtClean="0"/>
              <a:t>pembelian</a:t>
            </a:r>
            <a:r>
              <a:rPr lang="en-US" dirty="0" smtClean="0"/>
              <a:t> 	  </a:t>
            </a:r>
            <a:r>
              <a:rPr lang="id-ID" dirty="0" smtClean="0"/>
              <a:t>   </a:t>
            </a:r>
            <a:r>
              <a:rPr lang="en-US" dirty="0" smtClean="0"/>
              <a:t>= </a:t>
            </a:r>
            <a:r>
              <a:rPr lang="en-US" dirty="0" err="1" smtClean="0"/>
              <a:t>Rp</a:t>
            </a:r>
            <a:r>
              <a:rPr lang="en-US" dirty="0" smtClean="0"/>
              <a:t>. 800.000</a:t>
            </a:r>
            <a:endParaRPr lang="id-ID" dirty="0" smtClean="0"/>
          </a:p>
          <a:p>
            <a:pPr>
              <a:buNone/>
            </a:pPr>
            <a:r>
              <a:rPr lang="id-ID" dirty="0" smtClean="0"/>
              <a:t>	</a:t>
            </a:r>
            <a:r>
              <a:rPr lang="en-US" dirty="0" err="1" smtClean="0"/>
              <a:t>Besarnya</a:t>
            </a:r>
            <a:r>
              <a:rPr lang="en-US" dirty="0" smtClean="0"/>
              <a:t> </a:t>
            </a:r>
            <a:r>
              <a:rPr lang="en-US" dirty="0" err="1" smtClean="0"/>
              <a:t>untung</a:t>
            </a:r>
            <a:r>
              <a:rPr lang="en-US" dirty="0" smtClean="0"/>
              <a:t> 	  </a:t>
            </a:r>
            <a:r>
              <a:rPr lang="id-ID" dirty="0" smtClean="0"/>
              <a:t>   </a:t>
            </a:r>
            <a:r>
              <a:rPr lang="en-US" dirty="0" smtClean="0"/>
              <a:t>= 20% x </a:t>
            </a:r>
            <a:r>
              <a:rPr lang="en-US" dirty="0" err="1" smtClean="0"/>
              <a:t>Rp</a:t>
            </a:r>
            <a:r>
              <a:rPr lang="en-US" dirty="0" smtClean="0"/>
              <a:t>. 800.000</a:t>
            </a:r>
            <a:endParaRPr lang="id-ID" dirty="0" smtClean="0"/>
          </a:p>
          <a:p>
            <a:pPr>
              <a:buNone/>
            </a:pPr>
            <a:r>
              <a:rPr lang="id-ID" dirty="0" smtClean="0"/>
              <a:t>	</a:t>
            </a:r>
            <a:r>
              <a:rPr lang="en-US" dirty="0" smtClean="0"/>
              <a:t>				  </a:t>
            </a:r>
            <a:r>
              <a:rPr lang="id-ID" dirty="0" smtClean="0"/>
              <a:t>   </a:t>
            </a:r>
            <a:r>
              <a:rPr lang="en-US" dirty="0" smtClean="0"/>
              <a:t>= </a:t>
            </a:r>
            <a:r>
              <a:rPr lang="en-US" dirty="0" err="1" smtClean="0"/>
              <a:t>Rp</a:t>
            </a:r>
            <a:r>
              <a:rPr lang="en-US" dirty="0" smtClean="0"/>
              <a:t>. 160.000</a:t>
            </a:r>
            <a:endParaRPr lang="id-ID" dirty="0" smtClean="0"/>
          </a:p>
          <a:p>
            <a:pPr>
              <a:buNone/>
            </a:pPr>
            <a:r>
              <a:rPr lang="id-ID" dirty="0" smtClean="0"/>
              <a:t>	</a:t>
            </a:r>
            <a:r>
              <a:rPr lang="en-US" dirty="0" err="1" smtClean="0"/>
              <a:t>Jadi</a:t>
            </a:r>
            <a:r>
              <a:rPr lang="en-US" dirty="0" smtClean="0"/>
              <a:t> </a:t>
            </a:r>
            <a:r>
              <a:rPr lang="en-US" dirty="0" err="1" smtClean="0"/>
              <a:t>harga</a:t>
            </a:r>
            <a:r>
              <a:rPr lang="en-US" dirty="0" smtClean="0"/>
              <a:t> </a:t>
            </a:r>
            <a:r>
              <a:rPr lang="en-US" dirty="0" err="1" smtClean="0"/>
              <a:t>penjualan</a:t>
            </a:r>
            <a:r>
              <a:rPr lang="en-US" dirty="0" smtClean="0"/>
              <a:t> = </a:t>
            </a:r>
            <a:r>
              <a:rPr lang="en-US" dirty="0" err="1" smtClean="0"/>
              <a:t>Rp</a:t>
            </a:r>
            <a:r>
              <a:rPr lang="en-US" dirty="0" smtClean="0"/>
              <a:t>. 800.000 + </a:t>
            </a:r>
            <a:r>
              <a:rPr lang="id-ID" dirty="0" smtClean="0"/>
              <a:t>             					</a:t>
            </a:r>
            <a:r>
              <a:rPr lang="en-US" dirty="0" err="1" smtClean="0"/>
              <a:t>Rp</a:t>
            </a:r>
            <a:r>
              <a:rPr lang="en-US" dirty="0" smtClean="0"/>
              <a:t>. 160.000</a:t>
            </a:r>
            <a:endParaRPr lang="id-ID" dirty="0" smtClean="0"/>
          </a:p>
          <a:p>
            <a:pPr>
              <a:buNone/>
            </a:pPr>
            <a:r>
              <a:rPr lang="id-ID" dirty="0" smtClean="0"/>
              <a:t>	</a:t>
            </a:r>
            <a:r>
              <a:rPr lang="en-US" dirty="0" smtClean="0"/>
              <a:t>			         </a:t>
            </a:r>
            <a:r>
              <a:rPr lang="id-ID" dirty="0" smtClean="0"/>
              <a:t>    </a:t>
            </a:r>
            <a:r>
              <a:rPr lang="en-US" dirty="0" smtClean="0"/>
              <a:t>= </a:t>
            </a:r>
            <a:r>
              <a:rPr lang="en-US" dirty="0" err="1" smtClean="0"/>
              <a:t>Rp</a:t>
            </a:r>
            <a:r>
              <a:rPr lang="en-US" dirty="0" smtClean="0"/>
              <a:t>. 960.000</a:t>
            </a:r>
            <a:endParaRPr lang="id-ID" dirty="0" smtClean="0"/>
          </a:p>
          <a:p>
            <a:pPr algn="just">
              <a:buNone/>
            </a:pPr>
            <a:endParaRPr lang="id-ID" dirty="0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9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endParaRPr lang="id-ID" sz="3200" smtClean="0">
              <a:latin typeface="Arial" charset="0"/>
              <a:cs typeface="Arial" charset="0"/>
            </a:endParaRPr>
          </a:p>
        </p:txBody>
      </p:sp>
      <p:sp>
        <p:nvSpPr>
          <p:cNvPr id="4100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endParaRPr lang="id-ID" sz="2200" smtClean="0">
              <a:latin typeface="Arial" charset="0"/>
              <a:cs typeface="Arial" charset="0"/>
            </a:endParaRPr>
          </a:p>
        </p:txBody>
      </p:sp>
      <p:pic>
        <p:nvPicPr>
          <p:cNvPr id="5" name="Content Placeholder 3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>
          <a:xfrm>
            <a:off x="357158" y="714356"/>
            <a:ext cx="8572560" cy="5411807"/>
          </a:xfrm>
          <a:prstGeom prst="rect">
            <a:avLst/>
          </a:prstGeom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7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endParaRPr lang="id-ID" sz="3200" smtClean="0">
              <a:latin typeface="Arial" charset="0"/>
              <a:cs typeface="Arial" charset="0"/>
            </a:endParaRPr>
          </a:p>
        </p:txBody>
      </p:sp>
      <p:sp>
        <p:nvSpPr>
          <p:cNvPr id="16388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endParaRPr lang="id-ID" sz="2200" dirty="0" smtClean="0">
              <a:latin typeface="Arial" charset="0"/>
              <a:cs typeface="Arial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0" y="777875"/>
            <a:ext cx="9144000" cy="58658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Contoh 4:</a:t>
            </a:r>
            <a:endParaRPr kumimoji="0" lang="id-ID" sz="3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id-ID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Bila diketahui harga penjualan adalah Rp. 11.000.-, dan persentase untung 10%. Maka harga pembelian adalah</a:t>
            </a:r>
            <a:endParaRPr kumimoji="0" lang="id-ID" sz="3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id-ID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Jawab:</a:t>
            </a:r>
            <a:endParaRPr kumimoji="0" lang="id-ID" sz="3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id-ID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Harga Penjualan    </a:t>
            </a:r>
            <a:r>
              <a:rPr kumimoji="0" lang="id-ID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= Rp. 11.000.-</a:t>
            </a:r>
            <a:endParaRPr kumimoji="0" lang="id-ID" sz="3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id-ID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Persentase Untung = 10 %</a:t>
            </a:r>
            <a:endParaRPr kumimoji="0" lang="id-ID" sz="3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id-ID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Harga Pembelian    = </a:t>
            </a:r>
            <a:r>
              <a:rPr kumimoji="0" lang="id-ID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</a:t>
            </a: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11.000 </a:t>
            </a:r>
            <a:r>
              <a:rPr kumimoji="0" lang="id-ID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/ (100 + 10))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id-ID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			  = </a:t>
            </a: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Rp. 10.000.-</a:t>
            </a:r>
            <a:endParaRPr kumimoji="0" lang="id-ID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7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endParaRPr lang="id-ID" sz="3200" smtClean="0">
              <a:latin typeface="Arial" charset="0"/>
              <a:cs typeface="Arial" charset="0"/>
            </a:endParaRPr>
          </a:p>
        </p:txBody>
      </p:sp>
      <p:sp>
        <p:nvSpPr>
          <p:cNvPr id="16388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endParaRPr lang="id-ID" sz="2200" smtClean="0">
              <a:latin typeface="Arial" charset="0"/>
              <a:cs typeface="Arial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04800" y="1563693"/>
            <a:ext cx="8686800" cy="579439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id-ID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Bruto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Tara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dan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Netto</a:t>
            </a:r>
            <a:endParaRPr kumimoji="0" lang="id-ID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id-ID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Bruto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adalah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berat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kotor</a:t>
            </a:r>
            <a:endParaRPr kumimoji="0" lang="id-ID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id-ID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Tara 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adalah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berat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tempat</a:t>
            </a:r>
            <a:endParaRPr kumimoji="0" lang="id-ID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id-ID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Netto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adalah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berat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isi</a:t>
            </a:r>
            <a:endParaRPr kumimoji="0" lang="id-ID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</a:t>
            </a:r>
            <a:endParaRPr kumimoji="0" lang="id-ID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id-ID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Bruto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=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Netto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+ Tara</a:t>
            </a:r>
            <a:endParaRPr kumimoji="0" lang="id-ID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id-ID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7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endParaRPr lang="id-ID" sz="3200" smtClean="0">
              <a:latin typeface="Arial" charset="0"/>
              <a:cs typeface="Arial" charset="0"/>
            </a:endParaRPr>
          </a:p>
        </p:txBody>
      </p:sp>
      <p:sp>
        <p:nvSpPr>
          <p:cNvPr id="16388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endParaRPr lang="id-ID" sz="2200" smtClean="0">
              <a:latin typeface="Arial" charset="0"/>
              <a:cs typeface="Arial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04800" y="920751"/>
            <a:ext cx="8686800" cy="579439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id-ID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Jika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kita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menimbang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1 ton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beras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maka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1 ton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adalah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berat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bruto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tempatnya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adalah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tara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berasnya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disebut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netto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endParaRPr kumimoji="0" lang="id-ID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id-ID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Contoh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  <a:endParaRPr kumimoji="0" lang="id-ID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id-ID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Pada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karung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yang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berisi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beras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tertulis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bruto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100 kg.</a:t>
            </a:r>
            <a:r>
              <a:rPr kumimoji="0" lang="id-ID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Tentukan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berat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netto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jika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berat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karung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2 kg.</a:t>
            </a:r>
            <a:endParaRPr kumimoji="0" lang="id-ID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id-ID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1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endParaRPr lang="id-ID" sz="3200" smtClean="0">
              <a:latin typeface="Arial" charset="0"/>
              <a:cs typeface="Arial" charset="0"/>
            </a:endParaRPr>
          </a:p>
        </p:txBody>
      </p:sp>
      <p:sp>
        <p:nvSpPr>
          <p:cNvPr id="17412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endParaRPr lang="id-ID" sz="2200" smtClean="0">
              <a:latin typeface="Arial" charset="0"/>
              <a:cs typeface="Arial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04800" y="920751"/>
            <a:ext cx="8686800" cy="58658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id-ID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Penyelesaian :</a:t>
            </a:r>
            <a:endParaRPr kumimoji="0" lang="id-ID" sz="3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id-ID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Bruto 	= 100 kg</a:t>
            </a:r>
            <a:endParaRPr kumimoji="0" lang="id-ID" sz="3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id-ID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Tara  	= 2 kg</a:t>
            </a:r>
            <a:endParaRPr kumimoji="0" lang="id-ID" sz="3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id-ID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Netto 	= Bruto </a:t>
            </a: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</a:t>
            </a: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Tara</a:t>
            </a:r>
            <a:endParaRPr kumimoji="0" lang="id-ID" sz="3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id-ID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Netto	= 100 </a:t>
            </a: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</a:t>
            </a: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2</a:t>
            </a:r>
            <a:endParaRPr kumimoji="0" lang="id-ID" sz="3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id-ID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= 98 kg</a:t>
            </a:r>
            <a:endParaRPr kumimoji="0" lang="id-ID" sz="3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id-ID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1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endParaRPr lang="id-ID" sz="3200" smtClean="0">
              <a:latin typeface="Arial" charset="0"/>
              <a:cs typeface="Arial" charset="0"/>
            </a:endParaRPr>
          </a:p>
        </p:txBody>
      </p:sp>
      <p:sp>
        <p:nvSpPr>
          <p:cNvPr id="17412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endParaRPr lang="id-ID" sz="2200" smtClean="0">
              <a:latin typeface="Arial" charset="0"/>
              <a:cs typeface="Arial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id-ID" sz="3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id-ID" sz="3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id-ID" sz="6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Terima kasih</a:t>
            </a:r>
            <a:endParaRPr kumimoji="0" lang="id-ID" sz="6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9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endParaRPr lang="id-ID" sz="3200" smtClean="0">
              <a:latin typeface="Arial" charset="0"/>
              <a:cs typeface="Arial" charset="0"/>
            </a:endParaRPr>
          </a:p>
        </p:txBody>
      </p:sp>
      <p:sp>
        <p:nvSpPr>
          <p:cNvPr id="4100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endParaRPr lang="id-ID" sz="2200" smtClean="0">
              <a:latin typeface="Arial" charset="0"/>
              <a:cs typeface="Arial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57224" y="2000240"/>
            <a:ext cx="7744259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endParaRPr lang="en-US" sz="5400" b="1" cap="all" spc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Algerian" pitchFamily="82" charset="0"/>
            </a:endParaRPr>
          </a:p>
          <a:p>
            <a:pPr algn="ctr"/>
            <a:r>
              <a:rPr lang="id-ID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lgerian" pitchFamily="82" charset="0"/>
              </a:rPr>
              <a:t>ARITMATIKA SOSIAL</a:t>
            </a:r>
            <a:endParaRPr 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Algerian" pitchFamily="82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smtClean="0">
                <a:latin typeface="Arial" charset="0"/>
                <a:cs typeface="Arial" charset="0"/>
              </a:rPr>
              <a:t>KEMAMPUAN AKHIR YANG DIHARAPKAN</a:t>
            </a:r>
          </a:p>
        </p:txBody>
      </p:sp>
      <p:sp>
        <p:nvSpPr>
          <p:cNvPr id="3076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d-ID" sz="3600" dirty="0" smtClean="0"/>
              <a:t>	Mahasiswa mampu: </a:t>
            </a:r>
          </a:p>
          <a:p>
            <a:pPr>
              <a:buNone/>
            </a:pPr>
            <a:r>
              <a:rPr lang="id-ID" sz="3600" dirty="0" smtClean="0"/>
              <a:t>	Mengaplikasikan </a:t>
            </a:r>
            <a:r>
              <a:rPr lang="id-ID" sz="3600" dirty="0" smtClean="0"/>
              <a:t>mata uang, uang dan perdangangan</a:t>
            </a:r>
            <a:endParaRPr lang="id-ID" sz="36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9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endParaRPr lang="id-ID" sz="3200" smtClean="0">
              <a:latin typeface="Arial" charset="0"/>
              <a:cs typeface="Arial" charset="0"/>
            </a:endParaRPr>
          </a:p>
        </p:txBody>
      </p:sp>
      <p:sp>
        <p:nvSpPr>
          <p:cNvPr id="4100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endParaRPr lang="id-ID" sz="2200" smtClean="0">
              <a:latin typeface="Arial" charset="0"/>
              <a:cs typeface="Arial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500034" y="428604"/>
            <a:ext cx="8186766" cy="56975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SG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id-ID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id-ID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Istilah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Dalam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Perdagangan</a:t>
            </a:r>
            <a:r>
              <a:rPr kumimoji="0" lang="id-ID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id-ID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Istilah-istilah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dalam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perdagangan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adalah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: Modal,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Hutang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Piutang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Untung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/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Laba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Rugi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Harga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Pembelian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Harga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Penjualan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Diskon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/Rabat,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Pulang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Pokok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Bruto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Tara,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Netto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lain-lain. </a:t>
            </a:r>
            <a:endParaRPr kumimoji="0" lang="en-SG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3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endParaRPr lang="id-ID" sz="3200" smtClean="0">
              <a:latin typeface="Arial" charset="0"/>
              <a:cs typeface="Arial" charset="0"/>
            </a:endParaRPr>
          </a:p>
        </p:txBody>
      </p:sp>
      <p:sp>
        <p:nvSpPr>
          <p:cNvPr id="5124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endParaRPr lang="id-ID" sz="2200" smtClean="0">
              <a:latin typeface="Arial" charset="0"/>
              <a:cs typeface="Arial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0" y="428604"/>
            <a:ext cx="9144000" cy="59293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id-ID" sz="3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id-ID" sz="3200" b="1" dirty="0" smtClean="0"/>
              <a:t>	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Harga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Pembelian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Penjualan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Untung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dan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Rugi</a:t>
            </a:r>
            <a:endParaRPr kumimoji="0" lang="id-ID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id-ID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Misalkan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Ali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adalah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seorang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pedagang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yang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membeli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suatu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barang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dengan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harga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tertentu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Besarnya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harga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yang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dibayar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oleh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Ali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disebut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Harga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Pembelian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endParaRPr kumimoji="0" lang="id-ID" sz="3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id-ID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Jika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barang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tersebut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dijual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kembali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oleh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Ali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kepada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orang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lain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maka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besarnya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uang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yang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diterima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Ali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sebagai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harga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penjualan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dari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barang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itu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disebut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dengan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Harga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Penjualan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  <a:endParaRPr kumimoji="0" lang="en-SG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SG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7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endParaRPr lang="id-ID" sz="3200" smtClean="0">
              <a:latin typeface="Arial" charset="0"/>
              <a:cs typeface="Arial" charset="0"/>
            </a:endParaRPr>
          </a:p>
        </p:txBody>
      </p:sp>
      <p:sp>
        <p:nvSpPr>
          <p:cNvPr id="6148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endParaRPr lang="id-ID" sz="2200" smtClean="0">
              <a:latin typeface="Arial" charset="0"/>
              <a:cs typeface="Arial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428604"/>
            <a:ext cx="8229600" cy="56975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id-ID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id-ID" sz="3200" dirty="0" smtClean="0"/>
              <a:t>	</a:t>
            </a:r>
            <a:endParaRPr lang="id-ID" sz="3200" dirty="0" smtClean="0"/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id-ID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Sebagai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contoh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jika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Ali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membeli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barang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seharga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Rp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50.000,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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lalu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menjualnya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kembali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kepada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orang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lain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seharga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Rp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55.000,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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maka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Ali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memperoleh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Untung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sebesar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Rp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5.000,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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Tetapi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jika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menjual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barang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itu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seharga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Rp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40.000,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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maka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Ali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Rugi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sebesar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Rp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10.000,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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  <a:endParaRPr kumimoji="0" lang="id-ID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SG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endParaRPr lang="id-ID" sz="3200" smtClean="0">
              <a:latin typeface="Arial" charset="0"/>
              <a:cs typeface="Arial" charset="0"/>
            </a:endParaRPr>
          </a:p>
        </p:txBody>
      </p:sp>
      <p:sp>
        <p:nvSpPr>
          <p:cNvPr id="7172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>
              <a:buNone/>
            </a:pPr>
            <a:endParaRPr lang="id-ID" sz="2200" dirty="0" smtClean="0">
              <a:latin typeface="Arial" charset="0"/>
              <a:cs typeface="Arial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428604"/>
            <a:ext cx="8229600" cy="56975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id-ID" sz="32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US" sz="32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Untung:</a:t>
            </a:r>
            <a:endParaRPr kumimoji="0" lang="id-ID" sz="3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Jika Harga Penjualan &gt; Harga Pembelian</a:t>
            </a: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id-ID" sz="3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Maka: </a:t>
            </a:r>
            <a:r>
              <a:rPr kumimoji="0" lang="en-US" sz="3200" b="1" i="1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Untung </a:t>
            </a:r>
            <a:r>
              <a:rPr kumimoji="0" lang="en-US" sz="3200" b="0" i="1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= Harga penjualan </a:t>
            </a:r>
            <a:r>
              <a:rPr kumimoji="0" lang="en-US" sz="3200" b="0" i="1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</a:t>
            </a:r>
            <a:r>
              <a:rPr kumimoji="0" lang="en-US" sz="3200" b="0" i="1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Harga </a:t>
            </a:r>
            <a:r>
              <a:rPr kumimoji="0" lang="id-ID" sz="3200" b="0" i="1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</a:t>
            </a:r>
            <a:r>
              <a:rPr kumimoji="0" lang="en-US" sz="3200" b="0" i="1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pembelian</a:t>
            </a:r>
            <a:endParaRPr kumimoji="0" lang="id-ID" sz="3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id-ID" sz="3200" b="1" i="0" u="sng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id-ID" sz="32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US" sz="32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Rugi:</a:t>
            </a:r>
            <a:endParaRPr kumimoji="0" lang="id-ID" sz="3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Jika Harga Penjualan &lt; Harga Pembelian</a:t>
            </a: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id-ID" sz="3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Maka: </a:t>
            </a:r>
            <a:r>
              <a:rPr kumimoji="0" lang="en-US" sz="3200" b="1" i="1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Rugi</a:t>
            </a:r>
            <a:r>
              <a:rPr kumimoji="0" lang="en-US" sz="3200" b="0" i="1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= Harga pembelian </a:t>
            </a:r>
            <a:r>
              <a:rPr kumimoji="0" lang="en-US" sz="3200" b="0" i="1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</a:t>
            </a:r>
            <a:r>
              <a:rPr kumimoji="0" lang="en-US" sz="3200" b="0" i="1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Harga penjualan</a:t>
            </a:r>
            <a:endParaRPr kumimoji="0" lang="id-ID" sz="3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SG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5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endParaRPr lang="id-ID" sz="3200" smtClean="0">
              <a:latin typeface="Arial" charset="0"/>
              <a:cs typeface="Arial" charset="0"/>
            </a:endParaRPr>
          </a:p>
        </p:txBody>
      </p:sp>
      <p:sp>
        <p:nvSpPr>
          <p:cNvPr id="8196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endParaRPr lang="id-ID" sz="2200" smtClean="0">
              <a:latin typeface="Arial" charset="0"/>
              <a:cs typeface="Arial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85720" y="428604"/>
            <a:ext cx="8686800" cy="565152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id-ID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Contoh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1:</a:t>
            </a:r>
            <a:endParaRPr kumimoji="0" lang="id-ID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id-ID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Ali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membeli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10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ekor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ayam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seharga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id-ID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Rp</a:t>
            </a:r>
            <a:r>
              <a:rPr kumimoji="0" lang="id-ID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120.000,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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kemudian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dijual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seharga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id-ID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Rp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15.000,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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/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ekor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Apakah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Ali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mendapat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untung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atau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rugi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?</a:t>
            </a:r>
            <a:endParaRPr kumimoji="0" lang="id-ID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id-ID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82</Words>
  <Application>Microsoft Office PowerPoint</Application>
  <PresentationFormat>On-screen Show (4:3)</PresentationFormat>
  <Paragraphs>121</Paragraphs>
  <Slides>24</Slides>
  <Notes>23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Office Theme</vt:lpstr>
      <vt:lpstr>Slide 1</vt:lpstr>
      <vt:lpstr>Slide 2</vt:lpstr>
      <vt:lpstr>Slide 3</vt:lpstr>
      <vt:lpstr>KEMAMPUAN AKHIR YANG DIHARAPKAN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Alberth</dc:creator>
  <cp:lastModifiedBy>Alberth</cp:lastModifiedBy>
  <cp:revision>4</cp:revision>
  <dcterms:created xsi:type="dcterms:W3CDTF">2017-03-06T11:18:11Z</dcterms:created>
  <dcterms:modified xsi:type="dcterms:W3CDTF">2017-03-14T01:49:00Z</dcterms:modified>
</cp:coreProperties>
</file>