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7" r:id="rId3"/>
    <p:sldId id="297" r:id="rId4"/>
    <p:sldId id="313" r:id="rId5"/>
    <p:sldId id="314" r:id="rId6"/>
    <p:sldId id="312" r:id="rId7"/>
    <p:sldId id="258" r:id="rId8"/>
    <p:sldId id="259" r:id="rId9"/>
    <p:sldId id="295" r:id="rId10"/>
    <p:sldId id="294" r:id="rId11"/>
    <p:sldId id="308" r:id="rId12"/>
    <p:sldId id="299" r:id="rId13"/>
    <p:sldId id="301" r:id="rId14"/>
    <p:sldId id="302" r:id="rId15"/>
    <p:sldId id="303" r:id="rId16"/>
    <p:sldId id="304" r:id="rId17"/>
    <p:sldId id="305" r:id="rId18"/>
    <p:sldId id="306" r:id="rId19"/>
    <p:sldId id="307" r:id="rId20"/>
    <p:sldId id="310" r:id="rId21"/>
    <p:sldId id="311" r:id="rId22"/>
    <p:sldId id="309"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3AAE76-5F72-4580-ADB8-22B499569E6F}" type="datetimeFigureOut">
              <a:rPr lang="id-ID" smtClean="0"/>
              <a:pPr/>
              <a:t>15/05/2019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671674-0AC8-4221-A22C-7DBDEA38AC20}" type="slidenum">
              <a:rPr lang="id-ID" smtClean="0"/>
              <a:pPr/>
              <a:t>‹#›</a:t>
            </a:fld>
            <a:endParaRPr lang="id-ID"/>
          </a:p>
        </p:txBody>
      </p:sp>
    </p:spTree>
    <p:extLst>
      <p:ext uri="{BB962C8B-B14F-4D97-AF65-F5344CB8AC3E}">
        <p14:creationId xmlns:p14="http://schemas.microsoft.com/office/powerpoint/2010/main" val="1009044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smtClean="0"/>
          </a:p>
        </p:txBody>
      </p:sp>
      <p:sp>
        <p:nvSpPr>
          <p:cNvPr id="194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F3E7CE-31C6-448E-B472-055DF0D1CFCA}" type="slidenum">
              <a:rPr lang="id-ID" altLang="en-US" smtClean="0">
                <a:latin typeface="Calibri" pitchFamily="34" charset="0"/>
              </a:rPr>
              <a:pPr/>
              <a:t>3</a:t>
            </a:fld>
            <a:endParaRPr lang="id-ID" altLang="en-US"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8D69D50-7685-4ED4-80A5-B6CBF723DFA5}" type="slidenum">
              <a:rPr lang="id-ID" smtClean="0"/>
              <a:pPr>
                <a:defRPr/>
              </a:pPr>
              <a:t>21</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smtClean="0"/>
          </a:p>
        </p:txBody>
      </p:sp>
      <p:sp>
        <p:nvSpPr>
          <p:cNvPr id="2048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796651-1073-411B-AC7C-81EA5912A109}" type="slidenum">
              <a:rPr lang="id-ID" altLang="en-US" smtClean="0">
                <a:latin typeface="Calibri" pitchFamily="34" charset="0"/>
              </a:rPr>
              <a:pPr/>
              <a:t>4</a:t>
            </a:fld>
            <a:endParaRPr lang="id-ID"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863DCCD-0CE6-42BF-9506-B93766518D2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086F9F2F-35D1-4053-991C-4CC1190A3850}"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
        <p:nvSpPr>
          <p:cNvPr id="5" name="Date Placeholder 3"/>
          <p:cNvSpPr>
            <a:spLocks noGrp="1"/>
          </p:cNvSpPr>
          <p:nvPr>
            <p:ph type="dt" sz="half" idx="10"/>
          </p:nvPr>
        </p:nvSpPr>
        <p:spPr>
          <a:xfrm>
            <a:off x="152400" y="5029200"/>
            <a:ext cx="2590800" cy="1692275"/>
          </a:xfrm>
          <a:prstGeom prst="rect">
            <a:avLst/>
          </a:prstGeom>
        </p:spPr>
        <p:txBody>
          <a:bodyPr anchor="b"/>
          <a:lstStyle>
            <a:lvl1pPr algn="ctr">
              <a:defRPr sz="2000" b="1">
                <a:solidFill>
                  <a:schemeClr val="tx1"/>
                </a:solidFill>
                <a:effectLst>
                  <a:outerShdw blurRad="38100" dist="38100" dir="2700000" algn="tl">
                    <a:srgbClr val="000000">
                      <a:alpha val="43137"/>
                    </a:srgbClr>
                  </a:outerShdw>
                </a:effectLst>
              </a:defRPr>
            </a:lvl1pPr>
          </a:lstStyle>
          <a:p>
            <a:fld id="{EB7A646D-4757-41F9-BDF2-082B8F51AEA5}" type="datetimeFigureOut">
              <a:rPr lang="id-ID" smtClean="0"/>
              <a:pPr/>
              <a:t>15/05/2019</a:t>
            </a:fld>
            <a:endParaRPr lang="id-ID"/>
          </a:p>
        </p:txBody>
      </p:sp>
    </p:spTree>
    <p:extLst>
      <p:ext uri="{BB962C8B-B14F-4D97-AF65-F5344CB8AC3E}">
        <p14:creationId xmlns:p14="http://schemas.microsoft.com/office/powerpoint/2010/main" val="2085325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2152764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3615729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1536202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8" name="Footer Placeholder 4"/>
          <p:cNvSpPr>
            <a:spLocks noGrp="1"/>
          </p:cNvSpPr>
          <p:nvPr>
            <p:ph type="ftr" sz="quarter" idx="11"/>
          </p:nvPr>
        </p:nvSpPr>
        <p:spPr/>
        <p:txBody>
          <a:bodyPr/>
          <a:lstStyle>
            <a:lvl1pPr>
              <a:defRPr/>
            </a:lvl1pPr>
          </a:lstStyle>
          <a:p>
            <a:endParaRPr lang="id-ID"/>
          </a:p>
        </p:txBody>
      </p:sp>
      <p:sp>
        <p:nvSpPr>
          <p:cNvPr id="9"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2359464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4" name="Footer Placeholder 4"/>
          <p:cNvSpPr>
            <a:spLocks noGrp="1"/>
          </p:cNvSpPr>
          <p:nvPr>
            <p:ph type="ftr" sz="quarter" idx="11"/>
          </p:nvPr>
        </p:nvSpPr>
        <p:spPr/>
        <p:txBody>
          <a:bodyPr/>
          <a:lstStyle>
            <a:lvl1pPr>
              <a:defRPr/>
            </a:lvl1pPr>
          </a:lstStyle>
          <a:p>
            <a:endParaRPr lang="id-ID"/>
          </a:p>
        </p:txBody>
      </p:sp>
      <p:sp>
        <p:nvSpPr>
          <p:cNvPr id="5"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3598658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3" name="Footer Placeholder 4"/>
          <p:cNvSpPr>
            <a:spLocks noGrp="1"/>
          </p:cNvSpPr>
          <p:nvPr>
            <p:ph type="ftr" sz="quarter" idx="11"/>
          </p:nvPr>
        </p:nvSpPr>
        <p:spPr/>
        <p:txBody>
          <a:bodyPr/>
          <a:lstStyle>
            <a:lvl1pPr>
              <a:defRPr/>
            </a:lvl1pPr>
          </a:lstStyle>
          <a:p>
            <a:endParaRPr lang="id-ID"/>
          </a:p>
        </p:txBody>
      </p:sp>
      <p:sp>
        <p:nvSpPr>
          <p:cNvPr id="4"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1883775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155181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659425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2669888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9A8C4E77-6461-43D4-B0F8-A258E2B51C14}" type="slidenum">
              <a:rPr lang="id-ID" smtClean="0"/>
              <a:pPr/>
              <a:t>‹#›</a:t>
            </a:fld>
            <a:endParaRPr lang="id-ID"/>
          </a:p>
        </p:txBody>
      </p:sp>
    </p:spTree>
    <p:extLst>
      <p:ext uri="{BB962C8B-B14F-4D97-AF65-F5344CB8AC3E}">
        <p14:creationId xmlns:p14="http://schemas.microsoft.com/office/powerpoint/2010/main" val="1258131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A646D-4757-41F9-BDF2-082B8F51AEA5}" type="datetimeFigureOut">
              <a:rPr lang="id-ID" smtClean="0"/>
              <a:pPr/>
              <a:t>15/05/2019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8C4E77-6461-43D4-B0F8-A258E2B51C1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A646D-4757-41F9-BDF2-082B8F51AEA5}" type="datetimeFigureOut">
              <a:rPr lang="id-ID" smtClean="0"/>
              <a:pPr/>
              <a:t>15/05/2019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C4E77-6461-43D4-B0F8-A258E2B51C1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fld id="{9A8C4E77-6461-43D4-B0F8-A258E2B51C14}" type="slidenum">
              <a:rPr lang="id-ID" smtClean="0"/>
              <a:pPr/>
              <a:t>‹#›</a:t>
            </a:fld>
            <a:endParaRPr lang="id-ID"/>
          </a:p>
        </p:txBody>
      </p:sp>
      <p:pic>
        <p:nvPicPr>
          <p:cNvPr id="1030" name="Picture 2"/>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en-US" sz="2000" b="1" dirty="0">
                <a:solidFill>
                  <a:schemeClr val="bg1"/>
                </a:solidFill>
              </a:rPr>
              <a:t>TULIS POKOK BAHASAN</a:t>
            </a:r>
          </a:p>
          <a:p>
            <a:pPr algn="ctr"/>
            <a:r>
              <a:rPr lang="en-US" sz="2000" b="1" dirty="0">
                <a:solidFill>
                  <a:schemeClr val="bg1"/>
                </a:solidFill>
              </a:rPr>
              <a:t>PERTEMUAN </a:t>
            </a:r>
            <a:r>
              <a:rPr lang="id-ID" sz="2000" b="1" dirty="0" smtClean="0">
                <a:solidFill>
                  <a:schemeClr val="bg1"/>
                </a:solidFill>
              </a:rPr>
              <a:t>1</a:t>
            </a:r>
            <a:endParaRPr lang="en-US" sz="2000" b="1" dirty="0">
              <a:solidFill>
                <a:schemeClr val="bg1"/>
              </a:solidFill>
            </a:endParaRPr>
          </a:p>
          <a:p>
            <a:pPr algn="ctr"/>
            <a:r>
              <a:rPr lang="id-ID" sz="2000" b="1" dirty="0" smtClean="0">
                <a:solidFill>
                  <a:schemeClr val="bg1"/>
                </a:solidFill>
              </a:rPr>
              <a:t>Alberth Supriyanto Manurung</a:t>
            </a:r>
            <a:endParaRPr lang="en-US" sz="2000" b="1" dirty="0">
              <a:solidFill>
                <a:schemeClr val="bg1"/>
              </a:solidFill>
            </a:endParaRPr>
          </a:p>
          <a:p>
            <a:pPr algn="ctr"/>
            <a:r>
              <a:rPr lang="id-ID" sz="2000" b="1" dirty="0" smtClean="0">
                <a:solidFill>
                  <a:schemeClr val="bg1"/>
                </a:solidFill>
              </a:rPr>
              <a:t>PGSD FKIP</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None/>
            </a:pPr>
            <a:r>
              <a:rPr lang="id-ID" sz="2400" dirty="0" smtClean="0">
                <a:solidFill>
                  <a:srgbClr val="00FF00"/>
                </a:solidFill>
              </a:rPr>
              <a:t>	</a:t>
            </a:r>
            <a:r>
              <a:rPr lang="en-US" sz="2800" dirty="0" err="1" smtClean="0"/>
              <a:t>Konsep</a:t>
            </a:r>
            <a:r>
              <a:rPr lang="en-US" sz="2800" dirty="0" smtClean="0"/>
              <a:t> </a:t>
            </a:r>
            <a:r>
              <a:rPr lang="en-US" sz="2800" dirty="0" err="1" smtClean="0"/>
              <a:t>bilangan</a:t>
            </a:r>
            <a:r>
              <a:rPr lang="en-US" sz="2800" dirty="0" smtClean="0"/>
              <a:t> </a:t>
            </a:r>
            <a:r>
              <a:rPr lang="en-US" sz="2800" dirty="0" err="1" smtClean="0"/>
              <a:t>dan</a:t>
            </a:r>
            <a:r>
              <a:rPr lang="en-US" sz="2800" dirty="0" smtClean="0"/>
              <a:t> </a:t>
            </a:r>
            <a:r>
              <a:rPr lang="en-US" sz="2800" dirty="0" err="1" smtClean="0"/>
              <a:t>pengembangannya</a:t>
            </a:r>
            <a:r>
              <a:rPr lang="en-US" sz="2800" dirty="0" smtClean="0"/>
              <a:t> </a:t>
            </a:r>
            <a:r>
              <a:rPr lang="en-US" sz="2800" dirty="0" err="1" smtClean="0"/>
              <a:t>menjadi</a:t>
            </a:r>
            <a:r>
              <a:rPr lang="en-US" sz="2800" dirty="0" smtClean="0"/>
              <a:t> </a:t>
            </a:r>
            <a:r>
              <a:rPr lang="en-US" sz="2800" dirty="0" err="1" smtClean="0"/>
              <a:t>sistem</a:t>
            </a:r>
            <a:r>
              <a:rPr lang="en-US" sz="2800" dirty="0" smtClean="0"/>
              <a:t> </a:t>
            </a:r>
            <a:r>
              <a:rPr lang="en-US" sz="2800" dirty="0" err="1" smtClean="0"/>
              <a:t>angka</a:t>
            </a:r>
            <a:r>
              <a:rPr lang="en-US" sz="2800" dirty="0" smtClean="0"/>
              <a:t> </a:t>
            </a:r>
            <a:r>
              <a:rPr lang="en-US" sz="2800" dirty="0" err="1" smtClean="0"/>
              <a:t>muncul</a:t>
            </a:r>
            <a:r>
              <a:rPr lang="en-US" sz="2800" dirty="0" smtClean="0"/>
              <a:t> </a:t>
            </a:r>
            <a:r>
              <a:rPr lang="en-US" sz="2800" dirty="0" err="1" smtClean="0"/>
              <a:t>jauh</a:t>
            </a:r>
            <a:r>
              <a:rPr lang="en-US" sz="2800" dirty="0" smtClean="0"/>
              <a:t> </a:t>
            </a:r>
            <a:r>
              <a:rPr lang="en-US" sz="2800" dirty="0" err="1" smtClean="0"/>
              <a:t>sebelum</a:t>
            </a:r>
            <a:r>
              <a:rPr lang="en-US" sz="2800" dirty="0" smtClean="0"/>
              <a:t> </a:t>
            </a:r>
            <a:r>
              <a:rPr lang="en-US" sz="2800" dirty="0" err="1" smtClean="0"/>
              <a:t>adanya</a:t>
            </a:r>
            <a:r>
              <a:rPr lang="en-US" sz="2800" dirty="0" smtClean="0"/>
              <a:t> </a:t>
            </a:r>
            <a:r>
              <a:rPr lang="en-US" sz="2800" dirty="0" err="1" smtClean="0"/>
              <a:t>pencatatan</a:t>
            </a:r>
            <a:r>
              <a:rPr lang="en-US" sz="2800" dirty="0" smtClean="0"/>
              <a:t> </a:t>
            </a:r>
            <a:r>
              <a:rPr lang="en-US" sz="2800" dirty="0" err="1" smtClean="0"/>
              <a:t>sejarah</a:t>
            </a:r>
            <a:r>
              <a:rPr lang="en-US" sz="2800" dirty="0" smtClean="0"/>
              <a:t>, </a:t>
            </a:r>
            <a:r>
              <a:rPr lang="en-US" sz="2800" dirty="0" err="1" smtClean="0"/>
              <a:t>sehingga</a:t>
            </a:r>
            <a:r>
              <a:rPr lang="en-US" sz="2800" dirty="0" smtClean="0"/>
              <a:t> </a:t>
            </a:r>
            <a:r>
              <a:rPr lang="en-US" sz="2800" dirty="0" err="1" smtClean="0"/>
              <a:t>evolusi</a:t>
            </a:r>
            <a:r>
              <a:rPr lang="en-US" sz="2800" dirty="0" smtClean="0"/>
              <a:t> </a:t>
            </a:r>
            <a:r>
              <a:rPr lang="en-US" sz="2800" dirty="0" err="1" smtClean="0"/>
              <a:t>dari</a:t>
            </a:r>
            <a:r>
              <a:rPr lang="en-US" sz="2800" dirty="0" smtClean="0"/>
              <a:t> </a:t>
            </a:r>
            <a:r>
              <a:rPr lang="en-US" sz="2800" dirty="0" err="1" smtClean="0"/>
              <a:t>sistem</a:t>
            </a:r>
            <a:r>
              <a:rPr lang="en-US" sz="2800" dirty="0" smtClean="0"/>
              <a:t> </a:t>
            </a:r>
            <a:r>
              <a:rPr lang="en-US" sz="2800" dirty="0" err="1" smtClean="0"/>
              <a:t>itu</a:t>
            </a:r>
            <a:r>
              <a:rPr lang="en-US" sz="2800" dirty="0" smtClean="0"/>
              <a:t> </a:t>
            </a:r>
            <a:r>
              <a:rPr lang="en-US" sz="2800" dirty="0" err="1" smtClean="0"/>
              <a:t>hanyalah</a:t>
            </a:r>
            <a:r>
              <a:rPr lang="en-US" sz="2800" dirty="0" smtClean="0"/>
              <a:t> </a:t>
            </a:r>
            <a:r>
              <a:rPr lang="en-US" sz="2800" dirty="0" err="1" smtClean="0"/>
              <a:t>merupakan</a:t>
            </a:r>
            <a:r>
              <a:rPr lang="en-US" sz="2800" dirty="0" smtClean="0"/>
              <a:t> </a:t>
            </a:r>
            <a:r>
              <a:rPr lang="en-US" sz="2800" dirty="0" err="1" smtClean="0"/>
              <a:t>dugaan</a:t>
            </a:r>
            <a:r>
              <a:rPr lang="en-US" sz="2800" dirty="0" smtClean="0"/>
              <a:t> </a:t>
            </a:r>
            <a:r>
              <a:rPr lang="en-US" sz="2800" dirty="0" err="1" smtClean="0"/>
              <a:t>semata</a:t>
            </a:r>
            <a:r>
              <a:rPr lang="en-US" sz="2800" dirty="0" smtClean="0"/>
              <a:t>. </a:t>
            </a:r>
            <a:r>
              <a:rPr lang="en-US" sz="2800" dirty="0" err="1" smtClean="0"/>
              <a:t>Petunjuk</a:t>
            </a:r>
            <a:r>
              <a:rPr lang="en-US" sz="2800" dirty="0" smtClean="0"/>
              <a:t> </a:t>
            </a:r>
            <a:r>
              <a:rPr lang="en-US" sz="2800" dirty="0" err="1" smtClean="0"/>
              <a:t>mengenai</a:t>
            </a:r>
            <a:r>
              <a:rPr lang="en-US" sz="2800" dirty="0" smtClean="0"/>
              <a:t> </a:t>
            </a:r>
            <a:r>
              <a:rPr lang="en-US" sz="2800" dirty="0" err="1" smtClean="0"/>
              <a:t>awal</a:t>
            </a:r>
            <a:r>
              <a:rPr lang="en-US" sz="2800" dirty="0" smtClean="0"/>
              <a:t> </a:t>
            </a:r>
            <a:r>
              <a:rPr lang="en-US" sz="2800" dirty="0" err="1" smtClean="0"/>
              <a:t>manusia</a:t>
            </a:r>
            <a:r>
              <a:rPr lang="en-US" sz="2800" dirty="0" smtClean="0"/>
              <a:t> </a:t>
            </a:r>
            <a:r>
              <a:rPr lang="en-US" sz="2800" dirty="0" err="1" smtClean="0"/>
              <a:t>mengenal</a:t>
            </a:r>
            <a:r>
              <a:rPr lang="en-US" sz="2800" dirty="0" smtClean="0"/>
              <a:t> </a:t>
            </a:r>
            <a:r>
              <a:rPr lang="en-US" sz="2800" dirty="0" err="1" smtClean="0"/>
              <a:t>hitungan</a:t>
            </a:r>
            <a:r>
              <a:rPr lang="en-US" sz="2800" dirty="0" smtClean="0"/>
              <a:t> </a:t>
            </a:r>
            <a:r>
              <a:rPr lang="en-US" sz="2800" dirty="0" err="1" smtClean="0"/>
              <a:t>ditemukan</a:t>
            </a:r>
            <a:r>
              <a:rPr lang="en-US" sz="2800" dirty="0" smtClean="0"/>
              <a:t> </a:t>
            </a:r>
            <a:r>
              <a:rPr lang="en-US" sz="2800" dirty="0" err="1" smtClean="0"/>
              <a:t>oleh</a:t>
            </a:r>
            <a:r>
              <a:rPr lang="en-US" sz="2800" dirty="0" smtClean="0"/>
              <a:t> </a:t>
            </a:r>
            <a:r>
              <a:rPr lang="en-US" sz="2800" dirty="0" err="1" smtClean="0"/>
              <a:t>arkeolog</a:t>
            </a:r>
            <a:r>
              <a:rPr lang="en-US" sz="2800" dirty="0" smtClean="0"/>
              <a:t> Karl </a:t>
            </a:r>
            <a:r>
              <a:rPr lang="en-US" sz="2800" dirty="0" err="1" smtClean="0"/>
              <a:t>Absolom</a:t>
            </a:r>
            <a:r>
              <a:rPr lang="en-US" sz="2800" dirty="0" smtClean="0"/>
              <a:t> </a:t>
            </a:r>
            <a:r>
              <a:rPr lang="en-US" sz="2800" dirty="0" err="1" smtClean="0"/>
              <a:t>pada</a:t>
            </a:r>
            <a:r>
              <a:rPr lang="en-US" sz="2800" dirty="0" smtClean="0"/>
              <a:t> </a:t>
            </a:r>
            <a:r>
              <a:rPr lang="en-US" sz="2800" dirty="0" err="1" smtClean="0"/>
              <a:t>tahun</a:t>
            </a:r>
            <a:r>
              <a:rPr lang="en-US" sz="2800" dirty="0" smtClean="0"/>
              <a:t> 1930 </a:t>
            </a:r>
            <a:r>
              <a:rPr lang="en-US" sz="2800" dirty="0" err="1" smtClean="0"/>
              <a:t>dalam</a:t>
            </a:r>
            <a:r>
              <a:rPr lang="en-US" sz="2800" dirty="0" smtClean="0"/>
              <a:t> </a:t>
            </a:r>
            <a:r>
              <a:rPr lang="en-US" sz="2800" dirty="0" err="1" smtClean="0"/>
              <a:t>sebuah</a:t>
            </a:r>
            <a:r>
              <a:rPr lang="en-US" sz="2800" dirty="0" smtClean="0"/>
              <a:t> </a:t>
            </a:r>
            <a:r>
              <a:rPr lang="en-US" sz="2800" dirty="0" err="1" smtClean="0"/>
              <a:t>potongan</a:t>
            </a:r>
            <a:r>
              <a:rPr lang="en-US" sz="2800" dirty="0" smtClean="0"/>
              <a:t> </a:t>
            </a:r>
            <a:r>
              <a:rPr lang="en-US" sz="2800" dirty="0" err="1" smtClean="0"/>
              <a:t>tulang</a:t>
            </a:r>
            <a:r>
              <a:rPr lang="en-US" sz="2800" dirty="0" smtClean="0"/>
              <a:t> </a:t>
            </a:r>
            <a:r>
              <a:rPr lang="en-US" sz="2800" dirty="0" err="1" smtClean="0"/>
              <a:t>serigala</a:t>
            </a:r>
            <a:r>
              <a:rPr lang="en-US" sz="2800" dirty="0" smtClean="0"/>
              <a:t> yang </a:t>
            </a:r>
            <a:r>
              <a:rPr lang="en-US" sz="2800" dirty="0" err="1" smtClean="0"/>
              <a:t>diperkirakan</a:t>
            </a:r>
            <a:r>
              <a:rPr lang="en-US" sz="2800" dirty="0" smtClean="0"/>
              <a:t> </a:t>
            </a:r>
            <a:r>
              <a:rPr lang="en-US" sz="2800" dirty="0" err="1" smtClean="0"/>
              <a:t>berumur</a:t>
            </a:r>
            <a:r>
              <a:rPr lang="en-US" sz="2800" dirty="0" smtClean="0"/>
              <a:t> 30.000 </a:t>
            </a:r>
            <a:r>
              <a:rPr lang="en-US" sz="2800" dirty="0" err="1" smtClean="0"/>
              <a:t>tahun</a:t>
            </a:r>
            <a:r>
              <a:rPr lang="en-US" sz="2800" dirty="0" smtClean="0"/>
              <a:t>.</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None/>
            </a:pPr>
            <a:r>
              <a:rPr lang="id-ID" sz="2400" dirty="0" smtClean="0">
                <a:solidFill>
                  <a:srgbClr val="00FF00"/>
                </a:solidFill>
              </a:rPr>
              <a:t>	</a:t>
            </a:r>
            <a:r>
              <a:rPr lang="en-US" sz="2800" dirty="0" err="1" smtClean="0"/>
              <a:t>Pada</a:t>
            </a:r>
            <a:r>
              <a:rPr lang="en-US" sz="2800" dirty="0" smtClean="0"/>
              <a:t> </a:t>
            </a:r>
            <a:r>
              <a:rPr lang="en-US" sz="2800" dirty="0" err="1" smtClean="0"/>
              <a:t>potongan</a:t>
            </a:r>
            <a:r>
              <a:rPr lang="en-US" sz="2800" dirty="0" smtClean="0"/>
              <a:t> </a:t>
            </a:r>
            <a:r>
              <a:rPr lang="en-US" sz="2800" dirty="0" err="1" smtClean="0"/>
              <a:t>tulang</a:t>
            </a:r>
            <a:r>
              <a:rPr lang="en-US" sz="2800" dirty="0" smtClean="0"/>
              <a:t> </a:t>
            </a:r>
            <a:r>
              <a:rPr lang="en-US" sz="2800" dirty="0" err="1" smtClean="0"/>
              <a:t>itu</a:t>
            </a:r>
            <a:r>
              <a:rPr lang="en-US" sz="2800" dirty="0" smtClean="0"/>
              <a:t> </a:t>
            </a:r>
            <a:r>
              <a:rPr lang="en-US" sz="2800" dirty="0" err="1" smtClean="0"/>
              <a:t>ditemukan</a:t>
            </a:r>
            <a:r>
              <a:rPr lang="en-US" sz="2800" dirty="0" smtClean="0"/>
              <a:t> </a:t>
            </a:r>
            <a:r>
              <a:rPr lang="en-US" sz="2800" dirty="0" err="1" smtClean="0"/>
              <a:t>goresan-goresan</a:t>
            </a:r>
            <a:r>
              <a:rPr lang="en-US" sz="2800" dirty="0" smtClean="0"/>
              <a:t> </a:t>
            </a:r>
            <a:r>
              <a:rPr lang="en-US" sz="2800" dirty="0" err="1" smtClean="0"/>
              <a:t>kecil</a:t>
            </a:r>
            <a:r>
              <a:rPr lang="en-US" sz="2800" dirty="0" smtClean="0"/>
              <a:t> yang </a:t>
            </a:r>
            <a:r>
              <a:rPr lang="en-US" sz="2800" dirty="0" err="1" smtClean="0"/>
              <a:t>tersusun</a:t>
            </a:r>
            <a:r>
              <a:rPr lang="en-US" sz="2800" dirty="0" smtClean="0"/>
              <a:t> </a:t>
            </a:r>
            <a:r>
              <a:rPr lang="en-US" sz="2800" dirty="0" err="1" smtClean="0"/>
              <a:t>dalam</a:t>
            </a:r>
            <a:r>
              <a:rPr lang="en-US" sz="2800" dirty="0" smtClean="0"/>
              <a:t> </a:t>
            </a:r>
            <a:r>
              <a:rPr lang="en-US" sz="2800" dirty="0" err="1" smtClean="0"/>
              <a:t>kelompok-kelompok</a:t>
            </a:r>
            <a:r>
              <a:rPr lang="en-US" sz="2800" dirty="0" smtClean="0"/>
              <a:t> yang </a:t>
            </a:r>
            <a:r>
              <a:rPr lang="en-US" sz="2800" dirty="0" err="1" smtClean="0"/>
              <a:t>terdiri</a:t>
            </a:r>
            <a:r>
              <a:rPr lang="en-US" sz="2800" dirty="0" smtClean="0"/>
              <a:t> </a:t>
            </a:r>
            <a:r>
              <a:rPr lang="en-US" sz="2800" dirty="0" err="1" smtClean="0"/>
              <a:t>atas</a:t>
            </a:r>
            <a:r>
              <a:rPr lang="en-US" sz="2800" dirty="0" smtClean="0"/>
              <a:t> lima,</a:t>
            </a:r>
            <a:r>
              <a:rPr lang="id-ID" sz="2800" dirty="0" smtClean="0"/>
              <a:t> </a:t>
            </a:r>
            <a:r>
              <a:rPr lang="en-US" sz="2800" dirty="0" err="1" smtClean="0"/>
              <a:t>Sehingga</a:t>
            </a:r>
            <a:r>
              <a:rPr lang="en-US" sz="2800" dirty="0" smtClean="0"/>
              <a:t>  </a:t>
            </a:r>
            <a:r>
              <a:rPr lang="en-US" sz="2800" dirty="0" err="1" smtClean="0"/>
              <a:t>tidak</a:t>
            </a:r>
            <a:r>
              <a:rPr lang="en-US" sz="2800" dirty="0" smtClean="0"/>
              <a:t> </a:t>
            </a:r>
            <a:r>
              <a:rPr lang="en-US" sz="2800" dirty="0" err="1" smtClean="0"/>
              <a:t>diragukan</a:t>
            </a:r>
            <a:r>
              <a:rPr lang="en-US" sz="2800" dirty="0" smtClean="0"/>
              <a:t> </a:t>
            </a:r>
            <a:r>
              <a:rPr lang="en-US" sz="2800" dirty="0" err="1" smtClean="0"/>
              <a:t>lagi</a:t>
            </a:r>
            <a:r>
              <a:rPr lang="en-US" sz="2800" dirty="0" smtClean="0"/>
              <a:t> </a:t>
            </a:r>
            <a:r>
              <a:rPr lang="en-US" sz="2800" dirty="0" err="1" smtClean="0"/>
              <a:t>bahwa</a:t>
            </a:r>
            <a:r>
              <a:rPr lang="en-US" sz="2800" dirty="0" smtClean="0"/>
              <a:t> </a:t>
            </a:r>
            <a:r>
              <a:rPr lang="en-US" sz="2800" dirty="0" err="1" smtClean="0"/>
              <a:t>orang-orang</a:t>
            </a:r>
            <a:r>
              <a:rPr lang="en-US" sz="2800" dirty="0" smtClean="0"/>
              <a:t> </a:t>
            </a:r>
            <a:r>
              <a:rPr lang="en-US" sz="2800" dirty="0" err="1" smtClean="0"/>
              <a:t>primitif</a:t>
            </a:r>
            <a:r>
              <a:rPr lang="en-US" sz="2800" dirty="0" smtClean="0"/>
              <a:t> </a:t>
            </a:r>
            <a:r>
              <a:rPr lang="en-US" sz="2800" dirty="0" err="1" smtClean="0"/>
              <a:t>sudah</a:t>
            </a:r>
            <a:r>
              <a:rPr lang="en-US" sz="2800" dirty="0" smtClean="0"/>
              <a:t> </a:t>
            </a:r>
            <a:r>
              <a:rPr lang="en-US" sz="2800" dirty="0" err="1" smtClean="0"/>
              <a:t>memiliki</a:t>
            </a:r>
            <a:r>
              <a:rPr lang="en-US" sz="2800" dirty="0" smtClean="0"/>
              <a:t> </a:t>
            </a:r>
            <a:r>
              <a:rPr lang="en-US" sz="2800" dirty="0" err="1" smtClean="0"/>
              <a:t>pengertian</a:t>
            </a:r>
            <a:r>
              <a:rPr lang="en-US" sz="2800" dirty="0" smtClean="0"/>
              <a:t> </a:t>
            </a:r>
            <a:r>
              <a:rPr lang="en-US" sz="2800" dirty="0" err="1" smtClean="0"/>
              <a:t>tentang</a:t>
            </a:r>
            <a:r>
              <a:rPr lang="en-US" sz="2800" dirty="0" smtClean="0"/>
              <a:t> </a:t>
            </a:r>
            <a:r>
              <a:rPr lang="en-US" sz="2800" dirty="0" err="1" smtClean="0"/>
              <a:t>bilangan</a:t>
            </a:r>
            <a:r>
              <a:rPr lang="en-US" sz="2800" dirty="0" smtClean="0"/>
              <a:t> </a:t>
            </a:r>
            <a:r>
              <a:rPr lang="en-US" sz="2800" dirty="0" err="1" smtClean="0"/>
              <a:t>dan</a:t>
            </a:r>
            <a:r>
              <a:rPr lang="en-US" sz="2800" dirty="0" smtClean="0"/>
              <a:t> </a:t>
            </a:r>
            <a:r>
              <a:rPr lang="en-US" sz="2800" dirty="0" err="1" smtClean="0"/>
              <a:t>mengerjakannya</a:t>
            </a:r>
            <a:r>
              <a:rPr lang="en-US" sz="2800" dirty="0" smtClean="0"/>
              <a:t> </a:t>
            </a:r>
            <a:r>
              <a:rPr lang="en-US" sz="2800" dirty="0" err="1" smtClean="0"/>
              <a:t>dengan</a:t>
            </a:r>
            <a:r>
              <a:rPr lang="en-US" sz="2800" dirty="0" smtClean="0"/>
              <a:t> </a:t>
            </a:r>
            <a:r>
              <a:rPr lang="en-US" sz="2800" dirty="0" err="1" smtClean="0"/>
              <a:t>metode</a:t>
            </a:r>
            <a:r>
              <a:rPr lang="en-US" sz="2800" dirty="0" smtClean="0"/>
              <a:t> </a:t>
            </a:r>
            <a:r>
              <a:rPr lang="en-US" sz="2800" dirty="0" err="1" smtClean="0"/>
              <a:t>ijir</a:t>
            </a:r>
            <a:r>
              <a:rPr lang="en-US" sz="2800" dirty="0" smtClean="0"/>
              <a:t> (tallies), </a:t>
            </a:r>
            <a:r>
              <a:rPr lang="en-US" sz="2800" dirty="0" err="1" smtClean="0"/>
              <a:t>menurut</a:t>
            </a:r>
            <a:r>
              <a:rPr lang="en-US" sz="2800" dirty="0" smtClean="0"/>
              <a:t> </a:t>
            </a:r>
            <a:r>
              <a:rPr lang="en-US" sz="2800" dirty="0" err="1" smtClean="0"/>
              <a:t>suatu</a:t>
            </a:r>
            <a:r>
              <a:rPr lang="en-US" sz="2800" dirty="0" smtClean="0"/>
              <a:t> </a:t>
            </a:r>
            <a:r>
              <a:rPr lang="en-US" sz="2800" dirty="0" err="1" smtClean="0"/>
              <a:t>cara</a:t>
            </a:r>
            <a:r>
              <a:rPr lang="en-US" sz="2800" dirty="0" smtClean="0"/>
              <a:t> </a:t>
            </a:r>
            <a:r>
              <a:rPr lang="en-US" sz="2800" dirty="0" err="1" smtClean="0"/>
              <a:t>korespondensi</a:t>
            </a:r>
            <a:r>
              <a:rPr lang="en-US" sz="2800" dirty="0" smtClean="0"/>
              <a:t> </a:t>
            </a:r>
            <a:r>
              <a:rPr lang="en-US" sz="2800" dirty="0" err="1" smtClean="0"/>
              <a:t>satu-satu</a:t>
            </a:r>
            <a:r>
              <a:rPr lang="en-US" sz="2800" dirty="0" smtClean="0"/>
              <a:t>. </a:t>
            </a:r>
            <a:r>
              <a:rPr lang="en-US" sz="2800" dirty="0" err="1" smtClean="0"/>
              <a:t>Ijir</a:t>
            </a:r>
            <a:r>
              <a:rPr lang="en-US" sz="2800" dirty="0" smtClean="0"/>
              <a:t> </a:t>
            </a:r>
            <a:r>
              <a:rPr lang="en-US" sz="2800" dirty="0" err="1" smtClean="0"/>
              <a:t>adalah</a:t>
            </a:r>
            <a:r>
              <a:rPr lang="en-US" sz="2800" dirty="0" smtClean="0"/>
              <a:t> </a:t>
            </a:r>
            <a:r>
              <a:rPr lang="en-US" sz="2800" dirty="0" err="1" smtClean="0"/>
              <a:t>sistem</a:t>
            </a:r>
            <a:r>
              <a:rPr lang="en-US" sz="2800" dirty="0" smtClean="0"/>
              <a:t> </a:t>
            </a:r>
            <a:r>
              <a:rPr lang="en-US" sz="2800" dirty="0" err="1" smtClean="0"/>
              <a:t>angka</a:t>
            </a:r>
            <a:r>
              <a:rPr lang="en-US" sz="2800" dirty="0" smtClean="0"/>
              <a:t> yang </a:t>
            </a:r>
            <a:r>
              <a:rPr lang="en-US" sz="2800" dirty="0" err="1" smtClean="0"/>
              <a:t>berlambangkan</a:t>
            </a:r>
            <a:r>
              <a:rPr lang="en-US" sz="2800" dirty="0" smtClean="0"/>
              <a:t> </a:t>
            </a:r>
            <a:r>
              <a:rPr lang="en-US" sz="2800" dirty="0" err="1" smtClean="0"/>
              <a:t>tongkat</a:t>
            </a:r>
            <a:r>
              <a:rPr lang="en-US" sz="2800" dirty="0" smtClean="0"/>
              <a:t> </a:t>
            </a:r>
            <a:r>
              <a:rPr lang="en-US" sz="2800" dirty="0" err="1" smtClean="0"/>
              <a:t>tegak</a:t>
            </a:r>
            <a:r>
              <a:rPr lang="en-US" sz="2800" dirty="0" smtClean="0"/>
              <a:t>.</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None/>
            </a:pPr>
            <a:r>
              <a:rPr lang="id-ID" sz="2400" dirty="0" smtClean="0">
                <a:solidFill>
                  <a:srgbClr val="00FF00"/>
                </a:solidFill>
              </a:rPr>
              <a:t>	</a:t>
            </a:r>
            <a:r>
              <a:rPr lang="en-US" sz="2800" dirty="0" err="1" smtClean="0"/>
              <a:t>Ribuan</a:t>
            </a:r>
            <a:r>
              <a:rPr lang="en-US" sz="2800" dirty="0" smtClean="0"/>
              <a:t> </a:t>
            </a:r>
            <a:r>
              <a:rPr lang="en-US" sz="2800" dirty="0" err="1" smtClean="0"/>
              <a:t>tahun</a:t>
            </a:r>
            <a:r>
              <a:rPr lang="en-US" sz="2800" dirty="0" smtClean="0"/>
              <a:t> yang </a:t>
            </a:r>
            <a:r>
              <a:rPr lang="en-US" sz="2800" dirty="0" err="1" smtClean="0"/>
              <a:t>lalu</a:t>
            </a:r>
            <a:r>
              <a:rPr lang="en-US" sz="2800" dirty="0" smtClean="0"/>
              <a:t>, </a:t>
            </a:r>
            <a:r>
              <a:rPr lang="en-US" sz="2800" dirty="0" err="1" smtClean="0"/>
              <a:t>sebelum</a:t>
            </a:r>
            <a:r>
              <a:rPr lang="en-US" sz="2800" dirty="0" smtClean="0"/>
              <a:t> </a:t>
            </a:r>
            <a:r>
              <a:rPr lang="en-US" sz="2800" dirty="0" err="1" smtClean="0"/>
              <a:t>masa</a:t>
            </a:r>
            <a:r>
              <a:rPr lang="en-US" sz="2800" dirty="0" smtClean="0"/>
              <a:t> </a:t>
            </a:r>
            <a:r>
              <a:rPr lang="en-US" sz="2800" dirty="0" err="1" smtClean="0"/>
              <a:t>manusia</a:t>
            </a:r>
            <a:r>
              <a:rPr lang="en-US" sz="2800" dirty="0" smtClean="0"/>
              <a:t> </a:t>
            </a:r>
            <a:r>
              <a:rPr lang="en-US" sz="2800" dirty="0" err="1" smtClean="0"/>
              <a:t>gua</a:t>
            </a:r>
            <a:r>
              <a:rPr lang="en-US" sz="2800" dirty="0" smtClean="0"/>
              <a:t> </a:t>
            </a:r>
            <a:r>
              <a:rPr lang="en-US" sz="2800" dirty="0" err="1" smtClean="0"/>
              <a:t>menggunakan</a:t>
            </a:r>
            <a:r>
              <a:rPr lang="en-US" sz="2800" dirty="0" smtClean="0"/>
              <a:t> </a:t>
            </a:r>
            <a:r>
              <a:rPr lang="en-US" sz="2800" dirty="0" err="1" smtClean="0"/>
              <a:t>metode</a:t>
            </a:r>
            <a:r>
              <a:rPr lang="en-US" sz="2800" dirty="0" smtClean="0"/>
              <a:t> </a:t>
            </a:r>
            <a:r>
              <a:rPr lang="en-US" sz="2800" dirty="0" err="1" smtClean="0"/>
              <a:t>ijir</a:t>
            </a:r>
            <a:r>
              <a:rPr lang="en-US" sz="2800" dirty="0" smtClean="0"/>
              <a:t>, </a:t>
            </a:r>
            <a:r>
              <a:rPr lang="en-US" sz="2800" dirty="0" err="1" smtClean="0"/>
              <a:t>tidak</a:t>
            </a:r>
            <a:r>
              <a:rPr lang="en-US" sz="2800" dirty="0" smtClean="0"/>
              <a:t> </a:t>
            </a:r>
            <a:r>
              <a:rPr lang="en-US" sz="2800" dirty="0" err="1" smtClean="0"/>
              <a:t>ada</a:t>
            </a:r>
            <a:r>
              <a:rPr lang="en-US" sz="2800" dirty="0" smtClean="0"/>
              <a:t> </a:t>
            </a:r>
            <a:r>
              <a:rPr lang="en-US" sz="2800" dirty="0" err="1" smtClean="0"/>
              <a:t>angka</a:t>
            </a:r>
            <a:r>
              <a:rPr lang="en-US" sz="2800" dirty="0" smtClean="0"/>
              <a:t> </a:t>
            </a:r>
            <a:r>
              <a:rPr lang="en-US" sz="2800" dirty="0" err="1" smtClean="0"/>
              <a:t>untuk</a:t>
            </a:r>
            <a:r>
              <a:rPr lang="en-US" sz="2800" dirty="0" smtClean="0"/>
              <a:t> </a:t>
            </a:r>
            <a:r>
              <a:rPr lang="en-US" sz="2800" dirty="0" err="1" smtClean="0"/>
              <a:t>mewakili</a:t>
            </a:r>
            <a:r>
              <a:rPr lang="en-US" sz="2800" dirty="0" smtClean="0"/>
              <a:t> “</a:t>
            </a:r>
            <a:r>
              <a:rPr lang="en-US" sz="2800" dirty="0" err="1" smtClean="0"/>
              <a:t>dua</a:t>
            </a:r>
            <a:r>
              <a:rPr lang="en-US" sz="2800" dirty="0" smtClean="0"/>
              <a:t>” </a:t>
            </a:r>
            <a:r>
              <a:rPr lang="en-US" sz="2800" dirty="0" err="1" smtClean="0"/>
              <a:t>atau</a:t>
            </a:r>
            <a:r>
              <a:rPr lang="en-US" sz="2800" dirty="0" smtClean="0"/>
              <a:t> “</a:t>
            </a:r>
            <a:r>
              <a:rPr lang="en-US" sz="2800" dirty="0" err="1" smtClean="0"/>
              <a:t>tiga</a:t>
            </a:r>
            <a:r>
              <a:rPr lang="en-US" sz="2800" dirty="0" smtClean="0"/>
              <a:t>”. </a:t>
            </a:r>
            <a:r>
              <a:rPr lang="en-US" sz="2800" dirty="0" err="1" smtClean="0"/>
              <a:t>Sebaliknya</a:t>
            </a:r>
            <a:r>
              <a:rPr lang="en-US" sz="2800" dirty="0" smtClean="0"/>
              <a:t> </a:t>
            </a:r>
            <a:r>
              <a:rPr lang="en-US" sz="2800" dirty="0" err="1" smtClean="0"/>
              <a:t>jari</a:t>
            </a:r>
            <a:r>
              <a:rPr lang="en-US" sz="2800" dirty="0" smtClean="0"/>
              <a:t>, </a:t>
            </a:r>
            <a:r>
              <a:rPr lang="en-US" sz="2800" dirty="0" err="1" smtClean="0"/>
              <a:t>batu</a:t>
            </a:r>
            <a:r>
              <a:rPr lang="en-US" sz="2800" dirty="0" smtClean="0"/>
              <a:t>, </a:t>
            </a:r>
            <a:r>
              <a:rPr lang="en-US" sz="2800" dirty="0" err="1" smtClean="0"/>
              <a:t>tongkat</a:t>
            </a:r>
            <a:r>
              <a:rPr lang="en-US" sz="2800" dirty="0" smtClean="0"/>
              <a:t> </a:t>
            </a:r>
            <a:r>
              <a:rPr lang="en-US" sz="2800" dirty="0" err="1" smtClean="0"/>
              <a:t>atau</a:t>
            </a:r>
            <a:r>
              <a:rPr lang="en-US" sz="2800" dirty="0" smtClean="0"/>
              <a:t> </a:t>
            </a:r>
            <a:r>
              <a:rPr lang="en-US" sz="2800" dirty="0" err="1" smtClean="0"/>
              <a:t>mata</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mewakili</a:t>
            </a:r>
            <a:r>
              <a:rPr lang="en-US" sz="2800" dirty="0" smtClean="0"/>
              <a:t> </a:t>
            </a:r>
            <a:r>
              <a:rPr lang="en-US" sz="2800" dirty="0" err="1" smtClean="0"/>
              <a:t>angka</a:t>
            </a:r>
            <a:r>
              <a:rPr lang="en-US" sz="2800" dirty="0" smtClean="0"/>
              <a:t>. </a:t>
            </a:r>
            <a:r>
              <a:rPr lang="en-US" sz="2800" dirty="0" err="1" smtClean="0"/>
              <a:t>Belum</a:t>
            </a:r>
            <a:r>
              <a:rPr lang="en-US" sz="2800" dirty="0" smtClean="0"/>
              <a:t> </a:t>
            </a:r>
            <a:r>
              <a:rPr lang="en-US" sz="2800" dirty="0" err="1" smtClean="0"/>
              <a:t>terdapat</a:t>
            </a:r>
            <a:r>
              <a:rPr lang="en-US" sz="2800" dirty="0" smtClean="0"/>
              <a:t> jam </a:t>
            </a:r>
            <a:r>
              <a:rPr lang="en-US" sz="2800" dirty="0" err="1" smtClean="0"/>
              <a:t>maupun</a:t>
            </a:r>
            <a:r>
              <a:rPr lang="en-US" sz="2800" dirty="0" smtClean="0"/>
              <a:t> </a:t>
            </a:r>
            <a:r>
              <a:rPr lang="en-US" sz="2800" dirty="0" err="1" smtClean="0"/>
              <a:t>kalender</a:t>
            </a:r>
            <a:r>
              <a:rPr lang="en-US" sz="2800" dirty="0" smtClean="0"/>
              <a:t> </a:t>
            </a:r>
            <a:r>
              <a:rPr lang="en-US" sz="2800" dirty="0" err="1" smtClean="0"/>
              <a:t>untuk</a:t>
            </a:r>
            <a:r>
              <a:rPr lang="en-US" sz="2800" dirty="0" smtClean="0"/>
              <a:t> </a:t>
            </a:r>
            <a:r>
              <a:rPr lang="en-US" sz="2800" dirty="0" err="1" smtClean="0"/>
              <a:t>membantu</a:t>
            </a:r>
            <a:r>
              <a:rPr lang="en-US" sz="2800" dirty="0" smtClean="0"/>
              <a:t> </a:t>
            </a:r>
            <a:r>
              <a:rPr lang="en-US" sz="2800" dirty="0" err="1" smtClean="0"/>
              <a:t>melacak</a:t>
            </a:r>
            <a:r>
              <a:rPr lang="en-US" sz="2800" dirty="0" smtClean="0"/>
              <a:t> </a:t>
            </a:r>
            <a:r>
              <a:rPr lang="en-US" sz="2800" dirty="0" err="1" smtClean="0"/>
              <a:t>waktu</a:t>
            </a:r>
            <a:r>
              <a:rPr lang="en-US" sz="2800" dirty="0" smtClean="0"/>
              <a:t>, </a:t>
            </a:r>
            <a:r>
              <a:rPr lang="en-US" sz="2800" dirty="0" err="1" smtClean="0"/>
              <a:t>sehingga</a:t>
            </a:r>
            <a:r>
              <a:rPr lang="en-US" sz="2800" dirty="0" smtClean="0"/>
              <a:t> </a:t>
            </a:r>
            <a:r>
              <a:rPr lang="en-US" sz="2800" dirty="0" err="1" smtClean="0"/>
              <a:t>matahari</a:t>
            </a:r>
            <a:r>
              <a:rPr lang="en-US" sz="2800" dirty="0" smtClean="0"/>
              <a:t> </a:t>
            </a:r>
            <a:r>
              <a:rPr lang="en-US" sz="2800" dirty="0" err="1" smtClean="0"/>
              <a:t>dan</a:t>
            </a:r>
            <a:r>
              <a:rPr lang="en-US" sz="2800" dirty="0" smtClean="0"/>
              <a:t> </a:t>
            </a:r>
            <a:r>
              <a:rPr lang="en-US" sz="2800" dirty="0" err="1" smtClean="0"/>
              <a:t>bulan</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membedakan</a:t>
            </a:r>
            <a:r>
              <a:rPr lang="en-US" sz="2800" dirty="0" smtClean="0"/>
              <a:t> </a:t>
            </a:r>
            <a:r>
              <a:rPr lang="en-US" sz="2800" dirty="0" err="1" smtClean="0"/>
              <a:t>siang</a:t>
            </a:r>
            <a:r>
              <a:rPr lang="en-US" sz="2800" dirty="0" smtClean="0"/>
              <a:t> </a:t>
            </a:r>
            <a:r>
              <a:rPr lang="en-US" sz="2800" dirty="0" err="1" smtClean="0"/>
              <a:t>dan</a:t>
            </a:r>
            <a:r>
              <a:rPr lang="en-US" sz="2800" dirty="0" smtClean="0"/>
              <a:t> </a:t>
            </a:r>
            <a:r>
              <a:rPr lang="en-US" sz="2800" dirty="0" err="1" smtClean="0"/>
              <a:t>malam</a:t>
            </a:r>
            <a:r>
              <a:rPr lang="en-US" sz="2800" dirty="0" smtClean="0"/>
              <a:t> </a:t>
            </a:r>
            <a:r>
              <a:rPr lang="en-US" sz="2800" dirty="0" err="1" smtClean="0"/>
              <a:t>hari</a:t>
            </a:r>
            <a:r>
              <a:rPr lang="en-US" sz="2800" dirty="0" smtClean="0"/>
              <a:t>.</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lnSpcReduction="10000"/>
          </a:bodyPr>
          <a:lstStyle/>
          <a:p>
            <a:pPr algn="just">
              <a:buNone/>
            </a:pPr>
            <a:r>
              <a:rPr lang="id-ID" sz="2400" dirty="0" smtClean="0">
                <a:solidFill>
                  <a:srgbClr val="00FF00"/>
                </a:solidFill>
              </a:rPr>
              <a:t>	</a:t>
            </a:r>
            <a:r>
              <a:rPr lang="id-ID" sz="2800" dirty="0" smtClean="0"/>
              <a:t>Peradaban purba paling tidak memiliki kata-kata untuk bilangan, seperti satu dan banyak, atau satu, dua dan banyak. Mereka menggunakan terminologi yang akrab dengan mereka seperti “kawanan” domba, “tumpukan” biji-bijian, atau “banyak” orang. Hal ini disebabkan masih sedikitnya kebutuhan untuk sistem numerik sampai terbentuknya kelompok-kelompok seperti klan, desa-desa dan permukiman dan dimulailah diterapkannya sistem barter pada perdagangan yang pada gilirannya melahirkan kebutuhan akan mata uang.</a:t>
            </a:r>
            <a:endParaRPr lang="id-ID" sz="2800" dirty="0" smtClean="0">
              <a:ea typeface="Times New Roman" pitchFamily="18" charset="0"/>
              <a:cs typeface="Arial" charset="0"/>
            </a:endParaRP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905396"/>
          </a:xfrm>
        </p:spPr>
        <p:txBody>
          <a:bodyPr>
            <a:noAutofit/>
          </a:bodyPr>
          <a:lstStyle/>
          <a:p>
            <a:pPr algn="just">
              <a:lnSpc>
                <a:spcPct val="80000"/>
              </a:lnSpc>
              <a:buFontTx/>
              <a:buNone/>
            </a:pPr>
            <a:r>
              <a:rPr lang="id-ID" sz="2400" dirty="0" smtClean="0"/>
              <a:t>	</a:t>
            </a:r>
            <a:r>
              <a:rPr lang="id-ID" sz="2400" dirty="0" smtClean="0">
                <a:solidFill>
                  <a:srgbClr val="00FF00"/>
                </a:solidFill>
              </a:rPr>
              <a:t> </a:t>
            </a:r>
            <a:r>
              <a:rPr lang="id-ID" sz="2800" dirty="0" smtClean="0"/>
              <a:t>Bagaimana Anda membedakan antara lima dan lima puluh jika Anda hanya bisa menggunakan terminologi di atas?</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Font typeface="Arial" charset="0"/>
              <a:buNone/>
            </a:pPr>
            <a:r>
              <a:rPr lang="id-ID" sz="2400" dirty="0" smtClean="0">
                <a:solidFill>
                  <a:srgbClr val="00FF00"/>
                </a:solidFill>
              </a:rPr>
              <a:t>	</a:t>
            </a:r>
            <a:r>
              <a:rPr lang="id-ID" sz="2800" dirty="0" smtClean="0"/>
              <a:t>Untuk kebutuhan membilang dengan sistem tidak tertulis, angka jari digunakan oleh orang Yunani kuno, Romawi, Eropa, dan kemudian Asiatik.</a:t>
            </a:r>
          </a:p>
          <a:p>
            <a:pPr algn="just">
              <a:buFont typeface="Arial" charset="0"/>
              <a:buNone/>
            </a:pPr>
            <a:r>
              <a:rPr lang="id-ID" sz="2800" dirty="0" smtClean="0"/>
              <a:t>	Menurut sejarah ketika manusia mulai mengenal tulisan (zaman sejarah) dan melakukan kegiatan membilang atau mencacah, mereka bingung bagaimana memberikan lambang bilangannya. Sehingga kemudian dibuatlah suatu sistem numerasi yaitu sistem yang terdiri dari numerial (lambang bilangan/angka) dan number bilangan.</a:t>
            </a:r>
          </a:p>
          <a:p>
            <a:pPr marL="290513" indent="-290513">
              <a:lnSpc>
                <a:spcPct val="80000"/>
              </a:lnSpc>
              <a:buFontTx/>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normAutofit/>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Font typeface="Arial" charset="0"/>
              <a:buNone/>
            </a:pPr>
            <a:r>
              <a:rPr lang="id-ID" sz="2400" dirty="0" smtClean="0">
                <a:solidFill>
                  <a:srgbClr val="00FF00"/>
                </a:solidFill>
              </a:rPr>
              <a:t>	</a:t>
            </a:r>
            <a:r>
              <a:rPr lang="id-ID" sz="2800" dirty="0" smtClean="0"/>
              <a:t>Sistem numerasi adalah aturan untuk menyatakan/menuliskan bilangan dengan menggunakan sejumlah lambang bilangan.</a:t>
            </a:r>
          </a:p>
          <a:p>
            <a:pPr algn="just">
              <a:buFont typeface="Arial" charset="0"/>
              <a:buNone/>
            </a:pPr>
            <a:r>
              <a:rPr lang="id-ID" sz="2800" dirty="0" smtClean="0"/>
              <a:t>	Bilangan sendiri itu adalah ide abstrak yang tidak didefinisikan. Setiap Bilangan mempunyai banyak lambang bilangan. Satu lambang bilangan menggambarkan satu bilangan. Setiap bilangan mempunyai banyak nama. Misalnya bilangan 125 mempunyai nama bilangan seratus dua puluh lima. terdiri dari lambang bilangan 1, 2, dan 5. </a:t>
            </a:r>
          </a:p>
          <a:p>
            <a:pPr marL="290513" indent="-290513">
              <a:lnSpc>
                <a:spcPct val="80000"/>
              </a:lnSpc>
              <a:buFontTx/>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normAutofit fontScale="90000"/>
          </a:bodyPr>
          <a:lstStyle/>
          <a:p>
            <a:pPr>
              <a:spcBef>
                <a:spcPct val="50000"/>
              </a:spcBef>
            </a:pPr>
            <a:r>
              <a:rPr lang="id-ID" sz="3200" dirty="0" smtClean="0"/>
              <a:t>Beberapa konsep yang digunakan </a:t>
            </a:r>
            <a:br>
              <a:rPr lang="id-ID" sz="3200" dirty="0" smtClean="0"/>
            </a:br>
            <a:r>
              <a:rPr lang="id-ID" sz="3200" dirty="0" smtClean="0"/>
              <a:t>dalam sistem numerasi adalah:</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Font typeface="Arial" charset="0"/>
              <a:buNone/>
            </a:pPr>
            <a:r>
              <a:rPr lang="id-ID" sz="2800" dirty="0" smtClean="0"/>
              <a:t>	1.Aturan Aditif</a:t>
            </a:r>
          </a:p>
          <a:p>
            <a:pPr algn="just">
              <a:buFont typeface="Arial" charset="0"/>
              <a:buNone/>
            </a:pPr>
            <a:r>
              <a:rPr lang="id-ID" sz="2800" dirty="0" smtClean="0"/>
              <a:t>	Tidak menggunakan aturan tempat dan nilai dari suatu lambang didapat dari menjumlah nilai lambang-lambang pokok. Simbolnya sama nilainya sama dimanapun letaknya</a:t>
            </a:r>
          </a:p>
          <a:p>
            <a:pPr>
              <a:lnSpc>
                <a:spcPct val="90000"/>
              </a:lnSpc>
              <a:buFontTx/>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Font typeface="Arial" charset="0"/>
              <a:buNone/>
            </a:pPr>
            <a:r>
              <a:rPr lang="id-ID" sz="2400" dirty="0" smtClean="0">
                <a:solidFill>
                  <a:srgbClr val="00FF00"/>
                </a:solidFill>
              </a:rPr>
              <a:t>	</a:t>
            </a:r>
            <a:r>
              <a:rPr lang="id-ID" sz="2800" dirty="0" smtClean="0"/>
              <a:t>2. Aturan pengelompokan sederhana</a:t>
            </a:r>
          </a:p>
          <a:p>
            <a:pPr algn="just">
              <a:buFont typeface="Arial" charset="0"/>
              <a:buNone/>
            </a:pPr>
            <a:r>
              <a:rPr lang="id-ID" sz="2800" dirty="0" smtClean="0"/>
              <a:t>	Jika lambang yang digunakan mempunyai nilai-nilai n0, n1, n2,… dan mempunyai aturan aditif</a:t>
            </a:r>
          </a:p>
          <a:p>
            <a:pPr>
              <a:lnSpc>
                <a:spcPct val="90000"/>
              </a:lnSpc>
              <a:buFontTx/>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Font typeface="Arial" charset="0"/>
              <a:buNone/>
            </a:pPr>
            <a:r>
              <a:rPr lang="id-ID" sz="2400" dirty="0" smtClean="0">
                <a:solidFill>
                  <a:srgbClr val="00FF00"/>
                </a:solidFill>
              </a:rPr>
              <a:t>	</a:t>
            </a:r>
            <a:r>
              <a:rPr lang="id-ID" sz="2800" dirty="0" smtClean="0"/>
              <a:t>3. Aturan tempat</a:t>
            </a:r>
          </a:p>
          <a:p>
            <a:pPr algn="just">
              <a:buFont typeface="Arial" charset="0"/>
              <a:buNone/>
            </a:pPr>
            <a:r>
              <a:rPr lang="id-ID" sz="2800" dirty="0" smtClean="0"/>
              <a:t>	Jika lambang-lambang yang sama tetapi tempatnya beda mempunyai nilai yang berbeda</a:t>
            </a:r>
          </a:p>
          <a:p>
            <a:pPr>
              <a:lnSpc>
                <a:spcPct val="90000"/>
              </a:lnSpc>
              <a:buFontTx/>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t>PERTEMUAN 1</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457200" indent="-457200" algn="ctr">
              <a:buNone/>
            </a:pPr>
            <a:endParaRPr lang="id-ID" sz="4400" kern="10" dirty="0" smtClean="0">
              <a:ln w="19050">
                <a:solidFill>
                  <a:srgbClr val="002060"/>
                </a:solidFill>
                <a:round/>
                <a:headEnd/>
                <a:tailEnd/>
              </a:ln>
              <a:solidFill>
                <a:srgbClr val="00FF00"/>
              </a:solidFill>
              <a:effectLst>
                <a:glow rad="139700">
                  <a:schemeClr val="accent2">
                    <a:satMod val="175000"/>
                    <a:alpha val="40000"/>
                  </a:schemeClr>
                </a:glow>
              </a:effectLst>
              <a:latin typeface="Impact"/>
            </a:endParaRPr>
          </a:p>
          <a:p>
            <a:pPr marL="457200" indent="-457200" algn="ctr">
              <a:buNone/>
            </a:pPr>
            <a:r>
              <a:rPr lang="id-ID" sz="4400" kern="10" dirty="0" smtClean="0">
                <a:ln w="19050">
                  <a:solidFill>
                    <a:srgbClr val="002060"/>
                  </a:solidFill>
                  <a:round/>
                  <a:headEnd/>
                  <a:tailEnd/>
                </a:ln>
                <a:solidFill>
                  <a:srgbClr val="00FF00"/>
                </a:solidFill>
                <a:effectLst>
                  <a:glow rad="139700">
                    <a:schemeClr val="accent2">
                      <a:satMod val="175000"/>
                      <a:alpha val="40000"/>
                    </a:schemeClr>
                  </a:glow>
                </a:effectLst>
                <a:latin typeface="Impact"/>
              </a:rPr>
              <a:t>Sejarah &amp; Pengertian Bilangan </a:t>
            </a:r>
            <a:endParaRPr lang="en-US" sz="4400" kern="10" dirty="0" smtClean="0">
              <a:ln w="19050">
                <a:solidFill>
                  <a:srgbClr val="002060"/>
                </a:solidFill>
                <a:round/>
                <a:headEnd/>
                <a:tailEnd/>
              </a:ln>
              <a:solidFill>
                <a:srgbClr val="00FF00"/>
              </a:solidFill>
              <a:effectLst>
                <a:glow rad="139700">
                  <a:schemeClr val="accent2">
                    <a:satMod val="175000"/>
                    <a:alpha val="40000"/>
                  </a:schemeClr>
                </a:glow>
              </a:effectLst>
              <a:latin typeface="Impact"/>
            </a:endParaRPr>
          </a:p>
          <a:p>
            <a:pPr marL="457200" indent="-457200">
              <a:buNone/>
            </a:pPr>
            <a:endParaRPr lang="id-ID" sz="2200" dirty="0" smtClean="0">
              <a:latin typeface="Arial" charset="0"/>
              <a:cs typeface="Arial" charset="0"/>
            </a:endParaRPr>
          </a:p>
        </p:txBody>
      </p:sp>
      <p:pic>
        <p:nvPicPr>
          <p:cNvPr id="6" name="Content Placeholder 3"/>
          <p:cNvPicPr>
            <a:picLocks noChangeAspect="1"/>
          </p:cNvPicPr>
          <p:nvPr/>
        </p:nvPicPr>
        <p:blipFill>
          <a:blip r:embed="rId4"/>
          <a:srcRect/>
          <a:stretch>
            <a:fillRect/>
          </a:stretch>
        </p:blipFill>
        <p:spPr>
          <a:xfrm>
            <a:off x="0" y="714356"/>
            <a:ext cx="9144000" cy="5686444"/>
          </a:xfrm>
          <a:prstGeom prst="rect">
            <a:avLst/>
          </a:prstGeo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b="1"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Font typeface="Arial" charset="0"/>
              <a:buNone/>
            </a:pPr>
            <a:r>
              <a:rPr lang="id-ID" sz="2800" dirty="0" smtClean="0"/>
              <a:t>	4. Aturan Multiplikatif</a:t>
            </a:r>
          </a:p>
          <a:p>
            <a:pPr algn="just">
              <a:buFont typeface="Arial" charset="0"/>
              <a:buNone/>
            </a:pPr>
            <a:r>
              <a:rPr lang="id-ID" sz="2800" dirty="0" smtClean="0"/>
              <a:t>	Jika mempunyai suatu basis (misal b), maka mempunyai lambang-lambang bilangan 0,1,2,3,..,b-1 dan mempunyai lambang untuk b</a:t>
            </a:r>
            <a:r>
              <a:rPr lang="id-ID" sz="2800" baseline="30000" dirty="0" smtClean="0"/>
              <a:t>2</a:t>
            </a:r>
            <a:r>
              <a:rPr lang="id-ID" sz="2800" dirty="0" smtClean="0"/>
              <a:t>, b</a:t>
            </a:r>
            <a:r>
              <a:rPr lang="id-ID" sz="2800" baseline="30000" dirty="0" smtClean="0"/>
              <a:t>3</a:t>
            </a:r>
            <a:r>
              <a:rPr lang="id-ID" sz="2800" dirty="0" smtClean="0"/>
              <a:t>, b</a:t>
            </a:r>
            <a:r>
              <a:rPr lang="id-ID" sz="2800" baseline="30000" dirty="0" smtClean="0"/>
              <a:t>4</a:t>
            </a:r>
            <a:r>
              <a:rPr lang="id-ID" sz="2800" dirty="0" smtClean="0"/>
              <a:t>,.. dan seterusnya.</a:t>
            </a:r>
          </a:p>
          <a:p>
            <a:pPr marL="609600" indent="-609600">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normAutofit/>
          </a:bodyPr>
          <a:lstStyle/>
          <a:p>
            <a:pPr>
              <a:buNone/>
            </a:pPr>
            <a:endParaRPr lang="id-ID" sz="8000" b="1" dirty="0" smtClean="0">
              <a:solidFill>
                <a:srgbClr val="990000"/>
              </a:solidFill>
              <a:latin typeface="Arial Rounded MT Bold" pitchFamily="34" charset="0"/>
            </a:endParaRPr>
          </a:p>
          <a:p>
            <a:pPr algn="ctr">
              <a:buNone/>
            </a:pPr>
            <a:r>
              <a:rPr lang="en-US" sz="8000" b="1" dirty="0" err="1" smtClean="0">
                <a:solidFill>
                  <a:srgbClr val="990000"/>
                </a:solidFill>
                <a:latin typeface="Arial Rounded MT Bold" pitchFamily="34" charset="0"/>
              </a:rPr>
              <a:t>Terima</a:t>
            </a:r>
            <a:r>
              <a:rPr lang="en-US" sz="8000" b="1" dirty="0" smtClean="0">
                <a:solidFill>
                  <a:srgbClr val="990000"/>
                </a:solidFill>
                <a:latin typeface="Arial Rounded MT Bold" pitchFamily="34" charset="0"/>
              </a:rPr>
              <a:t> </a:t>
            </a:r>
            <a:r>
              <a:rPr lang="en-US" sz="8000" b="1" dirty="0" err="1" smtClean="0">
                <a:solidFill>
                  <a:srgbClr val="990000"/>
                </a:solidFill>
                <a:latin typeface="Arial Rounded MT Bold" pitchFamily="34" charset="0"/>
              </a:rPr>
              <a:t>kasih</a:t>
            </a:r>
            <a:endParaRPr lang="id-ID" sz="8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3">
            <a:extLst>
              <a:ext uri="{28A0092B-C50C-407E-A947-70E740481C1C}">
                <a14:useLocalDpi xmlns:a14="http://schemas.microsoft.com/office/drawing/2010/main" val="0"/>
              </a:ext>
            </a:extLst>
          </a:blip>
          <a:srcRect t="20000" r="1299"/>
          <a:stretch>
            <a:fillRect/>
          </a:stretch>
        </p:blipFill>
        <p:spPr bwMode="auto">
          <a:xfrm>
            <a:off x="420688" y="1600200"/>
            <a:ext cx="80375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4"/>
          <p:cNvPicPr>
            <a:picLocks noChangeAspect="1" noChangeArrowheads="1"/>
          </p:cNvPicPr>
          <p:nvPr/>
        </p:nvPicPr>
        <p:blipFill>
          <a:blip r:embed="rId4">
            <a:extLst>
              <a:ext uri="{28A0092B-C50C-407E-A947-70E740481C1C}">
                <a14:useLocalDpi xmlns:a14="http://schemas.microsoft.com/office/drawing/2010/main" val="0"/>
              </a:ext>
            </a:extLst>
          </a:blip>
          <a:srcRect t="14418" r="546"/>
          <a:stretch>
            <a:fillRect/>
          </a:stretch>
        </p:blipFill>
        <p:spPr bwMode="auto">
          <a:xfrm>
            <a:off x="452438" y="3429000"/>
            <a:ext cx="8234362"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1"/>
          <p:cNvSpPr txBox="1">
            <a:spLocks noChangeArrowheads="1"/>
          </p:cNvSpPr>
          <p:nvPr/>
        </p:nvSpPr>
        <p:spPr bwMode="auto">
          <a:xfrm>
            <a:off x="533400" y="969963"/>
            <a:ext cx="480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VISI FKIP</a:t>
            </a:r>
          </a:p>
        </p:txBody>
      </p:sp>
      <p:sp>
        <p:nvSpPr>
          <p:cNvPr id="15365" name="TextBox 5"/>
          <p:cNvSpPr txBox="1">
            <a:spLocks noChangeArrowheads="1"/>
          </p:cNvSpPr>
          <p:nvPr/>
        </p:nvSpPr>
        <p:spPr bwMode="auto">
          <a:xfrm>
            <a:off x="542925" y="2895600"/>
            <a:ext cx="4800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MISI FKIP</a:t>
            </a:r>
          </a:p>
        </p:txBody>
      </p:sp>
    </p:spTree>
    <p:extLst>
      <p:ext uri="{BB962C8B-B14F-4D97-AF65-F5344CB8AC3E}">
        <p14:creationId xmlns:p14="http://schemas.microsoft.com/office/powerpoint/2010/main" val="70279025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3">
            <a:extLst>
              <a:ext uri="{28A0092B-C50C-407E-A947-70E740481C1C}">
                <a14:useLocalDpi xmlns:a14="http://schemas.microsoft.com/office/drawing/2010/main" val="0"/>
              </a:ext>
            </a:extLst>
          </a:blip>
          <a:srcRect l="-163" t="8929" r="291" b="10715"/>
          <a:stretch>
            <a:fillRect/>
          </a:stretch>
        </p:blipFill>
        <p:spPr bwMode="auto">
          <a:xfrm>
            <a:off x="223838" y="1714500"/>
            <a:ext cx="8696325" cy="361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Box 3"/>
          <p:cNvSpPr txBox="1">
            <a:spLocks noChangeArrowheads="1"/>
          </p:cNvSpPr>
          <p:nvPr/>
        </p:nvSpPr>
        <p:spPr bwMode="auto">
          <a:xfrm>
            <a:off x="533400" y="969963"/>
            <a:ext cx="4800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TUJUAN FKIP</a:t>
            </a:r>
          </a:p>
        </p:txBody>
      </p:sp>
    </p:spTree>
    <p:extLst>
      <p:ext uri="{BB962C8B-B14F-4D97-AF65-F5344CB8AC3E}">
        <p14:creationId xmlns:p14="http://schemas.microsoft.com/office/powerpoint/2010/main" val="243317319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dirty="0" smtClean="0"/>
              <a:t>PERTEMUAN 1</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457200" indent="-457200" algn="ctr">
              <a:buNone/>
            </a:pPr>
            <a:endParaRPr lang="id-ID" sz="4400" kern="10" dirty="0" smtClean="0">
              <a:ln w="19050">
                <a:solidFill>
                  <a:srgbClr val="002060"/>
                </a:solidFill>
                <a:round/>
                <a:headEnd/>
                <a:tailEnd/>
              </a:ln>
              <a:solidFill>
                <a:srgbClr val="00FF00"/>
              </a:solidFill>
              <a:effectLst>
                <a:glow rad="139700">
                  <a:schemeClr val="accent2">
                    <a:satMod val="175000"/>
                    <a:alpha val="40000"/>
                  </a:schemeClr>
                </a:glow>
              </a:effectLst>
              <a:latin typeface="Impact"/>
            </a:endParaRPr>
          </a:p>
          <a:p>
            <a:pPr marL="457200" indent="-457200" algn="ctr">
              <a:buNone/>
            </a:pPr>
            <a:r>
              <a:rPr lang="id-ID" sz="4400" kern="10" dirty="0" smtClean="0">
                <a:ln w="19050">
                  <a:solidFill>
                    <a:srgbClr val="002060"/>
                  </a:solidFill>
                  <a:round/>
                  <a:headEnd/>
                  <a:tailEnd/>
                </a:ln>
                <a:solidFill>
                  <a:srgbClr val="00FF00"/>
                </a:solidFill>
                <a:effectLst>
                  <a:glow rad="139700">
                    <a:schemeClr val="accent2">
                      <a:satMod val="175000"/>
                      <a:alpha val="40000"/>
                    </a:schemeClr>
                  </a:glow>
                </a:effectLst>
                <a:latin typeface="Impact"/>
              </a:rPr>
              <a:t>Sejarah &amp; Pengertian Bilangan </a:t>
            </a:r>
            <a:endParaRPr lang="en-US" sz="4400" kern="10" dirty="0" smtClean="0">
              <a:ln w="19050">
                <a:solidFill>
                  <a:srgbClr val="002060"/>
                </a:solidFill>
                <a:round/>
                <a:headEnd/>
                <a:tailEnd/>
              </a:ln>
              <a:solidFill>
                <a:srgbClr val="00FF00"/>
              </a:solidFill>
              <a:effectLst>
                <a:glow rad="139700">
                  <a:schemeClr val="accent2">
                    <a:satMod val="175000"/>
                    <a:alpha val="40000"/>
                  </a:schemeClr>
                </a:glow>
              </a:effectLst>
              <a:latin typeface="Impact"/>
            </a:endParaRPr>
          </a:p>
          <a:p>
            <a:pPr marL="457200" indent="-457200">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buNone/>
            </a:pPr>
            <a:r>
              <a:rPr lang="id-ID" sz="2400" dirty="0" smtClean="0"/>
              <a:t>	Mahasiswa mampu menjelaskan </a:t>
            </a:r>
          </a:p>
          <a:p>
            <a:pPr marL="457200" indent="-457200">
              <a:buAutoNum type="arabicPeriod"/>
            </a:pPr>
            <a:r>
              <a:rPr lang="id-ID" sz="2400" dirty="0" smtClean="0"/>
              <a:t>Sejarah bilangan</a:t>
            </a:r>
          </a:p>
          <a:p>
            <a:pPr marL="457200" indent="-457200">
              <a:buAutoNum type="arabicPeriod"/>
            </a:pPr>
            <a:r>
              <a:rPr lang="id-ID" sz="2400" dirty="0" smtClean="0"/>
              <a:t> Mengaplikasikan sistem bilangan maya</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b="1" dirty="0" smtClean="0">
                <a:solidFill>
                  <a:srgbClr val="FF0000"/>
                </a:solidFill>
              </a:rPr>
              <a:t>Sejarah Bilangan</a:t>
            </a: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algn="just">
              <a:lnSpc>
                <a:spcPct val="90000"/>
              </a:lnSpc>
              <a:buNone/>
            </a:pPr>
            <a:r>
              <a:rPr lang="id-ID" sz="2800" dirty="0" smtClean="0">
                <a:solidFill>
                  <a:srgbClr val="00FF00"/>
                </a:solidFill>
              </a:rPr>
              <a:t>	</a:t>
            </a:r>
            <a:r>
              <a:rPr lang="en-US" sz="2800" dirty="0" err="1" smtClean="0"/>
              <a:t>Sejak</a:t>
            </a:r>
            <a:r>
              <a:rPr lang="en-US" sz="2800" dirty="0" smtClean="0"/>
              <a:t> </a:t>
            </a:r>
            <a:r>
              <a:rPr lang="en-US" sz="2800" dirty="0" err="1" smtClean="0"/>
              <a:t>zaman</a:t>
            </a:r>
            <a:r>
              <a:rPr lang="en-US" sz="2800" dirty="0" smtClean="0"/>
              <a:t> </a:t>
            </a:r>
            <a:r>
              <a:rPr lang="en-US" sz="2800" dirty="0" err="1" smtClean="0"/>
              <a:t>purbakala</a:t>
            </a:r>
            <a:r>
              <a:rPr lang="en-US" sz="2800" dirty="0" smtClean="0"/>
              <a:t>, </a:t>
            </a:r>
            <a:r>
              <a:rPr lang="en-US" sz="2800" dirty="0" err="1" smtClean="0"/>
              <a:t>tidak</a:t>
            </a:r>
            <a:r>
              <a:rPr lang="en-US" sz="2800" dirty="0" smtClean="0"/>
              <a:t> </a:t>
            </a:r>
            <a:r>
              <a:rPr lang="en-US" sz="2800" dirty="0" err="1" smtClean="0"/>
              <a:t>dapat</a:t>
            </a:r>
            <a:r>
              <a:rPr lang="en-US" sz="2800" dirty="0" smtClean="0"/>
              <a:t> </a:t>
            </a:r>
            <a:r>
              <a:rPr lang="en-US" sz="2800" dirty="0" err="1" smtClean="0"/>
              <a:t>dipungkiri</a:t>
            </a:r>
            <a:r>
              <a:rPr lang="id-ID" sz="2800" dirty="0" smtClean="0"/>
              <a:t> </a:t>
            </a:r>
            <a:r>
              <a:rPr lang="en-US" sz="2800" dirty="0" err="1" smtClean="0"/>
              <a:t>lagi</a:t>
            </a:r>
            <a:r>
              <a:rPr lang="en-US" sz="2800" dirty="0" smtClean="0"/>
              <a:t> </a:t>
            </a:r>
            <a:r>
              <a:rPr lang="en-US" sz="2800" dirty="0" err="1" smtClean="0"/>
              <a:t>bahwa</a:t>
            </a:r>
            <a:r>
              <a:rPr lang="en-US" sz="2800" dirty="0" smtClean="0"/>
              <a:t> </a:t>
            </a:r>
            <a:r>
              <a:rPr lang="en-US" sz="2800" dirty="0" err="1" smtClean="0"/>
              <a:t>pendidikan</a:t>
            </a:r>
            <a:r>
              <a:rPr lang="en-US" sz="2800" dirty="0" smtClean="0"/>
              <a:t> </a:t>
            </a:r>
            <a:r>
              <a:rPr lang="en-US" sz="2800" dirty="0" err="1" smtClean="0"/>
              <a:t>matematika</a:t>
            </a:r>
            <a:r>
              <a:rPr lang="en-US" sz="2800" dirty="0" smtClean="0"/>
              <a:t> </a:t>
            </a:r>
            <a:r>
              <a:rPr lang="en-US" sz="2800" dirty="0" err="1" smtClean="0"/>
              <a:t>sangat</a:t>
            </a:r>
            <a:r>
              <a:rPr lang="id-ID" sz="2800" dirty="0" smtClean="0"/>
              <a:t> </a:t>
            </a:r>
            <a:r>
              <a:rPr lang="en-US" sz="2800" dirty="0" err="1" smtClean="0"/>
              <a:t>diperlukan</a:t>
            </a:r>
            <a:r>
              <a:rPr lang="en-US" sz="2800" dirty="0" smtClean="0"/>
              <a:t> </a:t>
            </a:r>
            <a:r>
              <a:rPr lang="en-US" sz="2800" dirty="0" err="1" smtClean="0"/>
              <a:t>dan</a:t>
            </a:r>
            <a:r>
              <a:rPr lang="en-US" sz="2800" dirty="0" smtClean="0"/>
              <a:t> </a:t>
            </a:r>
            <a:r>
              <a:rPr lang="en-US" sz="2800" dirty="0" err="1" smtClean="0"/>
              <a:t>telah</a:t>
            </a:r>
            <a:r>
              <a:rPr lang="en-US" sz="2800" dirty="0" smtClean="0"/>
              <a:t> </a:t>
            </a:r>
            <a:r>
              <a:rPr lang="en-US" sz="2800" dirty="0" err="1" smtClean="0"/>
              <a:t>menyatu</a:t>
            </a:r>
            <a:r>
              <a:rPr lang="en-US" sz="2800" dirty="0" smtClean="0"/>
              <a:t> </a:t>
            </a:r>
            <a:r>
              <a:rPr lang="en-US" sz="2800" dirty="0" err="1" smtClean="0"/>
              <a:t>dalam</a:t>
            </a:r>
            <a:r>
              <a:rPr lang="id-ID" sz="2800" dirty="0" smtClean="0"/>
              <a:t> </a:t>
            </a:r>
            <a:r>
              <a:rPr lang="en-US" sz="2800" dirty="0" err="1" smtClean="0"/>
              <a:t>kehidupan</a:t>
            </a:r>
            <a:r>
              <a:rPr lang="en-US" sz="2800" dirty="0" smtClean="0"/>
              <a:t> </a:t>
            </a:r>
            <a:r>
              <a:rPr lang="en-US" sz="2800" dirty="0" err="1" smtClean="0"/>
              <a:t>manusia</a:t>
            </a:r>
            <a:r>
              <a:rPr lang="en-US" sz="2800" dirty="0" smtClean="0"/>
              <a:t> </a:t>
            </a:r>
            <a:r>
              <a:rPr lang="en-US" sz="2800" dirty="0" err="1" smtClean="0"/>
              <a:t>dan</a:t>
            </a:r>
            <a:r>
              <a:rPr lang="en-US" sz="2800" dirty="0" smtClean="0"/>
              <a:t> </a:t>
            </a:r>
            <a:r>
              <a:rPr lang="en-US" sz="2800" dirty="0" err="1" smtClean="0"/>
              <a:t>merupakan</a:t>
            </a:r>
            <a:r>
              <a:rPr lang="id-ID" sz="2800" dirty="0" smtClean="0"/>
              <a:t> </a:t>
            </a:r>
            <a:r>
              <a:rPr lang="en-US" sz="2800" dirty="0" err="1" smtClean="0"/>
              <a:t>kebutuhan</a:t>
            </a:r>
            <a:r>
              <a:rPr lang="en-US" sz="2800" dirty="0" smtClean="0"/>
              <a:t> </a:t>
            </a:r>
            <a:r>
              <a:rPr lang="en-US" sz="2800" dirty="0" err="1" smtClean="0"/>
              <a:t>dasar</a:t>
            </a:r>
            <a:r>
              <a:rPr lang="en-US" sz="2800" dirty="0" smtClean="0"/>
              <a:t> </a:t>
            </a:r>
            <a:r>
              <a:rPr lang="en-US" sz="2800" dirty="0" err="1" smtClean="0"/>
              <a:t>dari</a:t>
            </a:r>
            <a:r>
              <a:rPr lang="en-US" sz="2800" dirty="0" smtClean="0"/>
              <a:t> </a:t>
            </a:r>
            <a:r>
              <a:rPr lang="en-US" sz="2800" dirty="0" err="1" smtClean="0"/>
              <a:t>setiap</a:t>
            </a:r>
            <a:r>
              <a:rPr lang="en-US" sz="2800" dirty="0" smtClean="0"/>
              <a:t> </a:t>
            </a:r>
            <a:r>
              <a:rPr lang="en-US" sz="2800" dirty="0" err="1" smtClean="0"/>
              <a:t>lapisan</a:t>
            </a:r>
            <a:r>
              <a:rPr lang="id-ID" sz="2800" dirty="0" smtClean="0"/>
              <a:t> </a:t>
            </a:r>
            <a:r>
              <a:rPr lang="en-US" sz="2800" dirty="0" err="1" smtClean="0"/>
              <a:t>masyarakat</a:t>
            </a:r>
            <a:r>
              <a:rPr lang="en-US" sz="2800" dirty="0" smtClean="0"/>
              <a:t>, </a:t>
            </a:r>
            <a:r>
              <a:rPr lang="en-US" sz="2800" dirty="0" err="1" smtClean="0"/>
              <a:t>dalam</a:t>
            </a:r>
            <a:r>
              <a:rPr lang="en-US" sz="2800" dirty="0" smtClean="0"/>
              <a:t> </a:t>
            </a:r>
            <a:r>
              <a:rPr lang="en-US" sz="2800" dirty="0" err="1" smtClean="0"/>
              <a:t>pergaulan</a:t>
            </a:r>
            <a:r>
              <a:rPr lang="en-US" sz="2800" dirty="0" smtClean="0"/>
              <a:t> </a:t>
            </a:r>
            <a:r>
              <a:rPr lang="en-US" sz="2800" dirty="0" err="1" smtClean="0"/>
              <a:t>hidup</a:t>
            </a:r>
            <a:r>
              <a:rPr lang="en-US" sz="2800" dirty="0" smtClean="0"/>
              <a:t> </a:t>
            </a:r>
            <a:r>
              <a:rPr lang="en-US" sz="2800" dirty="0" err="1" smtClean="0"/>
              <a:t>sehari</a:t>
            </a:r>
            <a:r>
              <a:rPr lang="id-ID" sz="2800" dirty="0" smtClean="0"/>
              <a:t> </a:t>
            </a:r>
            <a:r>
              <a:rPr lang="en-US" sz="2800" dirty="0" err="1" smtClean="0"/>
              <a:t>hari</a:t>
            </a:r>
            <a:r>
              <a:rPr lang="en-US" sz="2800" dirty="0" smtClean="0"/>
              <a:t>. </a:t>
            </a:r>
            <a:r>
              <a:rPr lang="en-US" sz="2800" dirty="0" err="1" smtClean="0"/>
              <a:t>Mereka</a:t>
            </a:r>
            <a:r>
              <a:rPr lang="en-US" sz="2800" dirty="0" smtClean="0"/>
              <a:t> </a:t>
            </a:r>
            <a:r>
              <a:rPr lang="en-US" sz="2800" dirty="0" err="1" smtClean="0"/>
              <a:t>membutuhkan</a:t>
            </a:r>
            <a:r>
              <a:rPr lang="en-US" sz="2800" dirty="0" smtClean="0"/>
              <a:t> </a:t>
            </a:r>
            <a:r>
              <a:rPr lang="en-US" sz="2800" dirty="0" err="1" smtClean="0"/>
              <a:t>matematika</a:t>
            </a:r>
            <a:r>
              <a:rPr lang="id-ID" sz="2800" dirty="0" smtClean="0"/>
              <a:t> </a:t>
            </a:r>
            <a:r>
              <a:rPr lang="en-US" sz="2800" dirty="0" err="1" smtClean="0"/>
              <a:t>untuk</a:t>
            </a:r>
            <a:r>
              <a:rPr lang="id-ID" sz="2800" dirty="0" smtClean="0"/>
              <a:t> melakukan</a:t>
            </a:r>
            <a:r>
              <a:rPr lang="en-US" sz="2800" dirty="0" smtClean="0"/>
              <a:t> </a:t>
            </a:r>
            <a:r>
              <a:rPr lang="en-US" sz="2800" dirty="0" err="1" smtClean="0"/>
              <a:t>perhitungan</a:t>
            </a:r>
            <a:r>
              <a:rPr lang="en-US" sz="2800" dirty="0" smtClean="0"/>
              <a:t> </a:t>
            </a:r>
            <a:r>
              <a:rPr lang="en-US" sz="2800" dirty="0" err="1" smtClean="0"/>
              <a:t>sederhana</a:t>
            </a:r>
            <a:r>
              <a:rPr lang="en-US" sz="2800" dirty="0" smtClean="0"/>
              <a:t>. </a:t>
            </a:r>
            <a:r>
              <a:rPr lang="en-US" sz="2800" dirty="0" err="1" smtClean="0"/>
              <a:t>Untuk</a:t>
            </a:r>
            <a:r>
              <a:rPr lang="id-ID" sz="2800" dirty="0" smtClean="0"/>
              <a:t> </a:t>
            </a:r>
            <a:r>
              <a:rPr lang="en-US" sz="2800" dirty="0" err="1" smtClean="0"/>
              <a:t>keperluan</a:t>
            </a:r>
            <a:r>
              <a:rPr lang="en-US" sz="2800" dirty="0" smtClean="0"/>
              <a:t> </a:t>
            </a:r>
            <a:r>
              <a:rPr lang="en-US" sz="2800" dirty="0" err="1" smtClean="0"/>
              <a:t>tersebut</a:t>
            </a:r>
            <a:r>
              <a:rPr lang="en-US" sz="2800" dirty="0" smtClean="0"/>
              <a:t> </a:t>
            </a:r>
            <a:r>
              <a:rPr lang="en-US" sz="2800" dirty="0" err="1" smtClean="0"/>
              <a:t>diperlukan</a:t>
            </a:r>
            <a:r>
              <a:rPr lang="en-US" sz="2800" dirty="0" smtClean="0"/>
              <a:t> </a:t>
            </a:r>
            <a:r>
              <a:rPr lang="en-US" sz="2800" dirty="0" err="1" smtClean="0"/>
              <a:t>bilangan</a:t>
            </a:r>
            <a:r>
              <a:rPr lang="id-ID" sz="2800" dirty="0" smtClean="0"/>
              <a:t> </a:t>
            </a:r>
            <a:r>
              <a:rPr lang="en-US" sz="2800" dirty="0" err="1" smtClean="0"/>
              <a:t>bilangan</a:t>
            </a:r>
            <a:r>
              <a:rPr lang="en-US" sz="2800" dirty="0" smtClean="0"/>
              <a:t>.</a:t>
            </a:r>
          </a:p>
          <a:p>
            <a:pPr>
              <a:buNone/>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marL="609600" indent="-609600" algn="just">
              <a:spcBef>
                <a:spcPct val="0"/>
              </a:spcBef>
              <a:spcAft>
                <a:spcPct val="40000"/>
              </a:spcAft>
              <a:buNone/>
            </a:pPr>
            <a:r>
              <a:rPr lang="id-ID" sz="2400" dirty="0" smtClean="0">
                <a:solidFill>
                  <a:srgbClr val="00FF00"/>
                </a:solidFill>
              </a:rPr>
              <a:t>	</a:t>
            </a:r>
            <a:r>
              <a:rPr lang="id-ID" sz="2800" dirty="0" smtClean="0"/>
              <a:t>Dalam kehidupan sehari-hari kita akan selalu bertemu yang namanya bilangan karena bilangan selalu dibutuhkan baik dalam teknologi, sains, ekonomi, ataupun dalam dunia musik, filosofi, dan hiburan serta aspek kehidupan lainnya. Adanya bilangan membantu manusia untuk melakukan banyak perhitungan, mulai dari perhitungan sederhana tentang keperluan belanja di dapur, untuk keperluan mengendalikan banjir,</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normAutofit/>
          </a:bodyPr>
          <a:lstStyle/>
          <a:p>
            <a:pPr algn="just">
              <a:buNone/>
            </a:pPr>
            <a:r>
              <a:rPr lang="id-ID" sz="2400" dirty="0" smtClean="0">
                <a:solidFill>
                  <a:srgbClr val="00FF00"/>
                </a:solidFill>
              </a:rPr>
              <a:t>	</a:t>
            </a:r>
            <a:r>
              <a:rPr lang="id-ID" sz="2800" dirty="0" smtClean="0"/>
              <a:t>Mengeringkan rawa-rawa, membuat irigasi, penghitungan hasil pertanian dan peternakan sampai perhitungan yang rumit tentang cara menilai kegiatan perdagangan, keuangan dan pemungutan pajak dan keperluan peluncuran pesawat ruang angkasa dll yang mana masing-masing bangsa memiliki cara tersendiri untuk menggambarkan bilangan dalam bentuk simbol.</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 PPT UEU New Version (add link)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60</Words>
  <Application>Microsoft Office PowerPoint</Application>
  <PresentationFormat>On-screen Show (4:3)</PresentationFormat>
  <Paragraphs>61</Paragraphs>
  <Slides>21</Slides>
  <Notes>20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Template PPT UEU New Version (add link)1</vt:lpstr>
      <vt:lpstr>PowerPoint Presentation</vt:lpstr>
      <vt:lpstr>PERTEMUAN 1</vt:lpstr>
      <vt:lpstr>PowerPoint Presentation</vt:lpstr>
      <vt:lpstr>PowerPoint Presentation</vt:lpstr>
      <vt:lpstr>PERTEMUAN 1</vt:lpstr>
      <vt:lpstr>KEMAMPUAN AKHIR YANG DIHARAPKAN</vt:lpstr>
      <vt:lpstr>Sejarah Bilangan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Beberapa konsep yang digunakan  dalam sistem numerasi adalah: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Alberth</dc:creator>
  <cp:lastModifiedBy>BPISTI2008</cp:lastModifiedBy>
  <cp:revision>16</cp:revision>
  <dcterms:created xsi:type="dcterms:W3CDTF">2017-03-06T11:18:11Z</dcterms:created>
  <dcterms:modified xsi:type="dcterms:W3CDTF">2019-05-15T04:31:54Z</dcterms:modified>
</cp:coreProperties>
</file>