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4" r:id="rId3"/>
    <p:sldId id="258" r:id="rId4"/>
    <p:sldId id="260" r:id="rId5"/>
    <p:sldId id="261" r:id="rId6"/>
    <p:sldId id="262" r:id="rId7"/>
    <p:sldId id="263" r:id="rId8"/>
    <p:sldId id="264" r:id="rId9"/>
    <p:sldId id="265" r:id="rId10"/>
    <p:sldId id="266" r:id="rId11"/>
    <p:sldId id="267" r:id="rId12"/>
    <p:sldId id="268" r:id="rId13"/>
    <p:sldId id="269" r:id="rId14"/>
    <p:sldId id="272"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AAE76-5F72-4580-ADB8-22B499569E6F}" type="datetimeFigureOut">
              <a:rPr lang="id-ID" smtClean="0"/>
              <a:pPr/>
              <a:t>09/03/2017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671674-0AC8-4221-A22C-7DBDEA38AC2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338F064-7ACA-41A3-AFD0-8332DBDDADBB}"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29871D0-26C2-412D-88F5-7ADB1364203A}"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83A8DD6-1D3E-45C6-8EF4-0F71242E0BB9}"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2741751-6558-4974-901A-07559883220A}" type="slidenum">
              <a:rPr lang="id-ID" smtClean="0"/>
              <a:pPr>
                <a:defRPr/>
              </a:pPr>
              <a:t>14</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863DCCD-0CE6-42BF-9506-B93766518D26}"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E8D93B7-E39E-40D9-92C4-BAA34CAB5FF7}"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8D69D50-7685-4ED4-80A5-B6CBF723DFA5}"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92F2CE9-EC73-43B7-B89D-4872C3D32805}"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6039045-51E9-4AA7-8FE7-B23C09450D69}"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7C02A87-597E-4A99-BDDA-FE36628E7D7F}"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DDCBF78-B9C4-4B88-859A-BF6EE5C63F2D}"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36F3367-90F6-4D36-ACCD-1D415C2FD9ED}"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646D-4757-41F9-BDF2-082B8F51AEA5}" type="datetimeFigureOut">
              <a:rPr lang="id-ID" smtClean="0"/>
              <a:pPr/>
              <a:t>09/03/2017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A646D-4757-41F9-BDF2-082B8F51AEA5}" type="datetimeFigureOut">
              <a:rPr lang="id-ID" smtClean="0"/>
              <a:pPr/>
              <a:t>09/03/2017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C4E77-6461-43D4-B0F8-A258E2B51C1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archimedes-lab.org/images8/Numeral_mayan.gi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archimedes-lab.org/images/mayapage1b.gi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en-US" sz="2000" b="1" dirty="0">
                <a:solidFill>
                  <a:schemeClr val="bg1"/>
                </a:solidFill>
              </a:rPr>
              <a:t>TULIS POKOK BAHASAN</a:t>
            </a:r>
          </a:p>
          <a:p>
            <a:pPr algn="ctr"/>
            <a:r>
              <a:rPr lang="en-US" sz="2000" b="1" dirty="0">
                <a:solidFill>
                  <a:schemeClr val="bg1"/>
                </a:solidFill>
              </a:rPr>
              <a:t>PERTEMUAN </a:t>
            </a:r>
            <a:r>
              <a:rPr lang="id-ID" sz="2000" b="1" dirty="0" smtClean="0">
                <a:solidFill>
                  <a:schemeClr val="bg1"/>
                </a:solidFill>
              </a:rPr>
              <a:t>2</a:t>
            </a:r>
            <a:endParaRPr lang="en-US" sz="2000" b="1" dirty="0">
              <a:solidFill>
                <a:schemeClr val="bg1"/>
              </a:solidFill>
            </a:endParaRPr>
          </a:p>
          <a:p>
            <a:pPr algn="ctr"/>
            <a:r>
              <a:rPr lang="id-ID" sz="2000" b="1" dirty="0" smtClean="0">
                <a:solidFill>
                  <a:schemeClr val="bg1"/>
                </a:solidFill>
              </a:rPr>
              <a:t>Alberth Supriyanto Manurung</a:t>
            </a:r>
            <a:endParaRPr lang="en-US" sz="2000" b="1" dirty="0">
              <a:solidFill>
                <a:schemeClr val="bg1"/>
              </a:solidFill>
            </a:endParaRPr>
          </a:p>
          <a:p>
            <a:pPr algn="ctr"/>
            <a:r>
              <a:rPr lang="id-ID" sz="2000" b="1" dirty="0" smtClean="0">
                <a:solidFill>
                  <a:schemeClr val="bg1"/>
                </a:solidFill>
              </a:rPr>
              <a:t>PGSD FKIP</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normAutofit fontScale="90000"/>
          </a:bodyPr>
          <a:lstStyle/>
          <a:p>
            <a:pPr algn="l">
              <a:spcBef>
                <a:spcPct val="50000"/>
              </a:spcBef>
            </a:pPr>
            <a:r>
              <a:rPr lang="id-ID" sz="3200" b="1" dirty="0" smtClean="0">
                <a:solidFill>
                  <a:srgbClr val="00FF00"/>
                </a:solidFill>
              </a:rPr>
              <a:t/>
            </a:r>
            <a:br>
              <a:rPr lang="id-ID" sz="3200" b="1" dirty="0" smtClean="0">
                <a:solidFill>
                  <a:srgbClr val="00FF00"/>
                </a:solidFill>
              </a:rPr>
            </a:br>
            <a:r>
              <a:rPr lang="id-ID" sz="3200" b="1" dirty="0" smtClean="0">
                <a:solidFill>
                  <a:srgbClr val="00FF00"/>
                </a:solidFill>
              </a:rPr>
              <a:t>    </a:t>
            </a:r>
            <a:r>
              <a:rPr lang="id-ID" sz="3200" dirty="0" smtClean="0"/>
              <a:t>a. dengan garis dan titik</a:t>
            </a:r>
            <a:r>
              <a:rPr lang="id-ID" sz="3200" dirty="0" smtClean="0">
                <a:solidFill>
                  <a:srgbClr val="00FF00"/>
                </a:solidFill>
              </a:rPr>
              <a:t/>
            </a:r>
            <a:br>
              <a:rPr lang="id-ID" sz="3200" dirty="0" smtClean="0">
                <a:solidFill>
                  <a:srgbClr val="00FF00"/>
                </a:solidFill>
              </a:rPr>
            </a:br>
            <a:endParaRPr lang="id-ID" sz="3200" dirty="0" smtClean="0">
              <a:latin typeface="Arial" charset="0"/>
              <a:cs typeface="Arial" charset="0"/>
            </a:endParaRPr>
          </a:p>
        </p:txBody>
      </p:sp>
      <p:pic>
        <p:nvPicPr>
          <p:cNvPr id="5" name="Content Placeholder 5" descr="https://i0.wp.com/www.archimedes-lab.org/images8/Numeral_mayan.gif">
            <a:hlinkClick r:id="rId4"/>
          </p:cNvPr>
          <p:cNvPicPr>
            <a:picLocks noGrp="1"/>
          </p:cNvPicPr>
          <p:nvPr>
            <p:ph idx="1"/>
          </p:nvPr>
        </p:nvPicPr>
        <p:blipFill>
          <a:blip r:embed="rId5"/>
          <a:srcRect/>
          <a:stretch>
            <a:fillRect/>
          </a:stretch>
        </p:blipFill>
        <p:spPr>
          <a:xfrm>
            <a:off x="928662" y="1524000"/>
            <a:ext cx="7786742" cy="4602163"/>
          </a:xfr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fontScale="90000"/>
          </a:bodyPr>
          <a:lstStyle/>
          <a:p>
            <a:pPr algn="l">
              <a:spcBef>
                <a:spcPct val="50000"/>
              </a:spcBef>
            </a:pPr>
            <a:r>
              <a:rPr lang="id-ID" sz="3200" b="1" dirty="0" smtClean="0">
                <a:solidFill>
                  <a:srgbClr val="00FF00"/>
                </a:solidFill>
              </a:rPr>
              <a:t> </a:t>
            </a:r>
            <a:br>
              <a:rPr lang="id-ID" sz="3200" b="1" dirty="0" smtClean="0">
                <a:solidFill>
                  <a:srgbClr val="00FF00"/>
                </a:solidFill>
              </a:rPr>
            </a:br>
            <a:r>
              <a:rPr lang="id-ID" sz="3200" b="1" dirty="0" smtClean="0"/>
              <a:t>b. gambar anthropomorphic</a:t>
            </a:r>
            <a:r>
              <a:rPr lang="id-ID" sz="3200" dirty="0" smtClean="0"/>
              <a:t/>
            </a:r>
            <a:br>
              <a:rPr lang="id-ID" sz="3200" dirty="0" smtClean="0"/>
            </a:br>
            <a:endParaRPr lang="id-ID" sz="3200" dirty="0" smtClean="0">
              <a:latin typeface="Arial" charset="0"/>
              <a:cs typeface="Arial" charset="0"/>
            </a:endParaRPr>
          </a:p>
        </p:txBody>
      </p:sp>
      <p:pic>
        <p:nvPicPr>
          <p:cNvPr id="5" name="Picture 3" descr="Maya anthropomorphic">
            <a:hlinkClick r:id="rId4"/>
          </p:cNvPr>
          <p:cNvPicPr>
            <a:picLocks noGrp="1" noChangeAspect="1" noChangeArrowheads="1"/>
          </p:cNvPicPr>
          <p:nvPr>
            <p:ph idx="1"/>
          </p:nvPr>
        </p:nvPicPr>
        <p:blipFill>
          <a:blip r:embed="rId5"/>
          <a:srcRect/>
          <a:stretch>
            <a:fillRect/>
          </a:stretch>
        </p:blipFill>
        <p:spPr bwMode="auto">
          <a:xfrm>
            <a:off x="642910" y="1643050"/>
            <a:ext cx="6310340" cy="421484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Nomor selepas 19 ditulis secara menegak dalam gandaan dua puluh. Sebagai contoh, tiga puluh dua akan ditulis sebagai satu titik di atas dua titik, yang diletakkan di atas dua baris. Titik pertama merupakan "satu dua puluh" atau 1 × 20ⁿ, yang akan ditambah dengan dua titik dan dua baris, atau dua belas.</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ms-MY" sz="2800" dirty="0" smtClean="0"/>
              <a:t>Oleh itu, (1 × 20</a:t>
            </a:r>
            <a:r>
              <a:rPr lang="ms-MY" sz="2800" baseline="30000" dirty="0" smtClean="0"/>
              <a:t>1</a:t>
            </a:r>
            <a:r>
              <a:rPr lang="ms-MY" sz="2800" dirty="0" smtClean="0"/>
              <a:t>) + 12 = 32. Setelah mencapai 20</a:t>
            </a:r>
            <a:r>
              <a:rPr lang="ms-MY" sz="2800" baseline="30000" dirty="0" smtClean="0"/>
              <a:t>2</a:t>
            </a:r>
            <a:r>
              <a:rPr lang="ms-MY" sz="2800" dirty="0" smtClean="0"/>
              <a:t> atau 400, baris lain akan ditambah. Jadi, nombor 429 akan ditulis sebagai satu titik di atas satu titik di atas empat titik dan satu baris, atau (1 × 20</a:t>
            </a:r>
            <a:r>
              <a:rPr lang="ms-MY" sz="2800" baseline="30000" dirty="0" smtClean="0"/>
              <a:t>2</a:t>
            </a:r>
            <a:r>
              <a:rPr lang="ms-MY" sz="2800" dirty="0" smtClean="0"/>
              <a:t>) + (1 × 20</a:t>
            </a:r>
            <a:r>
              <a:rPr lang="ms-MY" sz="2800" baseline="30000" dirty="0" smtClean="0"/>
              <a:t>1</a:t>
            </a:r>
            <a:r>
              <a:rPr lang="ms-MY" sz="2800" dirty="0" smtClean="0"/>
              <a:t>) + 9 = 429. </a:t>
            </a:r>
            <a:endParaRPr lang="id-ID" sz="2800" dirty="0" smtClean="0"/>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algn="ctr">
              <a:buNone/>
            </a:pPr>
            <a:endParaRPr lang="id-ID" sz="2800" dirty="0" smtClean="0"/>
          </a:p>
          <a:p>
            <a:pPr algn="ctr">
              <a:buNone/>
            </a:pPr>
            <a:r>
              <a:rPr lang="id-ID" sz="2800" dirty="0" smtClean="0"/>
              <a:t>Sekian dan Terima kasih</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PERTEMUAN 2</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ctr">
              <a:buNone/>
            </a:pPr>
            <a:endParaRPr lang="id-ID" sz="4000" kern="10" dirty="0" smtClean="0">
              <a:ln w="19050">
                <a:solidFill>
                  <a:srgbClr val="002060"/>
                </a:solidFill>
                <a:round/>
                <a:headEnd/>
                <a:tailEnd/>
              </a:ln>
              <a:solidFill>
                <a:srgbClr val="00FF00"/>
              </a:solidFill>
              <a:effectLst>
                <a:glow rad="139700">
                  <a:schemeClr val="accent2">
                    <a:satMod val="175000"/>
                    <a:alpha val="40000"/>
                  </a:schemeClr>
                </a:glow>
                <a:outerShdw dist="35921" dir="2700000" algn="ctr" rotWithShape="0">
                  <a:srgbClr val="990000"/>
                </a:outerShdw>
              </a:effectLst>
              <a:latin typeface="Impact"/>
            </a:endParaRPr>
          </a:p>
          <a:p>
            <a:pPr algn="ctr">
              <a:buNone/>
            </a:pPr>
            <a:r>
              <a:rPr lang="id-ID" sz="4000" kern="10" dirty="0" smtClean="0">
                <a:ln w="19050">
                  <a:solidFill>
                    <a:srgbClr val="002060"/>
                  </a:solidFill>
                  <a:round/>
                  <a:headEnd/>
                  <a:tailEnd/>
                </a:ln>
                <a:solidFill>
                  <a:srgbClr val="00FF00"/>
                </a:solidFill>
                <a:effectLst>
                  <a:glow rad="139700">
                    <a:schemeClr val="accent2">
                      <a:satMod val="175000"/>
                      <a:alpha val="40000"/>
                    </a:schemeClr>
                  </a:glow>
                  <a:outerShdw dist="35921" dir="2700000" algn="ctr" rotWithShape="0">
                    <a:srgbClr val="990000"/>
                  </a:outerShdw>
                </a:effectLst>
                <a:latin typeface="Impact"/>
              </a:rPr>
              <a:t>Bilangan Maya</a:t>
            </a:r>
            <a:endParaRPr lang="id-ID" sz="4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lgn="just">
              <a:buNone/>
            </a:pPr>
            <a:r>
              <a:rPr lang="id-ID" sz="2400" dirty="0" smtClean="0"/>
              <a:t>	</a:t>
            </a:r>
            <a:r>
              <a:rPr lang="id-ID" dirty="0" smtClean="0"/>
              <a:t>Mahasiswa mampu </a:t>
            </a:r>
          </a:p>
          <a:p>
            <a:pPr algn="just">
              <a:buNone/>
            </a:pPr>
            <a:r>
              <a:rPr lang="id-ID" dirty="0" smtClean="0"/>
              <a:t>	Mengaplikasikan sistem bilangan babilonia, romawi dan hindu arab</a:t>
            </a:r>
            <a:endParaRPr lang="id-ID"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124"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Peradaban Maya telah menetap di wilayah Amerika Tengah dari sekitar 2000 SM, meskipun yang disebut sebagai Periode Klasik membentang dari sekitar 250 SM sampai 900 SM. Pentingnya astronomi dan perhitungan kalender Maya dalam matematika masyarakat diperlukan, dan Maya yang dibangun cukup awal sistem nomor yang sangat canggih, mungkin lebih maju dari yang lain di dunia pada saat itu (meskipun perkembangan cukup sulit).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Tulisan atau angka yang dikembangkan bangsa Maya bentuknya sangat aneh,berupa bulatan lingkaran kecil dan garis-garis. Hal ini tentu dipengaruhi oleh alat tulis yang dipakai, yaitu tongkat yang penampangnya lindris (bulat), sehingga dengan cara manusukkan tongkat ke tanah liat akan berbekas lingkaran atau dengan meletakkan tingkat mereka sehingga berbekas aris.</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Sistem numerasi Maya berbasi 20 (</a:t>
            </a:r>
            <a:r>
              <a:rPr lang="id-ID" sz="2800" i="1" dirty="0" smtClean="0"/>
              <a:t>vigesimal</a:t>
            </a:r>
            <a:r>
              <a:rPr lang="id-ID" sz="2800" dirty="0" smtClean="0"/>
              <a:t>) yang hanya menggunakan tiga simbol yaitu sistem </a:t>
            </a:r>
            <a:r>
              <a:rPr lang="id-ID" sz="2800" i="1" dirty="0" smtClean="0"/>
              <a:t>cengkerang, batang dan titik</a:t>
            </a:r>
            <a:r>
              <a:rPr lang="id-ID" sz="2800" dirty="0" smtClean="0"/>
              <a:t>. Suatu titik mewakili nilai satu, batang mewakili lima dan cengkerang mewakili nol. Bagaimanapun, sistem ini mempunyai dua perbedaan yang signifikan dibandingkan dengan sistem yang kita gunakan sekarang, yaitu                     1) Nilai tempat disusun secara menegak, dan              2)   menggunakan basis 20 (</a:t>
            </a:r>
            <a:r>
              <a:rPr lang="id-ID" sz="2800" i="1" dirty="0" smtClean="0"/>
              <a:t>vigesimal</a:t>
            </a:r>
            <a:r>
              <a:rPr lang="id-ID" sz="2800" dirty="0" smtClean="0"/>
              <a: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8196"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Untuk mendapatkan semua angka yang lain, Suku Maya hanya menggunakan 20 simbol dari angka 0 hingga 19. Sistem basis 10 mempunyai nilai tempat berikut: 1, 101, 102, 103, dll. Maka sistem basis 20 mempunyai nilai tempat seperti berikut: 1, 201, 202, 203, dll. Meskipun demikian, suku Maya mempunyai satu penyimpangan dari basis 20. Nilai tempatnya adalah 1, 20, 20.18, 202.18, 203.18, dll.</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9220"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Oleh karena itu, suku Maya lebih berminat menghitung hari dan kalender tahunan mempunyai 360 hari, karena lebih sesuai dengan nilai digit ketiga terkecil yaitu 20.18 = 360 dan bukan 20.20 = 400. Suku Maya menyusun angka mereka untuk menandakan nilai tempat berbeda.</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0244" name="Content Placeholder 5"/>
          <p:cNvSpPr>
            <a:spLocks noGrp="1"/>
          </p:cNvSpPr>
          <p:nvPr>
            <p:ph idx="1"/>
          </p:nvPr>
        </p:nvSpPr>
        <p:spPr>
          <a:xfrm>
            <a:off x="457200" y="1524000"/>
            <a:ext cx="8229600" cy="4602163"/>
          </a:xfrm>
        </p:spPr>
        <p:txBody>
          <a:bodyPr/>
          <a:lstStyle/>
          <a:p>
            <a:pPr algn="just">
              <a:buNone/>
            </a:pPr>
            <a:r>
              <a:rPr lang="id-ID" sz="2400" dirty="0" smtClean="0">
                <a:solidFill>
                  <a:srgbClr val="00FF00"/>
                </a:solidFill>
              </a:rPr>
              <a:t>	</a:t>
            </a:r>
            <a:r>
              <a:rPr lang="id-ID" sz="2800" dirty="0" smtClean="0"/>
              <a:t>Bagaimana bangsa Maya menyimbolkan bilangan? Bangsa Maya(sama halnya dengan Aztecs) menggunakan penomoran vigesimal (20). (saat ini penomoran yang paling jamak digunakan adalah desimal). Mereka mengembangkan 3 set notasi grafik yang berbeda merepresentasikan bilangan. Yaitu :</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37</Words>
  <Application>Microsoft Office PowerPoint</Application>
  <PresentationFormat>On-screen Show (4:3)</PresentationFormat>
  <Paragraphs>35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PERTEMUAN 2</vt:lpstr>
      <vt:lpstr>KEMAMPUAN AKHIR YANG DIHARAPKAN</vt:lpstr>
      <vt:lpstr>Slide 4</vt:lpstr>
      <vt:lpstr>Slide 5</vt:lpstr>
      <vt:lpstr>Slide 6</vt:lpstr>
      <vt:lpstr>Slide 7</vt:lpstr>
      <vt:lpstr>Slide 8</vt:lpstr>
      <vt:lpstr>Slide 9</vt:lpstr>
      <vt:lpstr>     a. dengan garis dan titik </vt:lpstr>
      <vt:lpstr>  b. gambar anthropomorphic </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Alberth</dc:creator>
  <cp:lastModifiedBy>Alberth</cp:lastModifiedBy>
  <cp:revision>5</cp:revision>
  <dcterms:created xsi:type="dcterms:W3CDTF">2017-03-06T11:18:11Z</dcterms:created>
  <dcterms:modified xsi:type="dcterms:W3CDTF">2017-03-09T05:21:24Z</dcterms:modified>
</cp:coreProperties>
</file>