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gif" ContentType="image/gif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7" r:id="rId2"/>
    <p:sldId id="274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AB20B9-A967-4EB3-8624-78AC0A76B334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C1F44F9-94BF-43B2-AD80-BEA549E29B82}">
      <dgm:prSet/>
      <dgm:spPr/>
      <dgm:t>
        <a:bodyPr/>
        <a:lstStyle/>
        <a:p>
          <a:pPr rtl="0"/>
          <a:r>
            <a:rPr lang="en-US" dirty="0" smtClean="0"/>
            <a:t>MATEMATIKAWAN PERSIA (INDIA)</a:t>
          </a:r>
          <a:endParaRPr lang="en-US" dirty="0"/>
        </a:p>
      </dgm:t>
    </dgm:pt>
    <dgm:pt modelId="{C1F7048F-4D41-4307-B8C2-45F26BEDB242}" type="parTrans" cxnId="{B5E05794-1534-48E8-AD6C-E244058F72BA}">
      <dgm:prSet/>
      <dgm:spPr/>
      <dgm:t>
        <a:bodyPr/>
        <a:lstStyle/>
        <a:p>
          <a:endParaRPr lang="en-US"/>
        </a:p>
      </dgm:t>
    </dgm:pt>
    <dgm:pt modelId="{0CE7B2E7-F573-4259-AE6C-22721AABB218}" type="sibTrans" cxnId="{B5E05794-1534-48E8-AD6C-E244058F72BA}">
      <dgm:prSet/>
      <dgm:spPr/>
      <dgm:t>
        <a:bodyPr/>
        <a:lstStyle/>
        <a:p>
          <a:endParaRPr lang="en-US"/>
        </a:p>
      </dgm:t>
    </dgm:pt>
    <dgm:pt modelId="{54A3F2C4-8CE0-495C-9884-948351D93B0D}">
      <dgm:prSet/>
      <dgm:spPr/>
      <dgm:t>
        <a:bodyPr/>
        <a:lstStyle/>
        <a:p>
          <a:pPr rtl="0"/>
          <a:r>
            <a:rPr lang="en-US" dirty="0" smtClean="0"/>
            <a:t>BARAT ARAB</a:t>
          </a:r>
          <a:endParaRPr lang="en-US" dirty="0"/>
        </a:p>
      </dgm:t>
    </dgm:pt>
    <dgm:pt modelId="{407D5652-417D-4D21-936B-E69CFB1A4FF7}" type="parTrans" cxnId="{E7A80055-CE49-4741-9BDA-E52357D03F11}">
      <dgm:prSet/>
      <dgm:spPr/>
      <dgm:t>
        <a:bodyPr/>
        <a:lstStyle/>
        <a:p>
          <a:endParaRPr lang="en-US"/>
        </a:p>
      </dgm:t>
    </dgm:pt>
    <dgm:pt modelId="{8FDFB5BE-5A73-4319-A31B-BBD46A422ED2}" type="sibTrans" cxnId="{E7A80055-CE49-4741-9BDA-E52357D03F11}">
      <dgm:prSet/>
      <dgm:spPr/>
      <dgm:t>
        <a:bodyPr/>
        <a:lstStyle/>
        <a:p>
          <a:endParaRPr lang="en-US"/>
        </a:p>
      </dgm:t>
    </dgm:pt>
    <dgm:pt modelId="{11DAEF43-07FD-4B4A-83A9-B04C82057B95}">
      <dgm:prSet/>
      <dgm:spPr/>
      <dgm:t>
        <a:bodyPr/>
        <a:lstStyle/>
        <a:p>
          <a:pPr rtl="0"/>
          <a:r>
            <a:rPr lang="en-US" dirty="0" smtClean="0"/>
            <a:t>EROPA (ABAD PERTENGAHAN)</a:t>
          </a:r>
          <a:endParaRPr lang="en-US" dirty="0"/>
        </a:p>
      </dgm:t>
    </dgm:pt>
    <dgm:pt modelId="{67460B59-A2A5-49C4-8B98-D3FCC377E8AC}" type="parTrans" cxnId="{BD7C3CFC-7A2B-421F-976B-41D74600C75B}">
      <dgm:prSet/>
      <dgm:spPr/>
      <dgm:t>
        <a:bodyPr/>
        <a:lstStyle/>
        <a:p>
          <a:endParaRPr lang="en-US"/>
        </a:p>
      </dgm:t>
    </dgm:pt>
    <dgm:pt modelId="{809C609E-6EEA-46B7-894E-1C2CAA26CA59}" type="sibTrans" cxnId="{BD7C3CFC-7A2B-421F-976B-41D74600C75B}">
      <dgm:prSet/>
      <dgm:spPr/>
      <dgm:t>
        <a:bodyPr/>
        <a:lstStyle/>
        <a:p>
          <a:endParaRPr lang="en-US"/>
        </a:p>
      </dgm:t>
    </dgm:pt>
    <dgm:pt modelId="{4D156D7D-834A-4F74-B9ED-3B6E2491B3F5}">
      <dgm:prSet/>
      <dgm:spPr/>
      <dgm:t>
        <a:bodyPr/>
        <a:lstStyle/>
        <a:p>
          <a:pPr rtl="0"/>
          <a:r>
            <a:rPr lang="en-US" dirty="0" smtClean="0"/>
            <a:t>MENGGLOBALISASI</a:t>
          </a:r>
          <a:endParaRPr lang="en-US" dirty="0"/>
        </a:p>
      </dgm:t>
    </dgm:pt>
    <dgm:pt modelId="{857D2566-9DE7-4242-BF75-6634CBEE2457}" type="parTrans" cxnId="{409A0547-3C4E-49BB-AA44-7E4F3F987CD9}">
      <dgm:prSet/>
      <dgm:spPr/>
      <dgm:t>
        <a:bodyPr/>
        <a:lstStyle/>
        <a:p>
          <a:endParaRPr lang="en-US"/>
        </a:p>
      </dgm:t>
    </dgm:pt>
    <dgm:pt modelId="{28586C9C-FA2C-424C-BF03-56AA3676C1DA}" type="sibTrans" cxnId="{409A0547-3C4E-49BB-AA44-7E4F3F987CD9}">
      <dgm:prSet/>
      <dgm:spPr/>
      <dgm:t>
        <a:bodyPr/>
        <a:lstStyle/>
        <a:p>
          <a:endParaRPr lang="en-US"/>
        </a:p>
      </dgm:t>
    </dgm:pt>
    <dgm:pt modelId="{0ED6BCDD-4FD6-404C-B0BF-9BB325E33D90}" type="pres">
      <dgm:prSet presAssocID="{92AB20B9-A967-4EB3-8624-78AC0A76B33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088DDBE-FF0F-4E8B-9B24-E40D3CD752B1}" type="pres">
      <dgm:prSet presAssocID="{4D156D7D-834A-4F74-B9ED-3B6E2491B3F5}" presName="boxAndChildren" presStyleCnt="0"/>
      <dgm:spPr/>
    </dgm:pt>
    <dgm:pt modelId="{15772ABC-BF4F-4796-AE33-0D800F2E5DBC}" type="pres">
      <dgm:prSet presAssocID="{4D156D7D-834A-4F74-B9ED-3B6E2491B3F5}" presName="parentTextBox" presStyleLbl="node1" presStyleIdx="0" presStyleCnt="4"/>
      <dgm:spPr/>
      <dgm:t>
        <a:bodyPr/>
        <a:lstStyle/>
        <a:p>
          <a:endParaRPr lang="en-US"/>
        </a:p>
      </dgm:t>
    </dgm:pt>
    <dgm:pt modelId="{CE26A83D-4287-4AD8-880F-8403221552A4}" type="pres">
      <dgm:prSet presAssocID="{809C609E-6EEA-46B7-894E-1C2CAA26CA59}" presName="sp" presStyleCnt="0"/>
      <dgm:spPr/>
    </dgm:pt>
    <dgm:pt modelId="{FF58417C-59F7-448C-8FE6-3CE6796B1442}" type="pres">
      <dgm:prSet presAssocID="{11DAEF43-07FD-4B4A-83A9-B04C82057B95}" presName="arrowAndChildren" presStyleCnt="0"/>
      <dgm:spPr/>
    </dgm:pt>
    <dgm:pt modelId="{8882AF3B-9F9E-495D-9D94-DCBFEDEEAD89}" type="pres">
      <dgm:prSet presAssocID="{11DAEF43-07FD-4B4A-83A9-B04C82057B95}" presName="parentTextArrow" presStyleLbl="node1" presStyleIdx="1" presStyleCnt="4"/>
      <dgm:spPr/>
      <dgm:t>
        <a:bodyPr/>
        <a:lstStyle/>
        <a:p>
          <a:endParaRPr lang="en-US"/>
        </a:p>
      </dgm:t>
    </dgm:pt>
    <dgm:pt modelId="{CC713335-467F-49F8-BE96-C4B0AD3B799C}" type="pres">
      <dgm:prSet presAssocID="{8FDFB5BE-5A73-4319-A31B-BBD46A422ED2}" presName="sp" presStyleCnt="0"/>
      <dgm:spPr/>
    </dgm:pt>
    <dgm:pt modelId="{D1DE380B-071E-4F8F-9771-674D8153AA26}" type="pres">
      <dgm:prSet presAssocID="{54A3F2C4-8CE0-495C-9884-948351D93B0D}" presName="arrowAndChildren" presStyleCnt="0"/>
      <dgm:spPr/>
    </dgm:pt>
    <dgm:pt modelId="{8D3094F7-0984-4C69-B93B-F20787148654}" type="pres">
      <dgm:prSet presAssocID="{54A3F2C4-8CE0-495C-9884-948351D93B0D}" presName="parentTextArrow" presStyleLbl="node1" presStyleIdx="2" presStyleCnt="4"/>
      <dgm:spPr/>
      <dgm:t>
        <a:bodyPr/>
        <a:lstStyle/>
        <a:p>
          <a:endParaRPr lang="en-US"/>
        </a:p>
      </dgm:t>
    </dgm:pt>
    <dgm:pt modelId="{F8163B19-EC87-45B0-8A9F-BDE0F262CCF7}" type="pres">
      <dgm:prSet presAssocID="{0CE7B2E7-F573-4259-AE6C-22721AABB218}" presName="sp" presStyleCnt="0"/>
      <dgm:spPr/>
    </dgm:pt>
    <dgm:pt modelId="{B00C0C0E-B8E5-415E-8F52-06D7D8176657}" type="pres">
      <dgm:prSet presAssocID="{AC1F44F9-94BF-43B2-AD80-BEA549E29B82}" presName="arrowAndChildren" presStyleCnt="0"/>
      <dgm:spPr/>
    </dgm:pt>
    <dgm:pt modelId="{ED7C3796-D522-454C-9CE8-DBAEAD94D090}" type="pres">
      <dgm:prSet presAssocID="{AC1F44F9-94BF-43B2-AD80-BEA549E29B82}" presName="parentTextArrow" presStyleLbl="node1" presStyleIdx="3" presStyleCnt="4"/>
      <dgm:spPr/>
      <dgm:t>
        <a:bodyPr/>
        <a:lstStyle/>
        <a:p>
          <a:endParaRPr lang="en-US"/>
        </a:p>
      </dgm:t>
    </dgm:pt>
  </dgm:ptLst>
  <dgm:cxnLst>
    <dgm:cxn modelId="{B1C4841E-8F0B-44AD-8B53-DD7AB7B0E499}" type="presOf" srcId="{11DAEF43-07FD-4B4A-83A9-B04C82057B95}" destId="{8882AF3B-9F9E-495D-9D94-DCBFEDEEAD89}" srcOrd="0" destOrd="0" presId="urn:microsoft.com/office/officeart/2005/8/layout/process4"/>
    <dgm:cxn modelId="{409A0547-3C4E-49BB-AA44-7E4F3F987CD9}" srcId="{92AB20B9-A967-4EB3-8624-78AC0A76B334}" destId="{4D156D7D-834A-4F74-B9ED-3B6E2491B3F5}" srcOrd="3" destOrd="0" parTransId="{857D2566-9DE7-4242-BF75-6634CBEE2457}" sibTransId="{28586C9C-FA2C-424C-BF03-56AA3676C1DA}"/>
    <dgm:cxn modelId="{BD7C3CFC-7A2B-421F-976B-41D74600C75B}" srcId="{92AB20B9-A967-4EB3-8624-78AC0A76B334}" destId="{11DAEF43-07FD-4B4A-83A9-B04C82057B95}" srcOrd="2" destOrd="0" parTransId="{67460B59-A2A5-49C4-8B98-D3FCC377E8AC}" sibTransId="{809C609E-6EEA-46B7-894E-1C2CAA26CA59}"/>
    <dgm:cxn modelId="{D7BEB7F6-85A6-429D-9401-5E566BCBFE34}" type="presOf" srcId="{92AB20B9-A967-4EB3-8624-78AC0A76B334}" destId="{0ED6BCDD-4FD6-404C-B0BF-9BB325E33D90}" srcOrd="0" destOrd="0" presId="urn:microsoft.com/office/officeart/2005/8/layout/process4"/>
    <dgm:cxn modelId="{E7A80055-CE49-4741-9BDA-E52357D03F11}" srcId="{92AB20B9-A967-4EB3-8624-78AC0A76B334}" destId="{54A3F2C4-8CE0-495C-9884-948351D93B0D}" srcOrd="1" destOrd="0" parTransId="{407D5652-417D-4D21-936B-E69CFB1A4FF7}" sibTransId="{8FDFB5BE-5A73-4319-A31B-BBD46A422ED2}"/>
    <dgm:cxn modelId="{E87C7D3A-189E-4B09-9757-D7744AF9544E}" type="presOf" srcId="{4D156D7D-834A-4F74-B9ED-3B6E2491B3F5}" destId="{15772ABC-BF4F-4796-AE33-0D800F2E5DBC}" srcOrd="0" destOrd="0" presId="urn:microsoft.com/office/officeart/2005/8/layout/process4"/>
    <dgm:cxn modelId="{47702FD9-73E2-496E-B49C-BD8102B001DC}" type="presOf" srcId="{54A3F2C4-8CE0-495C-9884-948351D93B0D}" destId="{8D3094F7-0984-4C69-B93B-F20787148654}" srcOrd="0" destOrd="0" presId="urn:microsoft.com/office/officeart/2005/8/layout/process4"/>
    <dgm:cxn modelId="{7E548372-A6A5-47D0-A689-3C3AD263469B}" type="presOf" srcId="{AC1F44F9-94BF-43B2-AD80-BEA549E29B82}" destId="{ED7C3796-D522-454C-9CE8-DBAEAD94D090}" srcOrd="0" destOrd="0" presId="urn:microsoft.com/office/officeart/2005/8/layout/process4"/>
    <dgm:cxn modelId="{B5E05794-1534-48E8-AD6C-E244058F72BA}" srcId="{92AB20B9-A967-4EB3-8624-78AC0A76B334}" destId="{AC1F44F9-94BF-43B2-AD80-BEA549E29B82}" srcOrd="0" destOrd="0" parTransId="{C1F7048F-4D41-4307-B8C2-45F26BEDB242}" sibTransId="{0CE7B2E7-F573-4259-AE6C-22721AABB218}"/>
    <dgm:cxn modelId="{6707996F-A295-49EF-BB57-056F2E37D7EA}" type="presParOf" srcId="{0ED6BCDD-4FD6-404C-B0BF-9BB325E33D90}" destId="{5088DDBE-FF0F-4E8B-9B24-E40D3CD752B1}" srcOrd="0" destOrd="0" presId="urn:microsoft.com/office/officeart/2005/8/layout/process4"/>
    <dgm:cxn modelId="{4C0C0088-60B5-4497-B6BA-1B013673045D}" type="presParOf" srcId="{5088DDBE-FF0F-4E8B-9B24-E40D3CD752B1}" destId="{15772ABC-BF4F-4796-AE33-0D800F2E5DBC}" srcOrd="0" destOrd="0" presId="urn:microsoft.com/office/officeart/2005/8/layout/process4"/>
    <dgm:cxn modelId="{CD0E3163-4EAE-48CD-A6D0-E33594C15A0D}" type="presParOf" srcId="{0ED6BCDD-4FD6-404C-B0BF-9BB325E33D90}" destId="{CE26A83D-4287-4AD8-880F-8403221552A4}" srcOrd="1" destOrd="0" presId="urn:microsoft.com/office/officeart/2005/8/layout/process4"/>
    <dgm:cxn modelId="{7C7BC629-6493-4A60-808D-4BDB57FEE263}" type="presParOf" srcId="{0ED6BCDD-4FD6-404C-B0BF-9BB325E33D90}" destId="{FF58417C-59F7-448C-8FE6-3CE6796B1442}" srcOrd="2" destOrd="0" presId="urn:microsoft.com/office/officeart/2005/8/layout/process4"/>
    <dgm:cxn modelId="{669E7B32-D071-4087-BB57-5D966ED17C7A}" type="presParOf" srcId="{FF58417C-59F7-448C-8FE6-3CE6796B1442}" destId="{8882AF3B-9F9E-495D-9D94-DCBFEDEEAD89}" srcOrd="0" destOrd="0" presId="urn:microsoft.com/office/officeart/2005/8/layout/process4"/>
    <dgm:cxn modelId="{707901D9-D08D-4075-9290-A8C24B21FE5D}" type="presParOf" srcId="{0ED6BCDD-4FD6-404C-B0BF-9BB325E33D90}" destId="{CC713335-467F-49F8-BE96-C4B0AD3B799C}" srcOrd="3" destOrd="0" presId="urn:microsoft.com/office/officeart/2005/8/layout/process4"/>
    <dgm:cxn modelId="{5822781C-E10A-4EB9-B7E6-67E7A01C821E}" type="presParOf" srcId="{0ED6BCDD-4FD6-404C-B0BF-9BB325E33D90}" destId="{D1DE380B-071E-4F8F-9771-674D8153AA26}" srcOrd="4" destOrd="0" presId="urn:microsoft.com/office/officeart/2005/8/layout/process4"/>
    <dgm:cxn modelId="{DB17AB60-9685-43D9-9AFB-E8375B1B8029}" type="presParOf" srcId="{D1DE380B-071E-4F8F-9771-674D8153AA26}" destId="{8D3094F7-0984-4C69-B93B-F20787148654}" srcOrd="0" destOrd="0" presId="urn:microsoft.com/office/officeart/2005/8/layout/process4"/>
    <dgm:cxn modelId="{EAEAF60D-6E7F-4E70-9083-A217D871FEF3}" type="presParOf" srcId="{0ED6BCDD-4FD6-404C-B0BF-9BB325E33D90}" destId="{F8163B19-EC87-45B0-8A9F-BDE0F262CCF7}" srcOrd="5" destOrd="0" presId="urn:microsoft.com/office/officeart/2005/8/layout/process4"/>
    <dgm:cxn modelId="{CB68F25A-5BA4-4D1E-806B-3D2F3152F2C4}" type="presParOf" srcId="{0ED6BCDD-4FD6-404C-B0BF-9BB325E33D90}" destId="{B00C0C0E-B8E5-415E-8F52-06D7D8176657}" srcOrd="6" destOrd="0" presId="urn:microsoft.com/office/officeart/2005/8/layout/process4"/>
    <dgm:cxn modelId="{1BE9CE18-DA2A-4C36-BC33-BCAB49865A9C}" type="presParOf" srcId="{B00C0C0E-B8E5-415E-8F52-06D7D8176657}" destId="{ED7C3796-D522-454C-9CE8-DBAEAD94D090}" srcOrd="0" destOrd="0" presId="urn:microsoft.com/office/officeart/2005/8/layout/process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3AAE76-5F72-4580-ADB8-22B499569E6F}" type="datetimeFigureOut">
              <a:rPr lang="id-ID" smtClean="0"/>
              <a:pPr/>
              <a:t>09/03/2017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671674-0AC8-4221-A22C-7DBDEA38AC20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6F9F2F-35D1-4053-991C-4CC1190A3850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338F064-7ACA-41A3-AFD0-8332DBDDADBB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9871D0-26C2-412D-88F5-7ADB1364203A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3A8DD6-1D3E-45C6-8EF4-0F71242E0BB9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071D93D-36EC-420F-8288-79A1E269A0B4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620CF96-0033-4673-B5E4-0FD81EB92A83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741751-6558-4974-901A-07559883220A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741751-6558-4974-901A-07559883220A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741751-6558-4974-901A-07559883220A}" type="slidenum">
              <a:rPr lang="id-ID" smtClean="0"/>
              <a:pPr>
                <a:defRPr/>
              </a:pPr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741751-6558-4974-901A-07559883220A}" type="slidenum">
              <a:rPr lang="id-ID" smtClean="0"/>
              <a:pPr>
                <a:defRPr/>
              </a:pPr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741751-6558-4974-901A-07559883220A}" type="slidenum">
              <a:rPr lang="id-ID" smtClean="0"/>
              <a:pPr>
                <a:defRPr/>
              </a:pPr>
              <a:t>20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863DCCD-0CE6-42BF-9506-B93766518D26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741751-6558-4974-901A-07559883220A}" type="slidenum">
              <a:rPr lang="id-ID" smtClean="0"/>
              <a:pPr>
                <a:defRPr/>
              </a:pPr>
              <a:t>21</a:t>
            </a:fld>
            <a:endParaRPr lang="id-ID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741751-6558-4974-901A-07559883220A}" type="slidenum">
              <a:rPr lang="id-ID" smtClean="0"/>
              <a:pPr>
                <a:defRPr/>
              </a:pPr>
              <a:t>22</a:t>
            </a:fld>
            <a:endParaRPr lang="id-ID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741751-6558-4974-901A-07559883220A}" type="slidenum">
              <a:rPr lang="id-ID" smtClean="0"/>
              <a:pPr>
                <a:defRPr/>
              </a:pPr>
              <a:t>23</a:t>
            </a:fld>
            <a:endParaRPr lang="id-ID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741751-6558-4974-901A-07559883220A}" type="slidenum">
              <a:rPr lang="id-ID" smtClean="0"/>
              <a:pPr>
                <a:defRPr/>
              </a:pPr>
              <a:t>24</a:t>
            </a:fld>
            <a:endParaRPr lang="id-ID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741751-6558-4974-901A-07559883220A}" type="slidenum">
              <a:rPr lang="id-ID" smtClean="0"/>
              <a:pPr>
                <a:defRPr/>
              </a:pPr>
              <a:t>25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8D93B7-E39E-40D9-92C4-BAA34CAB5FF7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D69D50-7685-4ED4-80A5-B6CBF723DFA5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92F2CE9-EC73-43B7-B89D-4872C3D32805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6039045-51E9-4AA7-8FE7-B23C09450D69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7C02A87-597E-4A99-BDDA-FE36628E7D7F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DDCBF78-B9C4-4B88-859A-BF6EE5C63F2D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36F3367-90F6-4D36-ACCD-1D415C2FD9ED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09/03/2017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09/03/2017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09/03/2017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09/03/2017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09/03/2017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09/03/2017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09/03/2017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09/03/2017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09/03/2017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09/03/2017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A646D-4757-41F9-BDF2-082B8F51AEA5}" type="datetimeFigureOut">
              <a:rPr lang="id-ID" smtClean="0"/>
              <a:pPr/>
              <a:t>09/03/2017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A646D-4757-41F9-BDF2-082B8F51AEA5}" type="datetimeFigureOut">
              <a:rPr lang="id-ID" smtClean="0"/>
              <a:pPr/>
              <a:t>09/03/2017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C4E77-6461-43D4-B0F8-A258E2B51C14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://translate.googleusercontent.com/translate_c?hl=id&amp;prev=/search?q=Sistem+Numerasi+Arab-Hindu&amp;hl=id&amp;sa=G&amp;prmd=imvns&amp;rurl=translate.google.co.id&amp;sl=en&amp;u=http://en.wikipedia.org/wiki/File:Arabic_numerals-en.svg&amp;usg=ALkJrhj_MzRbfzwLHGRIaXWaLP_5hR6vQw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translate.googleusercontent.com/translate_c?hl=id&amp;prev=/search?q=Sistem+Numerasi+Arab-Hindu&amp;hl=id&amp;sa=G&amp;prmd=imvns&amp;rurl=translate.google.co.id&amp;sl=en&amp;u=http://en.wikipedia.org/wiki/File:EgyptphoneKeypad.jpg&amp;usg=ALkJrhhs-rqwPF8M3BdccjZ0Iu5HZrOWnQ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translate.googleusercontent.com/translate_c?hl=id&amp;prev=/search?q=Sistem+Numerasi+Arab-Hindu&amp;hl=id&amp;sa=G&amp;prmd=imvns&amp;rurl=translate.google.co.id&amp;sl=en&amp;u=http://en.wikipedia.org/wiki/File:Arabic_Numerals.svg&amp;usg=ALkJrhjev2njgplMVH22m9XYZOUqqs8FG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657600"/>
            <a:ext cx="56388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TULIS POKOK BAHASAN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</a:rPr>
              <a:t>PERTEMUAN </a:t>
            </a:r>
            <a:r>
              <a:rPr lang="id-ID" sz="2000" b="1" dirty="0" smtClean="0">
                <a:solidFill>
                  <a:schemeClr val="bg1"/>
                </a:solidFill>
              </a:rPr>
              <a:t>1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id-ID" sz="2000" b="1" dirty="0" smtClean="0">
                <a:solidFill>
                  <a:schemeClr val="bg1"/>
                </a:solidFill>
              </a:rPr>
              <a:t>Alberth Supriyanto Manurung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id-ID" sz="2000" b="1" dirty="0" smtClean="0">
                <a:solidFill>
                  <a:schemeClr val="bg1"/>
                </a:solidFill>
              </a:rPr>
              <a:t>PGSD FKIP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1126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algn="just">
              <a:buNone/>
            </a:pPr>
            <a:r>
              <a:rPr lang="id-ID" sz="2400" dirty="0" smtClean="0"/>
              <a:t>	</a:t>
            </a:r>
            <a:r>
              <a:rPr lang="en-US" sz="2800" dirty="0" err="1" smtClean="0"/>
              <a:t>Kelompok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puluhan</a:t>
            </a:r>
            <a:r>
              <a:rPr lang="en-US" sz="2800" dirty="0" smtClean="0"/>
              <a:t>, </a:t>
            </a:r>
            <a:r>
              <a:rPr lang="en-US" sz="2800" dirty="0" err="1" smtClean="0"/>
              <a:t>mungkin</a:t>
            </a:r>
            <a:r>
              <a:rPr lang="en-US" sz="2800" dirty="0" smtClean="0"/>
              <a:t>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10 digit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 smtClean="0"/>
              <a:t>tangan</a:t>
            </a:r>
            <a:r>
              <a:rPr lang="en-US" sz="2800" dirty="0" smtClean="0"/>
              <a:t> </a:t>
            </a:r>
            <a:r>
              <a:rPr lang="en-US" sz="2800" dirty="0" err="1" smtClean="0"/>
              <a:t>kita</a:t>
            </a:r>
            <a:r>
              <a:rPr lang="en-US" sz="2800" dirty="0" smtClean="0"/>
              <a:t>. </a:t>
            </a:r>
            <a:r>
              <a:rPr lang="en-US" sz="2800" dirty="0" err="1" smtClean="0"/>
              <a:t>Menariknya</a:t>
            </a:r>
            <a:r>
              <a:rPr lang="en-US" sz="2800" dirty="0" smtClean="0"/>
              <a:t> </a:t>
            </a:r>
            <a:r>
              <a:rPr lang="en-US" sz="2800" dirty="0" err="1" smtClean="0"/>
              <a:t>cukup</a:t>
            </a:r>
            <a:r>
              <a:rPr lang="en-US" sz="2800" dirty="0" smtClean="0"/>
              <a:t>, </a:t>
            </a:r>
            <a:r>
              <a:rPr lang="en-US" sz="2800" dirty="0" err="1" smtClean="0"/>
              <a:t>angka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harfiah</a:t>
            </a:r>
            <a:r>
              <a:rPr lang="en-US" sz="2800" dirty="0" smtClean="0"/>
              <a:t> </a:t>
            </a:r>
            <a:r>
              <a:rPr lang="en-US" sz="2800" dirty="0" err="1" smtClean="0"/>
              <a:t>berarti</a:t>
            </a:r>
            <a:r>
              <a:rPr lang="en-US" sz="2800" dirty="0" smtClean="0"/>
              <a:t> </a:t>
            </a:r>
            <a:r>
              <a:rPr lang="en-US" sz="2800" dirty="0" err="1" smtClean="0"/>
              <a:t>jari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jari</a:t>
            </a:r>
            <a:r>
              <a:rPr lang="en-US" sz="2800" dirty="0" smtClean="0"/>
              <a:t> kaki.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penomoran</a:t>
            </a:r>
            <a:r>
              <a:rPr lang="en-US" sz="2800" dirty="0" smtClean="0"/>
              <a:t> Hindu-Arab, </a:t>
            </a:r>
            <a:r>
              <a:rPr lang="en-US" sz="2800" dirty="0" err="1" smtClean="0"/>
              <a:t>sepuluh</a:t>
            </a:r>
            <a:r>
              <a:rPr lang="en-US" sz="2800" dirty="0" smtClean="0"/>
              <a:t> 	yang </a:t>
            </a:r>
            <a:r>
              <a:rPr lang="en-US" sz="2800" dirty="0" err="1" smtClean="0"/>
              <a:t>digantikan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sepuluh</a:t>
            </a:r>
            <a:r>
              <a:rPr lang="en-US" sz="2800" dirty="0" smtClean="0"/>
              <a:t>,</a:t>
            </a:r>
            <a:r>
              <a:rPr lang="id-ID" sz="2800" dirty="0" smtClean="0"/>
              <a:t> </a:t>
            </a:r>
            <a:r>
              <a:rPr lang="en-US" sz="2800" dirty="0" err="1" smtClean="0"/>
              <a:t>sepuluh</a:t>
            </a:r>
            <a:r>
              <a:rPr lang="en-US" sz="2800" dirty="0" smtClean="0"/>
              <a:t> </a:t>
            </a:r>
            <a:r>
              <a:rPr lang="en-US" sz="2800" dirty="0" err="1" smtClean="0"/>
              <a:t>puluhan</a:t>
            </a:r>
            <a:r>
              <a:rPr lang="en-US" sz="2800" dirty="0" smtClean="0"/>
              <a:t> </a:t>
            </a:r>
            <a:r>
              <a:rPr lang="en-US" sz="2800" dirty="0" err="1" smtClean="0"/>
              <a:t>digantikan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	</a:t>
            </a:r>
            <a:r>
              <a:rPr lang="en-US" sz="2800" dirty="0" err="1" smtClean="0"/>
              <a:t>seratus</a:t>
            </a:r>
            <a:r>
              <a:rPr lang="en-US" sz="2800" dirty="0" smtClean="0"/>
              <a:t>, </a:t>
            </a:r>
            <a:r>
              <a:rPr lang="en-US" sz="2800" dirty="0" err="1" smtClean="0"/>
              <a:t>sepuluh</a:t>
            </a:r>
            <a:r>
              <a:rPr lang="en-US" sz="2800" dirty="0" smtClean="0"/>
              <a:t> </a:t>
            </a:r>
            <a:r>
              <a:rPr lang="en-US" sz="2800" dirty="0" err="1" smtClean="0"/>
              <a:t>ratusan</a:t>
            </a:r>
            <a:r>
              <a:rPr lang="en-US" sz="2800" dirty="0" smtClean="0"/>
              <a:t> </a:t>
            </a:r>
            <a:r>
              <a:rPr lang="en-US" sz="2800" dirty="0" err="1" smtClean="0"/>
              <a:t>digantikan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seribu</a:t>
            </a:r>
            <a:r>
              <a:rPr lang="en-US" sz="2800" dirty="0" smtClean="0"/>
              <a:t>, </a:t>
            </a:r>
            <a:r>
              <a:rPr lang="en-US" sz="2800" dirty="0" err="1" smtClean="0"/>
              <a:t>seribu</a:t>
            </a:r>
            <a:r>
              <a:rPr lang="en-US" sz="2800" dirty="0" smtClean="0"/>
              <a:t> 10 </a:t>
            </a:r>
            <a:r>
              <a:rPr lang="en-US" sz="2800" dirty="0" err="1" smtClean="0"/>
              <a:t>diganti</a:t>
            </a:r>
            <a:r>
              <a:rPr lang="id-ID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10 </a:t>
            </a:r>
            <a:r>
              <a:rPr lang="en-US" sz="2800" dirty="0" err="1" smtClean="0"/>
              <a:t>ribu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sebagainya</a:t>
            </a:r>
            <a:r>
              <a:rPr lang="en-US" sz="2800" dirty="0" smtClean="0"/>
              <a:t>.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62500" lnSpcReduction="20000"/>
          </a:bodyPr>
          <a:lstStyle/>
          <a:p>
            <a:pPr lvl="0">
              <a:buNone/>
            </a:pPr>
            <a:r>
              <a:rPr lang="en-US" sz="4500" dirty="0" err="1" smtClean="0"/>
              <a:t>Menggunakan</a:t>
            </a:r>
            <a:r>
              <a:rPr lang="en-US" sz="4500" dirty="0" smtClean="0"/>
              <a:t> </a:t>
            </a:r>
            <a:r>
              <a:rPr lang="en-US" sz="4500" dirty="0" err="1" smtClean="0"/>
              <a:t>nilai</a:t>
            </a:r>
            <a:r>
              <a:rPr lang="en-US" sz="4500" dirty="0" smtClean="0"/>
              <a:t> </a:t>
            </a:r>
            <a:r>
              <a:rPr lang="en-US" sz="4500" dirty="0" err="1" smtClean="0"/>
              <a:t>tempat</a:t>
            </a:r>
            <a:r>
              <a:rPr lang="en-US" sz="4500" dirty="0" smtClean="0"/>
              <a:t>, </a:t>
            </a:r>
            <a:r>
              <a:rPr lang="en-US" sz="4500" dirty="0" err="1" smtClean="0"/>
              <a:t>mulai</a:t>
            </a:r>
            <a:r>
              <a:rPr lang="en-US" sz="4500" dirty="0" smtClean="0"/>
              <a:t> </a:t>
            </a:r>
            <a:r>
              <a:rPr lang="en-US" sz="4500" dirty="0" err="1" smtClean="0"/>
              <a:t>dari</a:t>
            </a:r>
            <a:r>
              <a:rPr lang="en-US" sz="4500" dirty="0" smtClean="0"/>
              <a:t> </a:t>
            </a:r>
            <a:r>
              <a:rPr lang="en-US" sz="4500" dirty="0" err="1" smtClean="0"/>
              <a:t>kanan</a:t>
            </a:r>
            <a:r>
              <a:rPr lang="en-US" sz="4500" dirty="0" smtClean="0"/>
              <a:t> </a:t>
            </a:r>
            <a:r>
              <a:rPr lang="en-US" sz="4500" dirty="0" err="1" smtClean="0"/>
              <a:t>ke</a:t>
            </a:r>
            <a:r>
              <a:rPr lang="en-US" sz="4500" dirty="0" smtClean="0"/>
              <a:t> </a:t>
            </a:r>
            <a:r>
              <a:rPr lang="en-US" sz="4500" dirty="0" err="1" smtClean="0"/>
              <a:t>kiri</a:t>
            </a:r>
            <a:r>
              <a:rPr lang="en-US" sz="4500" dirty="0" smtClean="0"/>
              <a:t>, </a:t>
            </a:r>
          </a:p>
          <a:p>
            <a:pPr lvl="1"/>
            <a:r>
              <a:rPr lang="en-US" sz="4500" dirty="0" err="1" smtClean="0"/>
              <a:t>Angka</a:t>
            </a:r>
            <a:r>
              <a:rPr lang="en-US" sz="4500" dirty="0" smtClean="0"/>
              <a:t> </a:t>
            </a:r>
            <a:r>
              <a:rPr lang="en-US" sz="4500" dirty="0" err="1" smtClean="0"/>
              <a:t>pertama</a:t>
            </a:r>
            <a:r>
              <a:rPr lang="en-US" sz="4500" dirty="0" smtClean="0"/>
              <a:t> </a:t>
            </a:r>
            <a:r>
              <a:rPr lang="en-US" sz="4500" dirty="0" err="1" smtClean="0"/>
              <a:t>mewakili</a:t>
            </a:r>
            <a:r>
              <a:rPr lang="en-US" sz="4500" dirty="0" smtClean="0"/>
              <a:t> </a:t>
            </a:r>
            <a:r>
              <a:rPr lang="en-US" sz="4500" dirty="0" err="1" smtClean="0"/>
              <a:t>berapa</a:t>
            </a:r>
            <a:r>
              <a:rPr lang="en-US" sz="4500" dirty="0" smtClean="0"/>
              <a:t> </a:t>
            </a:r>
            <a:r>
              <a:rPr lang="en-US" sz="4500" dirty="0" err="1" smtClean="0"/>
              <a:t>banyak</a:t>
            </a:r>
            <a:r>
              <a:rPr lang="en-US" sz="4500" dirty="0" smtClean="0"/>
              <a:t> yang </a:t>
            </a:r>
            <a:r>
              <a:rPr lang="en-US" sz="4500" dirty="0" err="1" smtClean="0"/>
              <a:t>ada</a:t>
            </a:r>
            <a:r>
              <a:rPr lang="en-US" sz="4500" dirty="0" smtClean="0"/>
              <a:t> </a:t>
            </a:r>
          </a:p>
          <a:p>
            <a:pPr lvl="1"/>
            <a:r>
              <a:rPr lang="en-US" sz="4500" dirty="0" err="1" smtClean="0"/>
              <a:t>Angka</a:t>
            </a:r>
            <a:r>
              <a:rPr lang="en-US" sz="4500" dirty="0" smtClean="0"/>
              <a:t> </a:t>
            </a:r>
            <a:r>
              <a:rPr lang="en-US" sz="4500" dirty="0" err="1" smtClean="0"/>
              <a:t>kedua</a:t>
            </a:r>
            <a:r>
              <a:rPr lang="en-US" sz="4500" dirty="0" smtClean="0"/>
              <a:t> </a:t>
            </a:r>
            <a:r>
              <a:rPr lang="en-US" sz="4500" dirty="0" err="1" smtClean="0"/>
              <a:t>mewakili</a:t>
            </a:r>
            <a:r>
              <a:rPr lang="en-US" sz="4500" dirty="0" smtClean="0"/>
              <a:t> </a:t>
            </a:r>
            <a:r>
              <a:rPr lang="en-US" sz="4500" dirty="0" err="1" smtClean="0"/>
              <a:t>berapa</a:t>
            </a:r>
            <a:r>
              <a:rPr lang="en-US" sz="4500" dirty="0" smtClean="0"/>
              <a:t> </a:t>
            </a:r>
            <a:r>
              <a:rPr lang="en-US" sz="4500" dirty="0" err="1" smtClean="0"/>
              <a:t>banyak</a:t>
            </a:r>
            <a:r>
              <a:rPr lang="en-US" sz="4500" dirty="0" smtClean="0"/>
              <a:t> </a:t>
            </a:r>
            <a:r>
              <a:rPr lang="en-US" sz="4500" dirty="0" err="1" smtClean="0"/>
              <a:t>puluhan</a:t>
            </a:r>
            <a:r>
              <a:rPr lang="en-US" sz="4500" dirty="0" smtClean="0"/>
              <a:t> </a:t>
            </a:r>
            <a:r>
              <a:rPr lang="en-US" sz="4500" dirty="0" err="1" smtClean="0"/>
              <a:t>ada</a:t>
            </a:r>
            <a:endParaRPr lang="en-US" sz="4500" dirty="0" smtClean="0"/>
          </a:p>
          <a:p>
            <a:pPr lvl="1"/>
            <a:r>
              <a:rPr lang="en-US" sz="4500" dirty="0" err="1" smtClean="0"/>
              <a:t>Angka</a:t>
            </a:r>
            <a:r>
              <a:rPr lang="en-US" sz="4500" dirty="0" smtClean="0"/>
              <a:t> </a:t>
            </a:r>
            <a:r>
              <a:rPr lang="en-US" sz="4500" dirty="0" err="1" smtClean="0"/>
              <a:t>ketiga</a:t>
            </a:r>
            <a:r>
              <a:rPr lang="en-US" sz="4500" dirty="0" smtClean="0"/>
              <a:t> </a:t>
            </a:r>
            <a:r>
              <a:rPr lang="en-US" sz="4500" dirty="0" err="1" smtClean="0"/>
              <a:t>mewakili</a:t>
            </a:r>
            <a:r>
              <a:rPr lang="en-US" sz="4500" dirty="0" smtClean="0"/>
              <a:t> </a:t>
            </a:r>
            <a:r>
              <a:rPr lang="en-US" sz="4500" dirty="0" err="1" smtClean="0"/>
              <a:t>berapa</a:t>
            </a:r>
            <a:r>
              <a:rPr lang="en-US" sz="4500" dirty="0" smtClean="0"/>
              <a:t> </a:t>
            </a:r>
            <a:r>
              <a:rPr lang="en-US" sz="4500" dirty="0" err="1" smtClean="0"/>
              <a:t>banyak</a:t>
            </a:r>
            <a:r>
              <a:rPr lang="en-US" sz="4500" dirty="0" smtClean="0"/>
              <a:t> </a:t>
            </a:r>
            <a:r>
              <a:rPr lang="en-US" sz="4500" dirty="0" err="1" smtClean="0"/>
              <a:t>ada</a:t>
            </a:r>
            <a:r>
              <a:rPr lang="en-US" sz="4500" dirty="0" smtClean="0"/>
              <a:t> </a:t>
            </a:r>
            <a:r>
              <a:rPr lang="en-US" sz="4500" dirty="0" err="1" smtClean="0"/>
              <a:t>ratusan</a:t>
            </a:r>
            <a:r>
              <a:rPr lang="en-US" sz="4500" dirty="0" smtClean="0"/>
              <a:t> </a:t>
            </a:r>
          </a:p>
          <a:p>
            <a:pPr lvl="1"/>
            <a:r>
              <a:rPr lang="en-US" sz="4500" dirty="0" err="1" smtClean="0"/>
              <a:t>Angka</a:t>
            </a:r>
            <a:r>
              <a:rPr lang="en-US" sz="4500" dirty="0" smtClean="0"/>
              <a:t> </a:t>
            </a:r>
            <a:r>
              <a:rPr lang="en-US" sz="4500" dirty="0" err="1" smtClean="0"/>
              <a:t>keempat</a:t>
            </a:r>
            <a:r>
              <a:rPr lang="en-US" sz="4500" dirty="0" smtClean="0"/>
              <a:t> </a:t>
            </a:r>
            <a:r>
              <a:rPr lang="en-US" sz="4500" dirty="0" err="1" smtClean="0"/>
              <a:t>mewakili</a:t>
            </a:r>
            <a:r>
              <a:rPr lang="en-US" sz="4500" dirty="0" smtClean="0"/>
              <a:t> </a:t>
            </a:r>
            <a:r>
              <a:rPr lang="en-US" sz="4500" dirty="0" err="1" smtClean="0"/>
              <a:t>berapa</a:t>
            </a:r>
            <a:r>
              <a:rPr lang="en-US" sz="4500" dirty="0" smtClean="0"/>
              <a:t> </a:t>
            </a:r>
            <a:r>
              <a:rPr lang="en-US" sz="4500" dirty="0" err="1" smtClean="0"/>
              <a:t>ribu</a:t>
            </a:r>
            <a:r>
              <a:rPr lang="en-US" sz="4500" dirty="0" smtClean="0"/>
              <a:t> </a:t>
            </a:r>
            <a:r>
              <a:rPr lang="en-US" sz="4500" dirty="0" err="1" smtClean="0"/>
              <a:t>ada</a:t>
            </a:r>
            <a:r>
              <a:rPr lang="en-US" sz="4500" dirty="0" smtClean="0"/>
              <a:t> </a:t>
            </a:r>
          </a:p>
          <a:p>
            <a:pPr lvl="1"/>
            <a:r>
              <a:rPr lang="en-US" sz="4500" dirty="0" err="1" smtClean="0"/>
              <a:t>dan</a:t>
            </a:r>
            <a:r>
              <a:rPr lang="en-US" sz="4500" dirty="0" smtClean="0"/>
              <a:t> </a:t>
            </a:r>
            <a:r>
              <a:rPr lang="en-US" sz="4500" dirty="0" err="1" smtClean="0"/>
              <a:t>seterusnya</a:t>
            </a:r>
            <a:r>
              <a:rPr lang="en-US" sz="4500" dirty="0" smtClean="0"/>
              <a:t> ... </a:t>
            </a:r>
          </a:p>
          <a:p>
            <a:pPr>
              <a:buNone/>
            </a:pPr>
            <a:r>
              <a:rPr lang="en-US" sz="4500" dirty="0" smtClean="0"/>
              <a:t>	</a:t>
            </a:r>
            <a:r>
              <a:rPr lang="en-US" sz="4500" dirty="0" err="1" smtClean="0"/>
              <a:t>Misalnya</a:t>
            </a:r>
            <a:r>
              <a:rPr lang="en-US" sz="4500" dirty="0" smtClean="0"/>
              <a:t>, </a:t>
            </a:r>
          </a:p>
          <a:p>
            <a:pPr>
              <a:buNone/>
            </a:pPr>
            <a:r>
              <a:rPr lang="en-US" sz="4500" dirty="0" smtClean="0"/>
              <a:t>	</a:t>
            </a:r>
            <a:r>
              <a:rPr lang="en-US" sz="4500" dirty="0" err="1" smtClean="0"/>
              <a:t>Dalam</a:t>
            </a:r>
            <a:r>
              <a:rPr lang="en-US" sz="4500" dirty="0" smtClean="0"/>
              <a:t> </a:t>
            </a:r>
            <a:r>
              <a:rPr lang="en-US" sz="4500" dirty="0" err="1" smtClean="0"/>
              <a:t>angka</a:t>
            </a:r>
            <a:r>
              <a:rPr lang="en-US" sz="4500" dirty="0" smtClean="0"/>
              <a:t> 4687, </a:t>
            </a:r>
            <a:r>
              <a:rPr lang="en-US" sz="4500" dirty="0" err="1" smtClean="0"/>
              <a:t>ada</a:t>
            </a:r>
            <a:r>
              <a:rPr lang="en-US" sz="4500" dirty="0" smtClean="0"/>
              <a:t> 7 </a:t>
            </a:r>
            <a:r>
              <a:rPr lang="en-US" sz="4500" dirty="0" err="1" smtClean="0"/>
              <a:t>orang</a:t>
            </a:r>
            <a:r>
              <a:rPr lang="en-US" sz="4500" dirty="0" smtClean="0"/>
              <a:t>, 8 </a:t>
            </a:r>
            <a:r>
              <a:rPr lang="en-US" sz="4500" dirty="0" err="1" smtClean="0"/>
              <a:t>puluhan</a:t>
            </a:r>
            <a:r>
              <a:rPr lang="en-US" sz="4500" dirty="0" smtClean="0"/>
              <a:t>, 6 </a:t>
            </a:r>
            <a:r>
              <a:rPr lang="en-US" sz="4500" dirty="0" err="1" smtClean="0"/>
              <a:t>ratusan</a:t>
            </a:r>
            <a:r>
              <a:rPr lang="en-US" sz="4500" dirty="0" smtClean="0"/>
              <a:t>, </a:t>
            </a:r>
            <a:r>
              <a:rPr lang="en-US" sz="4500" dirty="0" err="1" smtClean="0"/>
              <a:t>dan</a:t>
            </a:r>
            <a:r>
              <a:rPr lang="en-US" sz="4500" dirty="0" smtClean="0"/>
              <a:t> 4 </a:t>
            </a:r>
            <a:r>
              <a:rPr lang="en-US" sz="4500" dirty="0" err="1" smtClean="0"/>
              <a:t>ribu</a:t>
            </a:r>
            <a:r>
              <a:rPr lang="en-US" sz="4500" dirty="0" smtClean="0"/>
              <a:t> </a:t>
            </a:r>
          </a:p>
          <a:p>
            <a:pPr>
              <a:buNone/>
            </a:pPr>
            <a:r>
              <a:rPr lang="en-US" sz="4500" dirty="0" smtClean="0"/>
              <a:t>	</a:t>
            </a:r>
            <a:r>
              <a:rPr lang="en-US" sz="4500" dirty="0" err="1" smtClean="0"/>
              <a:t>Dalam</a:t>
            </a:r>
            <a:r>
              <a:rPr lang="en-US" sz="4500" dirty="0" smtClean="0"/>
              <a:t> </a:t>
            </a:r>
            <a:r>
              <a:rPr lang="en-US" sz="4500" dirty="0" err="1" smtClean="0"/>
              <a:t>angka</a:t>
            </a:r>
            <a:r>
              <a:rPr lang="en-US" sz="4500" dirty="0" smtClean="0"/>
              <a:t> 72 </a:t>
            </a:r>
            <a:r>
              <a:rPr lang="en-US" sz="4500" dirty="0" err="1" smtClean="0"/>
              <a:t>menyatakan</a:t>
            </a:r>
            <a:r>
              <a:rPr lang="en-US" sz="4500" dirty="0" smtClean="0"/>
              <a:t> 2 </a:t>
            </a:r>
            <a:r>
              <a:rPr lang="en-US" sz="4500" dirty="0" err="1" smtClean="0"/>
              <a:t>keping</a:t>
            </a:r>
            <a:r>
              <a:rPr lang="en-US" sz="4500" dirty="0" smtClean="0"/>
              <a:t>/</a:t>
            </a:r>
            <a:r>
              <a:rPr lang="en-US" sz="4500" dirty="0" err="1" smtClean="0"/>
              <a:t>ekor</a:t>
            </a:r>
            <a:r>
              <a:rPr lang="en-US" sz="4500" dirty="0" smtClean="0"/>
              <a:t>/</a:t>
            </a:r>
            <a:r>
              <a:rPr lang="en-US" sz="4500" dirty="0" err="1" smtClean="0"/>
              <a:t>macam</a:t>
            </a:r>
            <a:r>
              <a:rPr lang="en-US" sz="4500" dirty="0" smtClean="0"/>
              <a:t>, 7 </a:t>
            </a:r>
            <a:r>
              <a:rPr lang="en-US" sz="4500" dirty="0" err="1" smtClean="0"/>
              <a:t>puluhan</a:t>
            </a:r>
            <a:endParaRPr lang="en-US" sz="4500" dirty="0" smtClean="0"/>
          </a:p>
          <a:p>
            <a:pPr>
              <a:buNone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lvl="0">
              <a:buNone/>
            </a:pPr>
            <a:r>
              <a:rPr lang="id-ID" sz="2400" dirty="0" smtClean="0"/>
              <a:t>	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aditif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perkalian</a:t>
            </a:r>
            <a:r>
              <a:rPr lang="en-US" sz="2400" dirty="0" smtClean="0"/>
              <a:t>.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angka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ditemukan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mengalikan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angka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en-US" sz="2400" dirty="0" err="1" smtClean="0"/>
              <a:t>tempat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kemudian</a:t>
            </a:r>
            <a:r>
              <a:rPr lang="en-US" sz="2400" dirty="0" smtClean="0"/>
              <a:t> </a:t>
            </a:r>
            <a:r>
              <a:rPr lang="en-US" sz="2400" dirty="0" err="1" smtClean="0"/>
              <a:t>menambahkan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dihasilkan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smtClean="0"/>
              <a:t> </a:t>
            </a:r>
          </a:p>
          <a:p>
            <a:pPr>
              <a:buNone/>
            </a:pPr>
            <a:r>
              <a:rPr lang="en-US" sz="2400" b="1" dirty="0" smtClean="0"/>
              <a:t>	</a:t>
            </a:r>
            <a:r>
              <a:rPr lang="en-US" sz="2400" b="1" dirty="0" err="1" smtClean="0"/>
              <a:t>Tempat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nilai</a:t>
            </a:r>
            <a:r>
              <a:rPr lang="en-US" sz="2400" b="1" dirty="0" smtClean="0"/>
              <a:t> 	:</a:t>
            </a:r>
            <a:r>
              <a:rPr lang="en-US" sz="2400" dirty="0" smtClean="0"/>
              <a:t> </a:t>
            </a:r>
            <a:r>
              <a:rPr lang="en-US" sz="2400" dirty="0" err="1" smtClean="0"/>
              <a:t>seratus</a:t>
            </a:r>
            <a:r>
              <a:rPr lang="en-US" sz="2400" dirty="0" smtClean="0"/>
              <a:t> </a:t>
            </a:r>
            <a:r>
              <a:rPr lang="en-US" sz="2400" dirty="0" err="1" smtClean="0"/>
              <a:t>ribu</a:t>
            </a:r>
            <a:r>
              <a:rPr lang="en-US" sz="2400" dirty="0" smtClean="0"/>
              <a:t> 1001</a:t>
            </a:r>
          </a:p>
          <a:p>
            <a:pPr>
              <a:buNone/>
            </a:pPr>
            <a:r>
              <a:rPr lang="en-US" sz="2400" b="1" dirty="0" smtClean="0"/>
              <a:t>	Digit</a:t>
            </a:r>
            <a:r>
              <a:rPr lang="en-US" sz="2400" dirty="0" smtClean="0"/>
              <a:t> 		</a:t>
            </a:r>
            <a:r>
              <a:rPr lang="en-US" sz="2400" dirty="0" smtClean="0"/>
              <a:t>: </a:t>
            </a:r>
            <a:r>
              <a:rPr lang="en-US" sz="2400" dirty="0" smtClean="0"/>
              <a:t>4 6 8 7 </a:t>
            </a:r>
          </a:p>
          <a:p>
            <a:pPr>
              <a:buNone/>
            </a:pPr>
            <a:r>
              <a:rPr lang="en-US" sz="2400" b="1" dirty="0" smtClean="0"/>
              <a:t>	 </a:t>
            </a:r>
            <a:r>
              <a:rPr lang="en-US" sz="2400" b="1" dirty="0" err="1" smtClean="0"/>
              <a:t>Angka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nilai</a:t>
            </a:r>
            <a:r>
              <a:rPr lang="en-US" sz="2400" dirty="0" smtClean="0"/>
              <a:t> 	</a:t>
            </a:r>
            <a:r>
              <a:rPr lang="en-US" sz="2400" dirty="0" smtClean="0"/>
              <a:t>: </a:t>
            </a:r>
            <a:r>
              <a:rPr lang="en-US" sz="2400" dirty="0" smtClean="0"/>
              <a:t>4 × 6 × 1000 + 100 + 8 × 10 + 7 × 1 </a:t>
            </a:r>
            <a:endParaRPr lang="id-ID" sz="2400" dirty="0" smtClean="0"/>
          </a:p>
          <a:p>
            <a:pPr>
              <a:buNone/>
            </a:pPr>
            <a:r>
              <a:rPr lang="id-ID" sz="2400" dirty="0" smtClean="0"/>
              <a:t>	</a:t>
            </a:r>
            <a:r>
              <a:rPr lang="id-ID" sz="2400" dirty="0" smtClean="0"/>
              <a:t>			</a:t>
            </a:r>
            <a:r>
              <a:rPr lang="en-US" sz="2400" dirty="0" smtClean="0"/>
              <a:t>= </a:t>
            </a:r>
            <a:r>
              <a:rPr lang="en-US" sz="2400" dirty="0" smtClean="0"/>
              <a:t>4000 + 600 + 80 + 7 = 4687</a:t>
            </a:r>
          </a:p>
          <a:p>
            <a:pPr>
              <a:buNone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i="1" dirty="0" err="1" smtClean="0"/>
              <a:t>Angka</a:t>
            </a:r>
            <a:r>
              <a:rPr lang="en-US" sz="3200" b="1" i="1" dirty="0" smtClean="0"/>
              <a:t>, </a:t>
            </a:r>
            <a:r>
              <a:rPr lang="en-US" sz="3200" b="1" i="1" dirty="0" err="1" smtClean="0"/>
              <a:t>waktu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perjalanan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dari</a:t>
            </a:r>
            <a:r>
              <a:rPr lang="en-US" sz="3200" b="1" i="1" dirty="0" smtClean="0"/>
              <a:t> India </a:t>
            </a:r>
            <a:r>
              <a:rPr lang="en-US" sz="3200" b="1" i="1" dirty="0" err="1" smtClean="0"/>
              <a:t>ke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Eropa</a:t>
            </a:r>
            <a:endParaRPr lang="id-ID" sz="3200" dirty="0" smtClean="0">
              <a:latin typeface="Arial" charset="0"/>
              <a:cs typeface="Arial" charset="0"/>
            </a:endParaRPr>
          </a:p>
        </p:txBody>
      </p:sp>
      <p:pic>
        <p:nvPicPr>
          <p:cNvPr id="5" name="Content Placeholder 4" descr="hindu-arabic angka"/>
          <p:cNvPicPr>
            <a:picLocks noGrp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1714488"/>
            <a:ext cx="6453213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pic>
        <p:nvPicPr>
          <p:cNvPr id="5" name="Content Placeholder 4" descr="Daftar angka">
            <a:hlinkClick r:id="rId4" tooltip="&quot;Daftar angka&quot;"/>
          </p:cNvPr>
          <p:cNvPicPr>
            <a:picLocks noGrp="1"/>
          </p:cNvPicPr>
          <p:nvPr>
            <p:ph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7224" y="1571612"/>
            <a:ext cx="7500990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 err="1" smtClean="0"/>
              <a:t>Penyebaran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varian</a:t>
            </a:r>
            <a:r>
              <a:rPr lang="en-US" sz="3200" b="1" dirty="0" smtClean="0"/>
              <a:t> Arab Barat</a:t>
            </a:r>
            <a:endParaRPr lang="id-ID" sz="3200" dirty="0" smtClean="0">
              <a:latin typeface="Arial" charset="0"/>
              <a:cs typeface="Arial" charset="0"/>
            </a:endParaRPr>
          </a:p>
        </p:txBody>
      </p:sp>
      <p:pic>
        <p:nvPicPr>
          <p:cNvPr id="5" name="Content Placeholder 4" descr="http://upload.wikimedia.org/wikipedia/commons/thumb/d/d8/EgyptphoneKeypad.jpg/220px-EgyptphoneKeypad.jpg">
            <a:hlinkClick r:id="rId4"/>
          </p:cNvPr>
          <p:cNvPicPr>
            <a:picLocks noGrp="1"/>
          </p:cNvPicPr>
          <p:nvPr>
            <p:ph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728" y="1785926"/>
            <a:ext cx="6858048" cy="3436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>
            <a:normAutofit fontScale="90000"/>
          </a:bodyPr>
          <a:lstStyle/>
          <a:p>
            <a:pPr lvl="0">
              <a:spcBef>
                <a:spcPct val="50000"/>
              </a:spcBef>
            </a:pPr>
            <a:r>
              <a:rPr lang="id-ID" sz="3200" dirty="0" smtClean="0">
                <a:solidFill>
                  <a:schemeClr val="tx2"/>
                </a:solidFill>
              </a:rPr>
              <a:t/>
            </a:r>
            <a:br>
              <a:rPr lang="id-ID" sz="3200" dirty="0" smtClean="0">
                <a:solidFill>
                  <a:schemeClr val="tx2"/>
                </a:solidFill>
              </a:rPr>
            </a:br>
            <a:r>
              <a:rPr lang="en-US" sz="3200" dirty="0" smtClean="0">
                <a:solidFill>
                  <a:schemeClr val="tx2"/>
                </a:solidFill>
              </a:rPr>
              <a:t>NUMERASI </a:t>
            </a:r>
            <a:r>
              <a:rPr lang="en-US" sz="3200" dirty="0" smtClean="0">
                <a:solidFill>
                  <a:schemeClr val="tx2"/>
                </a:solidFill>
              </a:rPr>
              <a:t>BILANGAN ROMAWI</a:t>
            </a:r>
            <a:br>
              <a:rPr lang="en-US" sz="3200" dirty="0" smtClean="0">
                <a:solidFill>
                  <a:schemeClr val="tx2"/>
                </a:solidFill>
              </a:rPr>
            </a:br>
            <a:endParaRPr lang="id-ID" sz="3200" dirty="0" smtClean="0">
              <a:latin typeface="Arial" charset="0"/>
              <a:cs typeface="Arial" charset="0"/>
            </a:endParaRPr>
          </a:p>
        </p:txBody>
      </p:sp>
      <p:sp>
        <p:nvSpPr>
          <p:cNvPr id="1741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d-ID" sz="2400" dirty="0" smtClean="0">
                <a:latin typeface="Arno Pro Smbd" pitchFamily="18" charset="0"/>
              </a:rPr>
              <a:t>	</a:t>
            </a:r>
            <a:r>
              <a:rPr lang="en-US" sz="2400" dirty="0" err="1" smtClean="0">
                <a:latin typeface="Arno Pro Smbd" pitchFamily="18" charset="0"/>
              </a:rPr>
              <a:t>Sistem</a:t>
            </a:r>
            <a:r>
              <a:rPr lang="en-US" sz="2400" dirty="0" smtClean="0">
                <a:latin typeface="Arno Pro Smbd" pitchFamily="18" charset="0"/>
              </a:rPr>
              <a:t> </a:t>
            </a:r>
            <a:r>
              <a:rPr lang="en-US" sz="2400" dirty="0" err="1" smtClean="0">
                <a:latin typeface="Arno Pro Smbd" pitchFamily="18" charset="0"/>
              </a:rPr>
              <a:t>Romawi</a:t>
            </a:r>
            <a:r>
              <a:rPr lang="en-US" sz="2400" dirty="0" smtClean="0">
                <a:latin typeface="Arno Pro Smbd" pitchFamily="18" charset="0"/>
              </a:rPr>
              <a:t> </a:t>
            </a:r>
            <a:r>
              <a:rPr lang="en-US" sz="2400" dirty="0" err="1" smtClean="0">
                <a:latin typeface="Arno Pro Smbd" pitchFamily="18" charset="0"/>
              </a:rPr>
              <a:t>ini</a:t>
            </a:r>
            <a:r>
              <a:rPr lang="en-US" sz="2400" dirty="0" smtClean="0">
                <a:latin typeface="Arno Pro Smbd" pitchFamily="18" charset="0"/>
              </a:rPr>
              <a:t> </a:t>
            </a:r>
            <a:r>
              <a:rPr lang="en-US" sz="2400" dirty="0" err="1" smtClean="0">
                <a:latin typeface="Arno Pro Smbd" pitchFamily="18" charset="0"/>
              </a:rPr>
              <a:t>sudah</a:t>
            </a:r>
            <a:r>
              <a:rPr lang="en-US" sz="2400" dirty="0" smtClean="0">
                <a:latin typeface="Arno Pro Smbd" pitchFamily="18" charset="0"/>
              </a:rPr>
              <a:t> </a:t>
            </a:r>
            <a:r>
              <a:rPr lang="en-US" sz="2400" dirty="0" err="1" smtClean="0">
                <a:latin typeface="Arno Pro Smbd" pitchFamily="18" charset="0"/>
              </a:rPr>
              <a:t>ada</a:t>
            </a:r>
            <a:r>
              <a:rPr lang="en-US" sz="2400" dirty="0" smtClean="0">
                <a:latin typeface="Arno Pro Smbd" pitchFamily="18" charset="0"/>
              </a:rPr>
              <a:t> </a:t>
            </a:r>
            <a:r>
              <a:rPr lang="en-US" sz="2400" dirty="0" err="1" smtClean="0">
                <a:latin typeface="Arno Pro Smbd" pitchFamily="18" charset="0"/>
              </a:rPr>
              <a:t>sejak</a:t>
            </a:r>
            <a:r>
              <a:rPr lang="en-US" sz="2400" dirty="0" smtClean="0">
                <a:latin typeface="Arno Pro Smbd" pitchFamily="18" charset="0"/>
              </a:rPr>
              <a:t> 260 </a:t>
            </a:r>
            <a:r>
              <a:rPr lang="en-US" sz="2400" dirty="0" err="1" smtClean="0">
                <a:latin typeface="Arno Pro Smbd" pitchFamily="18" charset="0"/>
              </a:rPr>
              <a:t>tahun</a:t>
            </a:r>
            <a:r>
              <a:rPr lang="en-US" sz="2400" dirty="0" smtClean="0">
                <a:latin typeface="Arno Pro Smbd" pitchFamily="18" charset="0"/>
              </a:rPr>
              <a:t> </a:t>
            </a:r>
            <a:r>
              <a:rPr lang="en-US" sz="2400" dirty="0" err="1" smtClean="0">
                <a:latin typeface="Arno Pro Smbd" pitchFamily="18" charset="0"/>
              </a:rPr>
              <a:t>sebelum</a:t>
            </a:r>
            <a:r>
              <a:rPr lang="en-US" sz="2400" dirty="0" smtClean="0">
                <a:latin typeface="Arno Pro Smbd" pitchFamily="18" charset="0"/>
              </a:rPr>
              <a:t> </a:t>
            </a:r>
            <a:r>
              <a:rPr lang="en-US" sz="2400" dirty="0" err="1" smtClean="0">
                <a:latin typeface="Arno Pro Smbd" pitchFamily="18" charset="0"/>
              </a:rPr>
              <a:t>Masehi</a:t>
            </a:r>
            <a:r>
              <a:rPr lang="en-US" sz="2400" dirty="0" smtClean="0">
                <a:latin typeface="Arno Pro Smbd" pitchFamily="18" charset="0"/>
              </a:rPr>
              <a:t>. </a:t>
            </a:r>
            <a:r>
              <a:rPr lang="en-US" sz="2400" dirty="0" err="1" smtClean="0">
                <a:latin typeface="Arno Pro Smbd" pitchFamily="18" charset="0"/>
              </a:rPr>
              <a:t>Tetapi</a:t>
            </a:r>
            <a:r>
              <a:rPr lang="en-US" sz="2400" dirty="0" smtClean="0">
                <a:latin typeface="Arno Pro Smbd" pitchFamily="18" charset="0"/>
              </a:rPr>
              <a:t> </a:t>
            </a:r>
            <a:r>
              <a:rPr lang="en-US" sz="2400" dirty="0" err="1" smtClean="0">
                <a:latin typeface="Arno Pro Smbd" pitchFamily="18" charset="0"/>
              </a:rPr>
              <a:t>sistem</a:t>
            </a:r>
            <a:r>
              <a:rPr lang="en-US" sz="2400" dirty="0" smtClean="0">
                <a:latin typeface="Arno Pro Smbd" pitchFamily="18" charset="0"/>
              </a:rPr>
              <a:t> </a:t>
            </a:r>
            <a:r>
              <a:rPr lang="en-US" sz="2400" dirty="0" err="1" smtClean="0">
                <a:latin typeface="Arno Pro Smbd" pitchFamily="18" charset="0"/>
              </a:rPr>
              <a:t>numerasi</a:t>
            </a:r>
            <a:r>
              <a:rPr lang="en-US" sz="2400" dirty="0" smtClean="0">
                <a:latin typeface="Arno Pro Smbd" pitchFamily="18" charset="0"/>
              </a:rPr>
              <a:t> </a:t>
            </a:r>
            <a:r>
              <a:rPr lang="en-US" sz="2400" dirty="0" err="1" smtClean="0">
                <a:latin typeface="Arno Pro Smbd" pitchFamily="18" charset="0"/>
              </a:rPr>
              <a:t>Romawi</a:t>
            </a:r>
            <a:r>
              <a:rPr lang="en-US" sz="2400" dirty="0" smtClean="0">
                <a:latin typeface="Arno Pro Smbd" pitchFamily="18" charset="0"/>
              </a:rPr>
              <a:t> yang </a:t>
            </a:r>
            <a:r>
              <a:rPr lang="en-US" sz="2400" dirty="0" err="1" smtClean="0">
                <a:latin typeface="Arno Pro Smbd" pitchFamily="18" charset="0"/>
              </a:rPr>
              <a:t>seperti</a:t>
            </a:r>
            <a:r>
              <a:rPr lang="en-US" sz="2400" dirty="0" smtClean="0">
                <a:latin typeface="Arno Pro Smbd" pitchFamily="18" charset="0"/>
              </a:rPr>
              <a:t> </a:t>
            </a:r>
            <a:r>
              <a:rPr lang="en-US" sz="2400" dirty="0" err="1" smtClean="0">
                <a:latin typeface="Arno Pro Smbd" pitchFamily="18" charset="0"/>
              </a:rPr>
              <a:t>sekarang</a:t>
            </a:r>
            <a:r>
              <a:rPr lang="en-US" sz="2400" dirty="0" smtClean="0">
                <a:latin typeface="Arno Pro Smbd" pitchFamily="18" charset="0"/>
              </a:rPr>
              <a:t> </a:t>
            </a:r>
            <a:r>
              <a:rPr lang="en-US" sz="2400" dirty="0" err="1" smtClean="0">
                <a:latin typeface="Arno Pro Smbd" pitchFamily="18" charset="0"/>
              </a:rPr>
              <a:t>ini</a:t>
            </a:r>
            <a:r>
              <a:rPr lang="en-US" sz="2400" dirty="0" smtClean="0">
                <a:latin typeface="Arno Pro Smbd" pitchFamily="18" charset="0"/>
              </a:rPr>
              <a:t> </a:t>
            </a:r>
            <a:r>
              <a:rPr lang="en-US" sz="2400" dirty="0" err="1" smtClean="0">
                <a:latin typeface="Arno Pro Smbd" pitchFamily="18" charset="0"/>
              </a:rPr>
              <a:t>belum</a:t>
            </a:r>
            <a:r>
              <a:rPr lang="en-US" sz="2400" dirty="0" smtClean="0">
                <a:latin typeface="Arno Pro Smbd" pitchFamily="18" charset="0"/>
              </a:rPr>
              <a:t> lama </a:t>
            </a:r>
            <a:r>
              <a:rPr lang="en-US" sz="2400" dirty="0" err="1" smtClean="0">
                <a:latin typeface="Arno Pro Smbd" pitchFamily="18" charset="0"/>
              </a:rPr>
              <a:t>dikembangkan</a:t>
            </a:r>
            <a:r>
              <a:rPr lang="en-US" sz="2400" dirty="0" smtClean="0">
                <a:latin typeface="Arno Pro Smbd" pitchFamily="18" charset="0"/>
              </a:rPr>
              <a:t>. </a:t>
            </a:r>
            <a:r>
              <a:rPr lang="en-US" sz="2400" dirty="0" err="1" smtClean="0">
                <a:latin typeface="Arno Pro Smbd" pitchFamily="18" charset="0"/>
              </a:rPr>
              <a:t>Misalnya</a:t>
            </a:r>
            <a:r>
              <a:rPr lang="en-US" sz="2400" dirty="0" smtClean="0">
                <a:latin typeface="Arno Pro Smbd" pitchFamily="18" charset="0"/>
              </a:rPr>
              <a:t> </a:t>
            </a:r>
            <a:r>
              <a:rPr lang="en-US" sz="2400" dirty="0" err="1" smtClean="0">
                <a:latin typeface="Arno Pro Smbd" pitchFamily="18" charset="0"/>
              </a:rPr>
              <a:t>lambang</a:t>
            </a:r>
            <a:r>
              <a:rPr lang="en-US" sz="2400" dirty="0" smtClean="0">
                <a:latin typeface="Arno Pro Smbd" pitchFamily="18" charset="0"/>
              </a:rPr>
              <a:t> </a:t>
            </a:r>
            <a:r>
              <a:rPr lang="en-US" sz="2400" dirty="0" err="1" smtClean="0">
                <a:latin typeface="Arno Pro Smbd" pitchFamily="18" charset="0"/>
              </a:rPr>
              <a:t>bilangan</a:t>
            </a:r>
            <a:r>
              <a:rPr lang="en-US" sz="2400" dirty="0" smtClean="0">
                <a:latin typeface="Arno Pro Smbd" pitchFamily="18" charset="0"/>
              </a:rPr>
              <a:t> </a:t>
            </a:r>
            <a:r>
              <a:rPr lang="en-US" sz="2400" dirty="0" err="1" smtClean="0">
                <a:latin typeface="Arno Pro Smbd" pitchFamily="18" charset="0"/>
              </a:rPr>
              <a:t>untuk</a:t>
            </a:r>
            <a:r>
              <a:rPr lang="en-US" sz="2400" dirty="0" smtClean="0">
                <a:latin typeface="Arno Pro Smbd" pitchFamily="18" charset="0"/>
              </a:rPr>
              <a:t> </a:t>
            </a:r>
            <a:r>
              <a:rPr lang="en-US" sz="2400" dirty="0" err="1" smtClean="0">
                <a:latin typeface="Arno Pro Smbd" pitchFamily="18" charset="0"/>
              </a:rPr>
              <a:t>empat</a:t>
            </a:r>
            <a:r>
              <a:rPr lang="en-US" sz="2400" dirty="0" smtClean="0">
                <a:latin typeface="Arno Pro Smbd" pitchFamily="18" charset="0"/>
              </a:rPr>
              <a:t> </a:t>
            </a:r>
            <a:r>
              <a:rPr lang="en-US" sz="2400" dirty="0" err="1" smtClean="0">
                <a:latin typeface="Arno Pro Smbd" pitchFamily="18" charset="0"/>
              </a:rPr>
              <a:t>adalah</a:t>
            </a:r>
            <a:r>
              <a:rPr lang="en-US" sz="2400" dirty="0" smtClean="0">
                <a:latin typeface="Arno Pro Smbd" pitchFamily="18" charset="0"/>
              </a:rPr>
              <a:t> “VI” yang </a:t>
            </a:r>
            <a:r>
              <a:rPr lang="en-US" sz="2400" dirty="0" err="1" smtClean="0">
                <a:latin typeface="Arno Pro Smbd" pitchFamily="18" charset="0"/>
              </a:rPr>
              <a:t>sebelumnya</a:t>
            </a:r>
            <a:r>
              <a:rPr lang="en-US" sz="2400" dirty="0" smtClean="0">
                <a:latin typeface="Arno Pro Smbd" pitchFamily="18" charset="0"/>
              </a:rPr>
              <a:t> </a:t>
            </a:r>
            <a:r>
              <a:rPr lang="en-US" sz="2400" dirty="0" err="1" smtClean="0">
                <a:latin typeface="Arno Pro Smbd" pitchFamily="18" charset="0"/>
              </a:rPr>
              <a:t>adalah</a:t>
            </a:r>
            <a:r>
              <a:rPr lang="en-US" sz="2400" dirty="0" smtClean="0">
                <a:latin typeface="Arno Pro Smbd" pitchFamily="18" charset="0"/>
              </a:rPr>
              <a:t> “IIII”. </a:t>
            </a:r>
            <a:r>
              <a:rPr lang="en-US" sz="2400" dirty="0" err="1" smtClean="0">
                <a:latin typeface="Arno Pro Smbd" pitchFamily="18" charset="0"/>
              </a:rPr>
              <a:t>Lambang</a:t>
            </a:r>
            <a:r>
              <a:rPr lang="en-US" sz="2400" dirty="0" smtClean="0">
                <a:latin typeface="Arno Pro Smbd" pitchFamily="18" charset="0"/>
              </a:rPr>
              <a:t> </a:t>
            </a:r>
            <a:r>
              <a:rPr lang="en-US" sz="2400" dirty="0" err="1" smtClean="0">
                <a:latin typeface="Arno Pro Smbd" pitchFamily="18" charset="0"/>
              </a:rPr>
              <a:t>untuk</a:t>
            </a:r>
            <a:r>
              <a:rPr lang="en-US" sz="2400" dirty="0" smtClean="0">
                <a:latin typeface="Arno Pro Smbd" pitchFamily="18" charset="0"/>
              </a:rPr>
              <a:t> 50 = L </a:t>
            </a:r>
            <a:r>
              <a:rPr lang="en-US" sz="2400" dirty="0" err="1" smtClean="0">
                <a:latin typeface="Arno Pro Smbd" pitchFamily="18" charset="0"/>
              </a:rPr>
              <a:t>pernah</a:t>
            </a:r>
            <a:r>
              <a:rPr lang="en-US" sz="2400" dirty="0" smtClean="0">
                <a:latin typeface="Arno Pro Smbd" pitchFamily="18" charset="0"/>
              </a:rPr>
              <a:t> </a:t>
            </a:r>
            <a:r>
              <a:rPr lang="en-US" sz="2400" dirty="0" err="1" smtClean="0">
                <a:latin typeface="Arno Pro Smbd" pitchFamily="18" charset="0"/>
              </a:rPr>
              <a:t>bentuknya</a:t>
            </a:r>
            <a:r>
              <a:rPr lang="en-US" sz="2400" dirty="0" smtClean="0">
                <a:latin typeface="Arno Pro Smbd" pitchFamily="18" charset="0"/>
              </a:rPr>
              <a:t> </a:t>
            </a:r>
            <a:r>
              <a:rPr lang="en-US" sz="2400" b="1" dirty="0" smtClean="0">
                <a:latin typeface="Arno Pro Smbd" pitchFamily="18" charset="0"/>
                <a:sym typeface="Symbol"/>
              </a:rPr>
              <a:t></a:t>
            </a:r>
            <a:r>
              <a:rPr lang="en-US" sz="2400" b="1" dirty="0" smtClean="0">
                <a:latin typeface="Arno Pro Smbd" pitchFamily="18" charset="0"/>
              </a:rPr>
              <a:t>, </a:t>
            </a:r>
            <a:r>
              <a:rPr lang="en-US" sz="2400" b="1" dirty="0" smtClean="0">
                <a:latin typeface="Arno Pro Smbd" pitchFamily="18" charset="0"/>
                <a:sym typeface="Symbol"/>
              </a:rPr>
              <a:t></a:t>
            </a:r>
            <a:r>
              <a:rPr lang="en-US" sz="2400" b="1" dirty="0" smtClean="0">
                <a:latin typeface="Arno Pro Smbd" pitchFamily="18" charset="0"/>
              </a:rPr>
              <a:t>, </a:t>
            </a:r>
            <a:r>
              <a:rPr lang="en-US" sz="2400" dirty="0" err="1" smtClean="0">
                <a:latin typeface="Arno Pro Smbd" pitchFamily="18" charset="0"/>
              </a:rPr>
              <a:t>dan</a:t>
            </a:r>
            <a:r>
              <a:rPr lang="en-US" sz="2400" dirty="0" smtClean="0">
                <a:latin typeface="Arno Pro Smbd" pitchFamily="18" charset="0"/>
              </a:rPr>
              <a:t> </a:t>
            </a:r>
            <a:r>
              <a:rPr lang="en-US" sz="2400" dirty="0" smtClean="0">
                <a:latin typeface="Arno Pro Smbd" pitchFamily="18" charset="0"/>
                <a:sym typeface="Symbol"/>
              </a:rPr>
              <a:t></a:t>
            </a:r>
            <a:r>
              <a:rPr lang="en-US" sz="2400" dirty="0" smtClean="0">
                <a:latin typeface="Arno Pro Smbd" pitchFamily="18" charset="0"/>
              </a:rPr>
              <a:t>. </a:t>
            </a:r>
            <a:r>
              <a:rPr lang="en-US" sz="2400" dirty="0" err="1" smtClean="0">
                <a:latin typeface="Arno Pro Smbd" pitchFamily="18" charset="0"/>
              </a:rPr>
              <a:t>Lambang</a:t>
            </a:r>
            <a:r>
              <a:rPr lang="en-US" sz="2400" dirty="0" smtClean="0">
                <a:latin typeface="Arno Pro Smbd" pitchFamily="18" charset="0"/>
              </a:rPr>
              <a:t> 100 = C </a:t>
            </a:r>
            <a:r>
              <a:rPr lang="en-US" sz="2400" dirty="0" err="1" smtClean="0">
                <a:latin typeface="Arno Pro Smbd" pitchFamily="18" charset="0"/>
              </a:rPr>
              <a:t>pernah</a:t>
            </a:r>
            <a:r>
              <a:rPr lang="en-US" sz="2400" dirty="0" smtClean="0">
                <a:latin typeface="Arno Pro Smbd" pitchFamily="18" charset="0"/>
              </a:rPr>
              <a:t> </a:t>
            </a:r>
            <a:r>
              <a:rPr lang="en-US" sz="2400" dirty="0" smtClean="0">
                <a:latin typeface="Arno Pro Smbd" pitchFamily="18" charset="0"/>
                <a:sym typeface="Symbol"/>
              </a:rPr>
              <a:t></a:t>
            </a:r>
            <a:r>
              <a:rPr lang="en-US" sz="2400" dirty="0" smtClean="0">
                <a:latin typeface="Arno Pro Smbd" pitchFamily="18" charset="0"/>
              </a:rPr>
              <a:t>, </a:t>
            </a:r>
            <a:r>
              <a:rPr lang="en-US" sz="2400" dirty="0" smtClean="0">
                <a:latin typeface="Arno Pro Smbd" pitchFamily="18" charset="0"/>
                <a:sym typeface="Symbol"/>
              </a:rPr>
              <a:t></a:t>
            </a:r>
            <a:r>
              <a:rPr lang="en-US" sz="2400" dirty="0" smtClean="0">
                <a:latin typeface="Arno Pro Smbd" pitchFamily="18" charset="0"/>
              </a:rPr>
              <a:t>, </a:t>
            </a:r>
            <a:r>
              <a:rPr lang="en-US" sz="2400" dirty="0" smtClean="0">
                <a:latin typeface="Arno Pro Smbd" pitchFamily="18" charset="0"/>
                <a:sym typeface="Symbol"/>
              </a:rPr>
              <a:t></a:t>
            </a:r>
            <a:r>
              <a:rPr lang="en-US" sz="2400" dirty="0" smtClean="0">
                <a:latin typeface="Arno Pro Smbd" pitchFamily="18" charset="0"/>
              </a:rPr>
              <a:t>, </a:t>
            </a:r>
            <a:r>
              <a:rPr lang="en-US" sz="2400" dirty="0" err="1" smtClean="0">
                <a:latin typeface="Arno Pro Smbd" pitchFamily="18" charset="0"/>
              </a:rPr>
              <a:t>dan</a:t>
            </a:r>
            <a:r>
              <a:rPr lang="en-US" sz="2400" dirty="0" smtClean="0">
                <a:latin typeface="Arno Pro Smbd" pitchFamily="18" charset="0"/>
              </a:rPr>
              <a:t> </a:t>
            </a:r>
            <a:r>
              <a:rPr lang="en-US" sz="2400" dirty="0" smtClean="0">
                <a:latin typeface="Arno Pro Smbd" pitchFamily="18" charset="0"/>
                <a:sym typeface="Symbol"/>
              </a:rPr>
              <a:t></a:t>
            </a:r>
            <a:r>
              <a:rPr lang="en-US" sz="2400" dirty="0" smtClean="0">
                <a:latin typeface="Arno Pro Smbd" pitchFamily="18" charset="0"/>
              </a:rPr>
              <a:t>.    </a:t>
            </a:r>
            <a:r>
              <a:rPr lang="id-ID" sz="2400" dirty="0" smtClean="0">
                <a:latin typeface="Arno Pro Smbd" pitchFamily="18" charset="0"/>
              </a:rPr>
              <a:t/>
            </a:r>
            <a:br>
              <a:rPr lang="id-ID" sz="2400" dirty="0" smtClean="0">
                <a:latin typeface="Arno Pro Smbd" pitchFamily="18" charset="0"/>
              </a:rPr>
            </a:br>
            <a:r>
              <a:rPr lang="en-US" sz="2400" dirty="0" smtClean="0">
                <a:latin typeface="Arno Pro Smbd" pitchFamily="18" charset="0"/>
              </a:rPr>
              <a:t>	</a:t>
            </a:r>
            <a:r>
              <a:rPr lang="id-ID" sz="2400" dirty="0" smtClean="0">
                <a:latin typeface="Arno Pro Smbd" pitchFamily="18" charset="0"/>
              </a:rPr>
              <a:t/>
            </a:r>
            <a:br>
              <a:rPr lang="id-ID" sz="2400" dirty="0" smtClean="0">
                <a:latin typeface="Arno Pro Smbd" pitchFamily="18" charset="0"/>
              </a:rPr>
            </a:br>
            <a:r>
              <a:rPr lang="id-ID" sz="2400" dirty="0" smtClean="0">
                <a:latin typeface="Arno Pro Smbd" pitchFamily="18" charset="0"/>
              </a:rPr>
              <a:t>	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</a:t>
            </a:r>
            <a:r>
              <a:rPr lang="en-US" sz="2400" dirty="0" err="1" smtClean="0"/>
              <a:t>dasarnya</a:t>
            </a:r>
            <a:r>
              <a:rPr lang="en-US" sz="2400" dirty="0" smtClean="0"/>
              <a:t> </a:t>
            </a:r>
            <a:r>
              <a:rPr lang="en-US" sz="2400" dirty="0" err="1" smtClean="0"/>
              <a:t>ialah</a:t>
            </a:r>
            <a:r>
              <a:rPr lang="en-US" sz="2400" dirty="0" smtClean="0"/>
              <a:t> I, V, X, L, C, D, M, </a:t>
            </a:r>
            <a:r>
              <a:rPr lang="en-US" sz="2400" dirty="0" err="1" smtClean="0"/>
              <a:t>berturut-turut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bilangan-bilangan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, lima, </a:t>
            </a:r>
            <a:r>
              <a:rPr lang="en-US" sz="2400" dirty="0" err="1" smtClean="0"/>
              <a:t>sepuluh</a:t>
            </a:r>
            <a:r>
              <a:rPr lang="en-US" sz="2400" dirty="0" smtClean="0"/>
              <a:t>, lima </a:t>
            </a:r>
            <a:r>
              <a:rPr lang="en-US" sz="2400" dirty="0" err="1" smtClean="0"/>
              <a:t>puluh</a:t>
            </a:r>
            <a:r>
              <a:rPr lang="en-US" sz="2400" dirty="0" smtClean="0"/>
              <a:t>, </a:t>
            </a:r>
            <a:r>
              <a:rPr lang="en-US" sz="2400" dirty="0" err="1" smtClean="0"/>
              <a:t>seratus</a:t>
            </a:r>
            <a:r>
              <a:rPr lang="en-US" sz="2400" dirty="0" smtClean="0"/>
              <a:t>, lima </a:t>
            </a:r>
            <a:r>
              <a:rPr lang="en-US" sz="2400" dirty="0" err="1" smtClean="0"/>
              <a:t>ratus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seribu</a:t>
            </a:r>
            <a:r>
              <a:rPr lang="en-US" sz="2400" dirty="0" smtClean="0"/>
              <a:t>, (V L </a:t>
            </a:r>
            <a:r>
              <a:rPr lang="en-US" sz="2400" dirty="0" err="1" smtClean="0"/>
              <a:t>dan</a:t>
            </a:r>
            <a:r>
              <a:rPr lang="en-US" sz="2400" dirty="0" smtClean="0"/>
              <a:t> D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 </a:t>
            </a:r>
            <a:r>
              <a:rPr lang="en-US" sz="2400" dirty="0" err="1" smtClean="0"/>
              <a:t>tambahan</a:t>
            </a:r>
            <a:r>
              <a:rPr lang="en-US" sz="2400" dirty="0" smtClean="0"/>
              <a:t>).</a:t>
            </a:r>
            <a:r>
              <a:rPr lang="en-US" sz="2000" dirty="0" smtClean="0">
                <a:latin typeface="Arno Pro Smbd" pitchFamily="18" charset="0"/>
              </a:rPr>
              <a:t/>
            </a:r>
            <a:br>
              <a:rPr lang="en-US" sz="2000" dirty="0" smtClean="0">
                <a:latin typeface="Arno Pro Smbd" pitchFamily="18" charset="0"/>
              </a:rPr>
            </a:br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dirty="0" smtClean="0">
              <a:latin typeface="Arial" charset="0"/>
              <a:cs typeface="Arial" charset="0"/>
            </a:endParaRPr>
          </a:p>
        </p:txBody>
      </p:sp>
      <p:sp>
        <p:nvSpPr>
          <p:cNvPr id="1741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None/>
            </a:pPr>
            <a:r>
              <a:rPr lang="id-ID" sz="2400" dirty="0" smtClean="0"/>
              <a:t>	</a:t>
            </a:r>
            <a:r>
              <a:rPr lang="en-US" sz="2800" dirty="0" err="1" smtClean="0"/>
              <a:t>Beberapa</a:t>
            </a:r>
            <a:r>
              <a:rPr lang="en-US" sz="2800" dirty="0" smtClean="0"/>
              <a:t> </a:t>
            </a:r>
            <a:r>
              <a:rPr lang="en-US" sz="2800" dirty="0" err="1" smtClean="0"/>
              <a:t>kekurangan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kelemahan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angka</a:t>
            </a:r>
            <a:r>
              <a:rPr lang="en-US" sz="2800" dirty="0" smtClean="0"/>
              <a:t> </a:t>
            </a:r>
            <a:r>
              <a:rPr lang="en-US" sz="2800" dirty="0" err="1" smtClean="0"/>
              <a:t>romawi</a:t>
            </a:r>
            <a:r>
              <a:rPr lang="en-US" sz="2800" dirty="0" smtClean="0"/>
              <a:t>, </a:t>
            </a:r>
            <a:r>
              <a:rPr lang="en-US" sz="2800" dirty="0" err="1" smtClean="0"/>
              <a:t>yakni</a:t>
            </a:r>
            <a:r>
              <a:rPr lang="en-US" sz="2800" dirty="0" smtClean="0"/>
              <a:t> </a:t>
            </a:r>
            <a:r>
              <a:rPr lang="en-US" sz="2800" dirty="0" smtClean="0"/>
              <a:t>: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1.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angka</a:t>
            </a:r>
            <a:r>
              <a:rPr lang="en-US" sz="2800" dirty="0" smtClean="0"/>
              <a:t> </a:t>
            </a:r>
            <a:r>
              <a:rPr lang="en-US" sz="2800" dirty="0" err="1" smtClean="0"/>
              <a:t>nol</a:t>
            </a:r>
            <a:r>
              <a:rPr lang="en-US" sz="2800" dirty="0" smtClean="0"/>
              <a:t> / 0</a:t>
            </a:r>
            <a:br>
              <a:rPr lang="en-US" sz="2800" dirty="0" smtClean="0"/>
            </a:br>
            <a:r>
              <a:rPr lang="en-US" sz="2800" dirty="0" smtClean="0"/>
              <a:t>2. </a:t>
            </a:r>
            <a:r>
              <a:rPr lang="en-US" sz="2800" dirty="0" err="1" smtClean="0"/>
              <a:t>Terlalu</a:t>
            </a:r>
            <a:r>
              <a:rPr lang="en-US" sz="2800" dirty="0" smtClean="0"/>
              <a:t> </a:t>
            </a:r>
            <a:r>
              <a:rPr lang="en-US" sz="2800" dirty="0" err="1" smtClean="0"/>
              <a:t>panjang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menyebut</a:t>
            </a:r>
            <a:r>
              <a:rPr lang="en-US" sz="2800" dirty="0" smtClean="0"/>
              <a:t> </a:t>
            </a:r>
            <a:r>
              <a:rPr lang="id-ID" sz="2800" dirty="0" smtClean="0"/>
              <a:t> </a:t>
            </a:r>
            <a:br>
              <a:rPr lang="id-ID" sz="2800" dirty="0" smtClean="0"/>
            </a:br>
            <a:r>
              <a:rPr lang="id-ID" sz="2800" dirty="0" smtClean="0"/>
              <a:t>     </a:t>
            </a:r>
            <a:r>
              <a:rPr lang="en-US" sz="2800" dirty="0" err="1" smtClean="0"/>
              <a:t>bilangan</a:t>
            </a:r>
            <a:r>
              <a:rPr lang="en-US" sz="2800" dirty="0" smtClean="0"/>
              <a:t> </a:t>
            </a:r>
            <a:r>
              <a:rPr lang="en-US" sz="2800" dirty="0" err="1" smtClean="0"/>
              <a:t>tertentu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3. </a:t>
            </a:r>
            <a:r>
              <a:rPr lang="en-US" sz="2800" dirty="0" err="1" smtClean="0"/>
              <a:t>Terbatas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bilangan-bilangan</a:t>
            </a:r>
            <a:r>
              <a:rPr lang="en-US" sz="2800" dirty="0" smtClean="0"/>
              <a:t> </a:t>
            </a:r>
            <a:r>
              <a:rPr lang="en-US" sz="2800" dirty="0" err="1" smtClean="0"/>
              <a:t>kecil</a:t>
            </a:r>
            <a:r>
              <a:rPr lang="en-US" sz="2800" dirty="0" smtClean="0"/>
              <a:t> </a:t>
            </a:r>
            <a:r>
              <a:rPr lang="id-ID" sz="2800" dirty="0" smtClean="0"/>
              <a:t/>
            </a:r>
            <a:br>
              <a:rPr lang="id-ID" sz="2800" dirty="0" smtClean="0"/>
            </a:br>
            <a:r>
              <a:rPr lang="id-ID" sz="2800" dirty="0" smtClean="0"/>
              <a:t>     </a:t>
            </a:r>
            <a:r>
              <a:rPr lang="en-US" sz="2800" dirty="0" err="1" smtClean="0"/>
              <a:t>saja</a:t>
            </a:r>
            <a:r>
              <a:rPr lang="id-ID" sz="2400" dirty="0" smtClean="0"/>
              <a:t/>
            </a:r>
            <a:br>
              <a:rPr lang="id-ID" sz="2400" dirty="0" smtClean="0"/>
            </a:br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dirty="0" smtClean="0"/>
              <a:t>Bilangan Romawi yang biasa digunakan yaitu :</a:t>
            </a:r>
            <a:endParaRPr lang="id-ID" sz="3200" dirty="0" smtClean="0">
              <a:latin typeface="Arial" charset="0"/>
              <a:cs typeface="Arial" charset="0"/>
            </a:endParaRPr>
          </a:p>
        </p:txBody>
      </p:sp>
      <p:sp>
        <p:nvSpPr>
          <p:cNvPr id="1741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None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00100" y="1643050"/>
          <a:ext cx="7358114" cy="4643472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679057"/>
                <a:gridCol w="3679057"/>
              </a:tblGrid>
              <a:tr h="580434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Lambang Bilangan Romawi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Nilai</a:t>
                      </a:r>
                      <a:r>
                        <a:rPr lang="id-ID" baseline="0" dirty="0" smtClean="0"/>
                        <a:t> Bilangan</a:t>
                      </a:r>
                      <a:endParaRPr lang="en-US" dirty="0"/>
                    </a:p>
                  </a:txBody>
                  <a:tcPr anchor="ctr"/>
                </a:tc>
              </a:tr>
              <a:tr h="580434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</a:tr>
              <a:tr h="580434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V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</a:tr>
              <a:tr h="580434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</a:tr>
              <a:tr h="580434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50</a:t>
                      </a:r>
                      <a:endParaRPr lang="en-US" dirty="0"/>
                    </a:p>
                  </a:txBody>
                  <a:tcPr anchor="ctr"/>
                </a:tc>
              </a:tr>
              <a:tr h="580434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100</a:t>
                      </a:r>
                      <a:endParaRPr lang="en-US" dirty="0"/>
                    </a:p>
                  </a:txBody>
                  <a:tcPr anchor="ctr"/>
                </a:tc>
              </a:tr>
              <a:tr h="580434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500</a:t>
                      </a:r>
                      <a:endParaRPr lang="en-US" dirty="0"/>
                    </a:p>
                  </a:txBody>
                  <a:tcPr anchor="ctr"/>
                </a:tc>
              </a:tr>
              <a:tr h="580434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1000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1741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d-ID" sz="2400" dirty="0" smtClean="0"/>
              <a:t>	</a:t>
            </a:r>
            <a:r>
              <a:rPr lang="id-ID" sz="3300" dirty="0" smtClean="0"/>
              <a:t>Cara </a:t>
            </a:r>
            <a:r>
              <a:rPr lang="id-ID" sz="3300" dirty="0" smtClean="0"/>
              <a:t>penulisan bilangan romawi </a:t>
            </a:r>
            <a:r>
              <a:rPr lang="id-ID" sz="3300" dirty="0" smtClean="0"/>
              <a:t>:</a:t>
            </a:r>
          </a:p>
          <a:p>
            <a:pPr>
              <a:buNone/>
            </a:pPr>
            <a:r>
              <a:rPr lang="id-ID" sz="3300" b="1" dirty="0" smtClean="0"/>
              <a:t>	</a:t>
            </a:r>
            <a:r>
              <a:rPr lang="id-ID" sz="3300" b="1" dirty="0" smtClean="0"/>
              <a:t>1</a:t>
            </a:r>
            <a:r>
              <a:rPr lang="id-ID" sz="3300" b="1" dirty="0" smtClean="0"/>
              <a:t>. Sistem Pengulangan :</a:t>
            </a:r>
            <a:r>
              <a:rPr lang="en-US" sz="3300" dirty="0" smtClean="0"/>
              <a:t/>
            </a:r>
            <a:br>
              <a:rPr lang="en-US" sz="3300" dirty="0" smtClean="0"/>
            </a:br>
            <a:r>
              <a:rPr lang="id-ID" sz="3300" dirty="0" smtClean="0"/>
              <a:t>Pengulangan dilakukan paling banyak 3 kali. Lambang Bilangan romawi yang dapat diulang adalah : I, X, C dan M. Lambang Bilangan romawi V, L dan D tidak boleh diulang. Contoh :</a:t>
            </a:r>
            <a:r>
              <a:rPr lang="en-US" sz="3300" dirty="0" smtClean="0"/>
              <a:t/>
            </a:r>
            <a:br>
              <a:rPr lang="en-US" sz="3300" dirty="0" smtClean="0"/>
            </a:br>
            <a:r>
              <a:rPr lang="id-ID" sz="3300" dirty="0" smtClean="0"/>
              <a:t>I		=  1			C	  =  100</a:t>
            </a:r>
            <a:r>
              <a:rPr lang="en-US" sz="3300" dirty="0" smtClean="0"/>
              <a:t/>
            </a:r>
            <a:br>
              <a:rPr lang="en-US" sz="3300" dirty="0" smtClean="0"/>
            </a:br>
            <a:r>
              <a:rPr lang="id-ID" sz="3300" dirty="0" smtClean="0"/>
              <a:t>II		=  2			CC	  =  200</a:t>
            </a:r>
            <a:r>
              <a:rPr lang="en-US" sz="3300" dirty="0" smtClean="0"/>
              <a:t/>
            </a:r>
            <a:br>
              <a:rPr lang="en-US" sz="3300" dirty="0" smtClean="0"/>
            </a:br>
            <a:r>
              <a:rPr lang="id-ID" sz="3300" dirty="0" smtClean="0"/>
              <a:t>X		=  10			M	  =  1000</a:t>
            </a:r>
            <a:r>
              <a:rPr lang="en-US" sz="3300" dirty="0" smtClean="0"/>
              <a:t/>
            </a:r>
            <a:br>
              <a:rPr lang="en-US" sz="3300" dirty="0" smtClean="0"/>
            </a:br>
            <a:r>
              <a:rPr lang="id-ID" sz="3300" dirty="0" smtClean="0"/>
              <a:t>XX		=  20			MM	  =  2000</a:t>
            </a:r>
            <a:r>
              <a:rPr lang="id-ID" sz="3000" dirty="0" smtClean="0"/>
              <a:t/>
            </a:r>
            <a:br>
              <a:rPr lang="id-ID" sz="3000" dirty="0" smtClean="0"/>
            </a:br>
            <a:r>
              <a:rPr lang="id-ID" sz="3000" dirty="0" smtClean="0"/>
              <a:t/>
            </a:r>
            <a:br>
              <a:rPr lang="id-ID" sz="3000" dirty="0" smtClean="0"/>
            </a:br>
            <a:endParaRPr lang="id-ID" sz="30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dirty="0" smtClean="0">
                <a:latin typeface="Arial" charset="0"/>
                <a:cs typeface="Arial" charset="0"/>
              </a:rPr>
              <a:t>PERTEMUAN 4</a:t>
            </a:r>
            <a:endParaRPr lang="id-ID" sz="3200" dirty="0" smtClean="0">
              <a:latin typeface="Arial" charset="0"/>
              <a:cs typeface="Arial" charset="0"/>
            </a:endParaRPr>
          </a:p>
        </p:txBody>
      </p:sp>
      <p:sp>
        <p:nvSpPr>
          <p:cNvPr id="410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Numerasi</a:t>
            </a:r>
            <a:r>
              <a:rPr lang="en-US" sz="2800" dirty="0" smtClean="0"/>
              <a:t> Arab-Hindu</a:t>
            </a:r>
            <a:endParaRPr lang="id-ID" sz="2800" dirty="0" smtClean="0"/>
          </a:p>
          <a:p>
            <a:pPr>
              <a:buNone/>
            </a:pPr>
            <a:r>
              <a:rPr lang="en-US" sz="2800" b="1" dirty="0" err="1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hlinkClick r:id="rId4" action="ppaction://hlinksldjump"/>
              </a:rPr>
              <a:t>Sistem</a:t>
            </a:r>
            <a:r>
              <a:rPr lang="en-US" sz="28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hlinkClick r:id="rId4" action="ppaction://hlinksldjump"/>
              </a:rPr>
              <a:t> </a:t>
            </a:r>
            <a:r>
              <a:rPr lang="en-US" sz="2800" b="1" dirty="0" err="1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hlinkClick r:id="rId4" action="ppaction://hlinksldjump"/>
              </a:rPr>
              <a:t>Numerasi</a:t>
            </a:r>
            <a:r>
              <a:rPr lang="en-US" sz="28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hlinkClick r:id="rId4" action="ppaction://hlinksldjump"/>
              </a:rPr>
              <a:t> </a:t>
            </a:r>
            <a:r>
              <a:rPr lang="en-US" sz="2800" b="1" dirty="0" err="1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hlinkClick r:id="rId4" action="ppaction://hlinksldjump"/>
              </a:rPr>
              <a:t>Romawi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1741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None/>
            </a:pPr>
            <a:r>
              <a:rPr lang="id-ID" sz="2800" b="1" dirty="0" smtClean="0"/>
              <a:t>	2</a:t>
            </a:r>
            <a:r>
              <a:rPr lang="id-ID" sz="2800" b="1" dirty="0" smtClean="0"/>
              <a:t>. Sistem Penjumlahan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id-ID" sz="2800" dirty="0" smtClean="0"/>
              <a:t>Penjumlahan dilakukan bila sebuah bilangan ditulis dengan dua angka sedangkan angka yang disebelah kanannya mewakili bilangan yang lebih kecil. 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id-ID" sz="2800" dirty="0" smtClean="0"/>
              <a:t>Contoh :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id-ID" sz="2800" dirty="0" smtClean="0"/>
              <a:t>VI	=  6		</a:t>
            </a:r>
            <a:r>
              <a:rPr lang="en-US" sz="2800" dirty="0" smtClean="0"/>
              <a:t>	</a:t>
            </a:r>
            <a:r>
              <a:rPr lang="id-ID" sz="2800" dirty="0" smtClean="0"/>
              <a:t>XI	=  11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id-ID" sz="2800" dirty="0" smtClean="0"/>
              <a:t>VII	=  7		</a:t>
            </a:r>
            <a:r>
              <a:rPr lang="en-US" sz="2800" dirty="0" smtClean="0"/>
              <a:t>	</a:t>
            </a:r>
            <a:r>
              <a:rPr lang="id-ID" sz="2800" dirty="0" smtClean="0"/>
              <a:t>XV	=  15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id-ID" sz="2800" dirty="0" smtClean="0"/>
              <a:t>CL =  150	   </a:t>
            </a:r>
            <a:r>
              <a:rPr lang="en-US" sz="2800" dirty="0" smtClean="0"/>
              <a:t>	</a:t>
            </a:r>
            <a:r>
              <a:rPr lang="id-ID" sz="2800" dirty="0" smtClean="0"/>
              <a:t>	MD</a:t>
            </a:r>
            <a:r>
              <a:rPr lang="id-ID" sz="2800" dirty="0" smtClean="0"/>
              <a:t>	</a:t>
            </a:r>
            <a:r>
              <a:rPr lang="id-ID" sz="2800" dirty="0" smtClean="0"/>
              <a:t>=  </a:t>
            </a:r>
            <a:r>
              <a:rPr lang="id-ID" sz="2800" dirty="0" smtClean="0"/>
              <a:t>1500</a:t>
            </a:r>
            <a:endParaRPr lang="en-US" sz="2800" dirty="0" smtClean="0"/>
          </a:p>
          <a:p>
            <a:pPr>
              <a:buNone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1741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None/>
            </a:pPr>
            <a:r>
              <a:rPr lang="id-ID" sz="2400" b="1" dirty="0" smtClean="0"/>
              <a:t>	3. </a:t>
            </a:r>
            <a:r>
              <a:rPr lang="en-US" sz="2400" b="1" dirty="0" err="1" smtClean="0"/>
              <a:t>Sist</a:t>
            </a:r>
            <a:r>
              <a:rPr lang="id-ID" sz="2400" b="1" dirty="0" smtClean="0"/>
              <a:t>e</a:t>
            </a:r>
            <a:r>
              <a:rPr lang="en-US" sz="2400" b="1" dirty="0" smtClean="0"/>
              <a:t>m </a:t>
            </a:r>
            <a:r>
              <a:rPr lang="en-US" sz="2400" b="1" dirty="0" err="1" smtClean="0"/>
              <a:t>Pengurangan</a:t>
            </a:r>
            <a:r>
              <a:rPr lang="en-US" sz="2400" b="1" dirty="0" smtClean="0"/>
              <a:t>: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id-ID" sz="2400" dirty="0" smtClean="0"/>
              <a:t>	</a:t>
            </a:r>
            <a:r>
              <a:rPr lang="en-US" sz="2400" dirty="0" err="1" smtClean="0"/>
              <a:t>Pengurangan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apabila</a:t>
            </a:r>
            <a:r>
              <a:rPr lang="en-US" sz="2400" dirty="0" smtClean="0"/>
              <a:t> </a:t>
            </a:r>
            <a:r>
              <a:rPr lang="en-US" sz="2400" dirty="0" err="1" smtClean="0"/>
              <a:t>bilangan</a:t>
            </a:r>
            <a:r>
              <a:rPr lang="en-US" sz="2400" dirty="0" smtClean="0"/>
              <a:t> </a:t>
            </a:r>
            <a:r>
              <a:rPr lang="en-US" sz="2400" dirty="0" err="1" smtClean="0"/>
              <a:t>Romawi</a:t>
            </a:r>
            <a:r>
              <a:rPr lang="en-US" sz="2400" dirty="0" smtClean="0"/>
              <a:t> 	yang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sebelah</a:t>
            </a:r>
            <a:r>
              <a:rPr lang="en-US" sz="2400" dirty="0" smtClean="0"/>
              <a:t> </a:t>
            </a:r>
            <a:r>
              <a:rPr lang="en-US" sz="2400" dirty="0" err="1" smtClean="0"/>
              <a:t>kiri</a:t>
            </a:r>
            <a:r>
              <a:rPr lang="en-US" sz="2400" dirty="0" smtClean="0"/>
              <a:t> </a:t>
            </a:r>
            <a:r>
              <a:rPr lang="en-US" sz="2400" dirty="0" err="1" smtClean="0"/>
              <a:t>kurang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sebelah</a:t>
            </a:r>
            <a:r>
              <a:rPr lang="en-US" sz="2400" dirty="0" smtClean="0"/>
              <a:t> 	</a:t>
            </a:r>
            <a:r>
              <a:rPr lang="en-US" sz="2400" dirty="0" err="1" smtClean="0"/>
              <a:t>kanan</a:t>
            </a:r>
            <a:r>
              <a:rPr lang="id-ID" sz="2400" dirty="0" smtClean="0"/>
              <a:t>.</a:t>
            </a:r>
            <a:r>
              <a:rPr lang="en-US" sz="2400" dirty="0" smtClean="0"/>
              <a:t> </a:t>
            </a:r>
            <a:r>
              <a:rPr lang="en-US" sz="2400" dirty="0" err="1" smtClean="0"/>
              <a:t>Pengurangan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1 	kali.</a:t>
            </a:r>
            <a:r>
              <a:rPr lang="id-ID" sz="2400" dirty="0" smtClean="0"/>
              <a:t/>
            </a:r>
            <a:br>
              <a:rPr lang="id-ID" sz="2400" dirty="0" smtClean="0"/>
            </a:br>
            <a:r>
              <a:rPr lang="en-US" sz="2400" dirty="0" smtClean="0"/>
              <a:t>	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prinsip</a:t>
            </a:r>
            <a:r>
              <a:rPr lang="en-US" sz="2400" dirty="0" smtClean="0"/>
              <a:t> </a:t>
            </a:r>
            <a:r>
              <a:rPr lang="en-US" sz="2400" dirty="0" err="1" smtClean="0"/>
              <a:t>pengurangan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, I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id-ID" sz="2400" dirty="0" smtClean="0"/>
              <a:t> </a:t>
            </a:r>
            <a:r>
              <a:rPr lang="en-US" sz="2400" dirty="0" err="1" smtClean="0"/>
              <a:t>dikurangkan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V </a:t>
            </a:r>
            <a:r>
              <a:rPr lang="en-US" sz="2400" dirty="0" err="1" smtClean="0"/>
              <a:t>dan</a:t>
            </a:r>
            <a:r>
              <a:rPr lang="en-US" sz="2400" dirty="0" smtClean="0"/>
              <a:t> X; X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dikurangkan</a:t>
            </a:r>
            <a:r>
              <a:rPr lang="id-ID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L </a:t>
            </a:r>
            <a:r>
              <a:rPr lang="en-US" sz="2400" dirty="0" err="1" smtClean="0"/>
              <a:t>dan</a:t>
            </a:r>
            <a:r>
              <a:rPr lang="en-US" sz="2400" dirty="0" smtClean="0"/>
              <a:t> C, </a:t>
            </a:r>
            <a:r>
              <a:rPr lang="en-US" sz="2400" dirty="0" err="1" smtClean="0"/>
              <a:t>dan</a:t>
            </a:r>
            <a:r>
              <a:rPr lang="en-US" sz="2400" dirty="0" smtClean="0"/>
              <a:t> C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dikurangkan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D</a:t>
            </a:r>
            <a:r>
              <a:rPr lang="id-ID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M</a:t>
            </a:r>
            <a:r>
              <a:rPr lang="id-ID" sz="2400" dirty="0" smtClean="0"/>
              <a:t>. Contoh :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	</a:t>
            </a:r>
            <a:br>
              <a:rPr lang="en-US" sz="2000" dirty="0" smtClean="0"/>
            </a:br>
            <a:r>
              <a:rPr lang="en-US" sz="2400" dirty="0" smtClean="0"/>
              <a:t>IV</a:t>
            </a:r>
            <a:r>
              <a:rPr lang="id-ID" sz="2400" dirty="0" smtClean="0"/>
              <a:t>  </a:t>
            </a:r>
            <a:r>
              <a:rPr lang="en-US" sz="2400" dirty="0" smtClean="0"/>
              <a:t>= 5 – 1 = 4</a:t>
            </a:r>
            <a:r>
              <a:rPr lang="id-ID" sz="2400" dirty="0" smtClean="0"/>
              <a:t>	        	</a:t>
            </a:r>
            <a:r>
              <a:rPr lang="en-US" sz="2400" dirty="0" smtClean="0"/>
              <a:t>XC</a:t>
            </a:r>
            <a:r>
              <a:rPr lang="id-ID" sz="2400" dirty="0" smtClean="0"/>
              <a:t>  </a:t>
            </a:r>
            <a:r>
              <a:rPr lang="en-US" sz="2400" dirty="0" smtClean="0"/>
              <a:t>= 100 – 10 = 90</a:t>
            </a:r>
            <a:br>
              <a:rPr lang="en-US" sz="2400" dirty="0" smtClean="0"/>
            </a:br>
            <a:r>
              <a:rPr lang="en-US" sz="2400" dirty="0" smtClean="0"/>
              <a:t>IX</a:t>
            </a:r>
            <a:r>
              <a:rPr lang="id-ID" sz="2400" dirty="0" smtClean="0"/>
              <a:t>  </a:t>
            </a:r>
            <a:r>
              <a:rPr lang="en-US" sz="2400" dirty="0" smtClean="0"/>
              <a:t>= 10 – 1 = 9</a:t>
            </a:r>
            <a:r>
              <a:rPr lang="id-ID" sz="2400" dirty="0" smtClean="0"/>
              <a:t>	        	</a:t>
            </a:r>
            <a:r>
              <a:rPr lang="en-US" sz="2400" dirty="0" smtClean="0"/>
              <a:t>CD</a:t>
            </a:r>
            <a:r>
              <a:rPr lang="id-ID" sz="2400" dirty="0" smtClean="0"/>
              <a:t>  </a:t>
            </a:r>
            <a:r>
              <a:rPr lang="en-US" sz="2400" dirty="0" smtClean="0"/>
              <a:t>= 500 – 100 = 400</a:t>
            </a:r>
            <a:br>
              <a:rPr lang="en-US" sz="2400" dirty="0" smtClean="0"/>
            </a:br>
            <a:r>
              <a:rPr lang="en-US" sz="2400" dirty="0" smtClean="0"/>
              <a:t>XL</a:t>
            </a:r>
            <a:r>
              <a:rPr lang="id-ID" sz="2400" dirty="0" smtClean="0"/>
              <a:t> </a:t>
            </a:r>
            <a:r>
              <a:rPr lang="en-US" sz="2400" dirty="0" smtClean="0"/>
              <a:t>= 50 – 10 = 40</a:t>
            </a:r>
            <a:r>
              <a:rPr lang="id-ID" sz="2400" dirty="0" smtClean="0"/>
              <a:t>		</a:t>
            </a:r>
            <a:r>
              <a:rPr lang="en-US" sz="2400" dirty="0" smtClean="0"/>
              <a:t>CM</a:t>
            </a:r>
            <a:r>
              <a:rPr lang="id-ID" sz="2400" dirty="0" smtClean="0"/>
              <a:t> </a:t>
            </a:r>
            <a:r>
              <a:rPr lang="en-US" sz="2400" dirty="0" smtClean="0"/>
              <a:t>= 1000 – 100 = 900</a:t>
            </a:r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1741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None/>
            </a:pPr>
            <a:r>
              <a:rPr lang="id-ID" sz="2800" b="1" dirty="0" smtClean="0"/>
              <a:t>4. Sistem Gabungan 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id-ID" sz="2800" dirty="0" smtClean="0"/>
              <a:t>Gabungan antara sistim pengurangan dan Penjumlahan, 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id-ID" sz="2800" dirty="0" smtClean="0"/>
              <a:t>Contoh :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id-ID" sz="2800" dirty="0" smtClean="0"/>
              <a:t>	XIV	  	=  10 + (5-1) = 14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id-ID" sz="2800" dirty="0" smtClean="0"/>
              <a:t>	CXLIV 	</a:t>
            </a:r>
            <a:r>
              <a:rPr lang="id-ID" sz="2800" dirty="0" smtClean="0"/>
              <a:t>	=  </a:t>
            </a:r>
            <a:r>
              <a:rPr lang="id-ID" sz="2800" dirty="0" smtClean="0"/>
              <a:t>100 + ( 50 – 10 ) + ( 5 – 1 ) = 144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id-ID" sz="2800" dirty="0" smtClean="0"/>
              <a:t>	CMXCVII  	= (1000-100) + (100 – 10 ) + 7 = 997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1741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None/>
            </a:pPr>
            <a:r>
              <a:rPr lang="id-ID" sz="2400" dirty="0" smtClean="0"/>
              <a:t>	</a:t>
            </a:r>
            <a:r>
              <a:rPr lang="id-ID" sz="2800" dirty="0" smtClean="0"/>
              <a:t>Cara </a:t>
            </a:r>
            <a:r>
              <a:rPr lang="id-ID" sz="2800" dirty="0" smtClean="0"/>
              <a:t>mudah untuk menuliskan angka romawi adalah dengan menuliskan ribuan terlebih dahulu, ratusan, puluhan kemudian satuan.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id-ID" sz="2800" dirty="0" smtClean="0"/>
              <a:t>Contoh.</a:t>
            </a:r>
            <a:br>
              <a:rPr lang="id-ID" sz="2800" dirty="0" smtClean="0"/>
            </a:br>
            <a:r>
              <a:rPr lang="id-ID" sz="2800" dirty="0" smtClean="0"/>
              <a:t> </a:t>
            </a:r>
            <a:r>
              <a:rPr lang="id-ID" sz="2800" dirty="0" smtClean="0"/>
              <a:t>Angka </a:t>
            </a:r>
            <a:r>
              <a:rPr lang="id-ID" sz="2800" dirty="0" smtClean="0"/>
              <a:t>1988</a:t>
            </a:r>
            <a:r>
              <a:rPr lang="id-ID" sz="2800" dirty="0" smtClean="0"/>
              <a:t>.</a:t>
            </a:r>
            <a:r>
              <a:rPr lang="id-ID" sz="2800" dirty="0" smtClean="0"/>
              <a:t/>
            </a:r>
            <a:br>
              <a:rPr lang="id-ID" sz="2800" dirty="0" smtClean="0"/>
            </a:br>
            <a:r>
              <a:rPr lang="id-ID" sz="2800" dirty="0" smtClean="0"/>
              <a:t>Seribu adalah M, sembilan ratus adalah CM, delapan puluh adalah LXXX, delapan adalah VIII.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id-ID" sz="2800" dirty="0" smtClean="0"/>
              <a:t>Digabung menjadi MCMLXXXVIII.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1741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  <a:defRPr/>
            </a:pPr>
            <a:r>
              <a:rPr lang="id-ID" sz="2800" dirty="0" smtClean="0"/>
              <a:t>	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memberi</a:t>
            </a:r>
            <a:r>
              <a:rPr lang="en-US" sz="2800" dirty="0" smtClean="0"/>
              <a:t> </a:t>
            </a:r>
            <a:r>
              <a:rPr lang="en-US" sz="2800" dirty="0" err="1" smtClean="0"/>
              <a:t>nama</a:t>
            </a:r>
            <a:r>
              <a:rPr lang="en-US" sz="2800" dirty="0" smtClean="0"/>
              <a:t> </a:t>
            </a:r>
            <a:r>
              <a:rPr lang="en-US" sz="2800" dirty="0" err="1" smtClean="0"/>
              <a:t>kepa</a:t>
            </a:r>
            <a:r>
              <a:rPr lang="id-ID" sz="2800" dirty="0" smtClean="0"/>
              <a:t>d</a:t>
            </a:r>
            <a:r>
              <a:rPr lang="en-US" sz="2800" dirty="0" smtClean="0"/>
              <a:t>a </a:t>
            </a:r>
            <a:r>
              <a:rPr lang="en-US" sz="2800" dirty="0" err="1" smtClean="0"/>
              <a:t>bilangan-bilangan</a:t>
            </a:r>
            <a:r>
              <a:rPr lang="en-US" sz="2800" dirty="0" smtClean="0"/>
              <a:t> </a:t>
            </a:r>
            <a:r>
              <a:rPr lang="en-US" sz="2800" dirty="0" err="1" smtClean="0"/>
              <a:t>besar</a:t>
            </a:r>
            <a:r>
              <a:rPr lang="en-US" sz="2800" dirty="0" smtClean="0"/>
              <a:t>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prinsip</a:t>
            </a:r>
            <a:r>
              <a:rPr lang="en-US" sz="2800" dirty="0" smtClean="0"/>
              <a:t> </a:t>
            </a:r>
            <a:r>
              <a:rPr lang="en-US" sz="2800" dirty="0" err="1" smtClean="0"/>
              <a:t>perkalian</a:t>
            </a:r>
            <a:r>
              <a:rPr lang="en-US" sz="2800" dirty="0" smtClean="0"/>
              <a:t>.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strip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coretan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 X, C, M, XX </a:t>
            </a:r>
            <a:r>
              <a:rPr lang="en-US" sz="2800" dirty="0" err="1" smtClean="0"/>
              <a:t>atau</a:t>
            </a:r>
            <a:r>
              <a:rPr lang="en-US" sz="2800" dirty="0" smtClean="0"/>
              <a:t> yang </a:t>
            </a:r>
            <a:r>
              <a:rPr lang="en-US" sz="2800" dirty="0" err="1" smtClean="0"/>
              <a:t>lainya</a:t>
            </a:r>
            <a:r>
              <a:rPr lang="en-US" sz="2800" dirty="0" smtClean="0"/>
              <a:t> </a:t>
            </a:r>
            <a:r>
              <a:rPr lang="en-US" sz="2800" dirty="0" err="1" smtClean="0"/>
              <a:t>menunjukkan</a:t>
            </a:r>
            <a:r>
              <a:rPr lang="en-US" sz="2800" dirty="0" smtClean="0"/>
              <a:t> </a:t>
            </a:r>
            <a:r>
              <a:rPr lang="en-US" sz="2800" dirty="0" err="1" smtClean="0"/>
              <a:t>seribu</a:t>
            </a:r>
            <a:r>
              <a:rPr lang="en-US" sz="2800" dirty="0" smtClean="0"/>
              <a:t> kali </a:t>
            </a:r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dirty="0" err="1" smtClean="0"/>
              <a:t>biasa</a:t>
            </a:r>
            <a:r>
              <a:rPr lang="en-US" sz="2800" dirty="0" smtClean="0"/>
              <a:t>.</a:t>
            </a:r>
          </a:p>
          <a:p>
            <a:pPr algn="just">
              <a:buNone/>
              <a:defRPr/>
            </a:pPr>
            <a:r>
              <a:rPr lang="en-US" sz="2800" dirty="0" smtClean="0"/>
              <a:t>	</a:t>
            </a:r>
            <a:r>
              <a:rPr lang="en-US" sz="2800" dirty="0" err="1" smtClean="0"/>
              <a:t>artinya</a:t>
            </a:r>
            <a:r>
              <a:rPr lang="en-US" sz="2800" dirty="0" smtClean="0"/>
              <a:t> </a:t>
            </a:r>
            <a:r>
              <a:rPr lang="en-US" sz="2800" dirty="0" smtClean="0"/>
              <a:t>1000 x 10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smtClean="0"/>
              <a:t>10.000</a:t>
            </a:r>
            <a:endParaRPr lang="id-ID" sz="2800" dirty="0" smtClean="0"/>
          </a:p>
          <a:p>
            <a:pPr algn="just">
              <a:buNone/>
              <a:defRPr/>
            </a:pPr>
            <a:r>
              <a:rPr lang="id-ID" sz="2800" dirty="0" smtClean="0"/>
              <a:t>	</a:t>
            </a:r>
            <a:r>
              <a:rPr lang="en-US" sz="2800" dirty="0" err="1" smtClean="0"/>
              <a:t>artinya</a:t>
            </a:r>
            <a:r>
              <a:rPr lang="en-US" sz="2800" dirty="0" smtClean="0"/>
              <a:t> </a:t>
            </a:r>
            <a:r>
              <a:rPr lang="id-ID" sz="2800" dirty="0" smtClean="0"/>
              <a:t> </a:t>
            </a:r>
            <a:r>
              <a:rPr lang="en-US" sz="2800" dirty="0" smtClean="0"/>
              <a:t>1000 x 100 </a:t>
            </a:r>
            <a:r>
              <a:rPr lang="en-US" sz="2800" dirty="0" err="1" smtClean="0"/>
              <a:t>atau</a:t>
            </a:r>
            <a:r>
              <a:rPr lang="en-US" sz="2800" dirty="0" smtClean="0"/>
              <a:t> 100.000</a:t>
            </a:r>
          </a:p>
          <a:p>
            <a:pPr algn="just">
              <a:buNone/>
              <a:defRPr/>
            </a:pPr>
            <a:r>
              <a:rPr lang="en-US" sz="2800" dirty="0" smtClean="0"/>
              <a:t>	</a:t>
            </a:r>
            <a:r>
              <a:rPr lang="en-US" sz="2800" dirty="0" err="1" smtClean="0"/>
              <a:t>artinya</a:t>
            </a:r>
            <a:r>
              <a:rPr lang="en-US" sz="2800" dirty="0" smtClean="0"/>
              <a:t> </a:t>
            </a:r>
            <a:r>
              <a:rPr lang="en-US" sz="2800" dirty="0" smtClean="0"/>
              <a:t>1000 x 1000 </a:t>
            </a:r>
            <a:r>
              <a:rPr lang="en-US" sz="2800" dirty="0" err="1" smtClean="0"/>
              <a:t>atau</a:t>
            </a:r>
            <a:r>
              <a:rPr lang="en-US" sz="2800" dirty="0" smtClean="0"/>
              <a:t> 1.000.000.</a:t>
            </a:r>
          </a:p>
          <a:p>
            <a:pPr>
              <a:buNone/>
              <a:defRPr/>
            </a:pPr>
            <a:r>
              <a:rPr lang="en-US" sz="2800" dirty="0" smtClean="0"/>
              <a:t>	</a:t>
            </a:r>
            <a:r>
              <a:rPr lang="en-US" sz="2800" dirty="0" err="1" smtClean="0"/>
              <a:t>artinya</a:t>
            </a:r>
            <a:r>
              <a:rPr lang="en-US" sz="2800" dirty="0" smtClean="0"/>
              <a:t> </a:t>
            </a:r>
            <a:r>
              <a:rPr lang="en-US" sz="2800" dirty="0" smtClean="0"/>
              <a:t>1000 x 20 </a:t>
            </a:r>
            <a:r>
              <a:rPr lang="en-US" sz="2800" dirty="0" err="1" smtClean="0"/>
              <a:t>atau</a:t>
            </a:r>
            <a:r>
              <a:rPr lang="en-US" sz="2800" dirty="0" smtClean="0"/>
              <a:t> 20.000</a:t>
            </a:r>
            <a:r>
              <a:rPr lang="id-ID" sz="2800" dirty="0" smtClean="0"/>
              <a:t/>
            </a:r>
            <a:br>
              <a:rPr lang="id-ID" sz="2800" dirty="0" smtClean="0"/>
            </a:br>
            <a:endParaRPr lang="en-US" sz="2800" dirty="0" smtClean="0"/>
          </a:p>
          <a:p>
            <a:pPr algn="just">
              <a:buNone/>
              <a:defRPr/>
            </a:pPr>
            <a:r>
              <a:rPr lang="en-US" sz="2800" dirty="0" smtClean="0"/>
              <a:t>	</a:t>
            </a:r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 smtClean="0"/>
              <a:t>buah</a:t>
            </a:r>
            <a:r>
              <a:rPr lang="en-US" sz="2800" dirty="0" smtClean="0"/>
              <a:t> </a:t>
            </a:r>
            <a:r>
              <a:rPr lang="en-US" sz="2800" dirty="0" err="1" smtClean="0"/>
              <a:t>coretan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 V, X, C </a:t>
            </a:r>
            <a:r>
              <a:rPr lang="en-US" sz="2800" dirty="0" err="1" smtClean="0"/>
              <a:t>atau</a:t>
            </a:r>
            <a:r>
              <a:rPr lang="en-US" sz="2800" dirty="0" smtClean="0"/>
              <a:t> yang </a:t>
            </a:r>
            <a:r>
              <a:rPr lang="en-US" sz="2800" dirty="0" err="1" smtClean="0"/>
              <a:t>lainnya</a:t>
            </a:r>
            <a:r>
              <a:rPr lang="en-US" sz="2800" dirty="0" smtClean="0"/>
              <a:t> </a:t>
            </a:r>
            <a:r>
              <a:rPr lang="en-US" sz="2800" dirty="0" err="1" smtClean="0"/>
              <a:t>menynjukkan</a:t>
            </a:r>
            <a:r>
              <a:rPr lang="en-US" sz="2800" dirty="0" smtClean="0"/>
              <a:t> </a:t>
            </a:r>
            <a:r>
              <a:rPr lang="en-US" sz="2800" dirty="0" err="1" smtClean="0"/>
              <a:t>perkalian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sejuta</a:t>
            </a:r>
            <a:endParaRPr lang="en-US" sz="2800" dirty="0" smtClean="0"/>
          </a:p>
          <a:p>
            <a:pPr algn="just">
              <a:buNone/>
              <a:defRPr/>
            </a:pPr>
            <a:r>
              <a:rPr lang="id-ID" sz="2800" dirty="0" smtClean="0"/>
              <a:t>	</a:t>
            </a:r>
            <a:r>
              <a:rPr lang="en-US" sz="2800" dirty="0" smtClean="0"/>
              <a:t> </a:t>
            </a:r>
            <a:r>
              <a:rPr lang="en-US" sz="2800" dirty="0" err="1" smtClean="0"/>
              <a:t>artinya</a:t>
            </a:r>
            <a:r>
              <a:rPr lang="en-US" sz="2800" dirty="0" smtClean="0"/>
              <a:t> 1.000.000 x 5 </a:t>
            </a:r>
            <a:r>
              <a:rPr lang="en-US" sz="2800" dirty="0" err="1" smtClean="0"/>
              <a:t>atau</a:t>
            </a:r>
            <a:r>
              <a:rPr lang="en-US" sz="2800" dirty="0" smtClean="0"/>
              <a:t> 5.000.000.</a:t>
            </a:r>
          </a:p>
          <a:p>
            <a:pPr algn="just">
              <a:buNone/>
              <a:defRPr/>
            </a:pPr>
            <a:r>
              <a:rPr lang="en-US" sz="2800" dirty="0" smtClean="0"/>
              <a:t>	 </a:t>
            </a:r>
            <a:r>
              <a:rPr lang="en-US" sz="2800" dirty="0" err="1" smtClean="0"/>
              <a:t>artinya</a:t>
            </a:r>
            <a:r>
              <a:rPr lang="en-US" sz="2800" dirty="0" smtClean="0"/>
              <a:t> </a:t>
            </a:r>
            <a:r>
              <a:rPr lang="en-US" sz="2800" dirty="0" smtClean="0"/>
              <a:t>1.000.000 x 10 </a:t>
            </a:r>
            <a:r>
              <a:rPr lang="en-US" sz="2800" dirty="0" err="1" smtClean="0"/>
              <a:t>atau</a:t>
            </a:r>
            <a:r>
              <a:rPr lang="en-US" sz="2800" dirty="0" smtClean="0"/>
              <a:t> 10.000.000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1741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algn="ctr">
              <a:buNone/>
            </a:pPr>
            <a:endParaRPr lang="id-ID" sz="2400" dirty="0" smtClean="0"/>
          </a:p>
          <a:p>
            <a:pPr algn="ctr">
              <a:buNone/>
            </a:pPr>
            <a:endParaRPr lang="id-ID" sz="2400" dirty="0" smtClean="0"/>
          </a:p>
          <a:p>
            <a:pPr algn="ctr">
              <a:buNone/>
            </a:pPr>
            <a:r>
              <a:rPr lang="id-ID" sz="4400" dirty="0" smtClean="0"/>
              <a:t>TERIMA </a:t>
            </a:r>
            <a:r>
              <a:rPr lang="id-ID" sz="4400" dirty="0" smtClean="0"/>
              <a:t>KASIH</a:t>
            </a:r>
            <a:endParaRPr lang="id-ID" sz="44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None/>
            </a:pPr>
            <a:r>
              <a:rPr lang="id-ID" sz="2400" dirty="0" smtClean="0"/>
              <a:t>	</a:t>
            </a:r>
            <a:r>
              <a:rPr lang="id-ID" dirty="0" smtClean="0"/>
              <a:t>Mahasiswa </a:t>
            </a:r>
            <a:r>
              <a:rPr lang="id-ID" dirty="0" smtClean="0"/>
              <a:t>mampu 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id-ID" dirty="0" smtClean="0"/>
              <a:t>mengaplikasikan </a:t>
            </a:r>
            <a:r>
              <a:rPr lang="id-ID" dirty="0" smtClean="0"/>
              <a:t>sistem bilangan </a:t>
            </a:r>
            <a:r>
              <a:rPr lang="id-ID" dirty="0" smtClean="0"/>
              <a:t>romawi </a:t>
            </a:r>
            <a:r>
              <a:rPr lang="id-ID" dirty="0" smtClean="0"/>
              <a:t>dan hindu arab</a:t>
            </a:r>
            <a:endParaRPr lang="id-ID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/>
              <a:t>SEJARAH NUMERASI ARAB-HINDU</a:t>
            </a:r>
            <a:endParaRPr lang="id-ID" sz="3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602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/>
              <a:t>Set </a:t>
            </a:r>
            <a:r>
              <a:rPr lang="en-US" sz="2800" b="1" dirty="0" err="1" smtClean="0"/>
              <a:t>simbol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dapat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dibagi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menjadi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tiga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keluarga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utama</a:t>
            </a:r>
            <a:r>
              <a:rPr lang="en-US" sz="2800" b="1" dirty="0" smtClean="0"/>
              <a:t>: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lvl="0"/>
            <a:r>
              <a:rPr lang="en-US" sz="2800" b="1" dirty="0" smtClean="0"/>
              <a:t>India </a:t>
            </a:r>
            <a:r>
              <a:rPr lang="en-US" sz="2800" b="1" dirty="0" err="1" smtClean="0"/>
              <a:t>angka</a:t>
            </a:r>
            <a:r>
              <a:rPr lang="en-US" sz="2800" b="1" dirty="0" smtClean="0"/>
              <a:t> yang </a:t>
            </a:r>
            <a:r>
              <a:rPr lang="en-US" sz="2800" b="1" dirty="0" err="1" smtClean="0"/>
              <a:t>digunakan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</a:t>
            </a:r>
            <a:r>
              <a:rPr lang="en-US" sz="2800" b="1" dirty="0" smtClean="0"/>
              <a:t> India</a:t>
            </a:r>
          </a:p>
          <a:p>
            <a:pPr lvl="0"/>
            <a:r>
              <a:rPr lang="en-US" sz="2800" b="1" dirty="0" err="1" smtClean="0"/>
              <a:t>Angka-angka</a:t>
            </a:r>
            <a:r>
              <a:rPr lang="en-US" sz="2800" b="1" dirty="0" smtClean="0"/>
              <a:t> Arab </a:t>
            </a:r>
            <a:r>
              <a:rPr lang="en-US" sz="2800" b="1" dirty="0" err="1" smtClean="0"/>
              <a:t>Timur</a:t>
            </a:r>
            <a:r>
              <a:rPr lang="en-US" sz="2800" b="1" dirty="0" smtClean="0"/>
              <a:t>  yang </a:t>
            </a:r>
            <a:r>
              <a:rPr lang="en-US" sz="2800" b="1" dirty="0" err="1" smtClean="0"/>
              <a:t>digunakan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Mesir</a:t>
            </a:r>
            <a:r>
              <a:rPr lang="en-US" sz="2800" b="1" dirty="0" smtClean="0"/>
              <a:t> </a:t>
            </a:r>
          </a:p>
          <a:p>
            <a:pPr lvl="0"/>
            <a:r>
              <a:rPr lang="en-US" sz="2800" b="1" dirty="0" err="1" smtClean="0"/>
              <a:t>Timur</a:t>
            </a:r>
            <a:r>
              <a:rPr lang="en-US" sz="2800" b="1" dirty="0" smtClean="0"/>
              <a:t> Tengah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 Barat </a:t>
            </a:r>
            <a:r>
              <a:rPr lang="en-US" sz="2800" b="1" dirty="0" err="1" smtClean="0"/>
              <a:t>angka</a:t>
            </a:r>
            <a:r>
              <a:rPr lang="en-US" sz="2800" b="1" dirty="0" smtClean="0"/>
              <a:t> Arab yang </a:t>
            </a:r>
            <a:r>
              <a:rPr lang="en-US" sz="2800" b="1" dirty="0" err="1" smtClean="0"/>
              <a:t>digunakan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dalam</a:t>
            </a:r>
            <a:r>
              <a:rPr lang="en-US" sz="2800" b="1" dirty="0" smtClean="0"/>
              <a:t> Maghreb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 </a:t>
            </a:r>
            <a:r>
              <a:rPr lang="en-US" sz="2800" b="1" dirty="0" err="1" smtClean="0"/>
              <a:t>selanjutnya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Eropa</a:t>
            </a:r>
            <a:endParaRPr lang="en-US" sz="2800" b="1" dirty="0" smtClean="0"/>
          </a:p>
          <a:p>
            <a:pPr>
              <a:buNone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algn="just">
              <a:buNone/>
            </a:pPr>
            <a:r>
              <a:rPr lang="id-ID" sz="2400" dirty="0" smtClean="0"/>
              <a:t>	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angka</a:t>
            </a:r>
            <a:r>
              <a:rPr lang="en-US" sz="2800" dirty="0" smtClean="0"/>
              <a:t> Hindu </a:t>
            </a:r>
            <a:r>
              <a:rPr lang="en-US" sz="2800" dirty="0" err="1" smtClean="0"/>
              <a:t>dirancang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notasi</a:t>
            </a:r>
            <a:r>
              <a:rPr lang="en-US" sz="2800" dirty="0" smtClean="0"/>
              <a:t> </a:t>
            </a:r>
            <a:r>
              <a:rPr lang="en-US" sz="2800" dirty="0" err="1" smtClean="0"/>
              <a:t>posisional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desimal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.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yang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maju</a:t>
            </a:r>
            <a:r>
              <a:rPr lang="en-US" sz="2800" dirty="0" smtClean="0"/>
              <a:t>, </a:t>
            </a:r>
            <a:r>
              <a:rPr lang="en-US" sz="2800" dirty="0" err="1" smtClean="0"/>
              <a:t>notasi</a:t>
            </a:r>
            <a:r>
              <a:rPr lang="en-US" sz="2800" dirty="0" smtClean="0"/>
              <a:t> </a:t>
            </a:r>
            <a:r>
              <a:rPr lang="en-US" sz="2800" dirty="0" err="1" smtClean="0"/>
              <a:t>posisional</a:t>
            </a:r>
            <a:r>
              <a:rPr lang="en-US" sz="2800" dirty="0" smtClean="0"/>
              <a:t> </a:t>
            </a:r>
            <a:r>
              <a:rPr lang="en-US" sz="2800" dirty="0" err="1" smtClean="0"/>
              <a:t>juga</a:t>
            </a:r>
            <a:r>
              <a:rPr lang="en-US" sz="2800" dirty="0" smtClean="0"/>
              <a:t>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penanda</a:t>
            </a:r>
            <a:r>
              <a:rPr lang="en-US" sz="2800" dirty="0" smtClean="0"/>
              <a:t> </a:t>
            </a:r>
            <a:r>
              <a:rPr lang="en-US" sz="2800" dirty="0" err="1" smtClean="0"/>
              <a:t>desimal</a:t>
            </a:r>
            <a:r>
              <a:rPr lang="en-US" sz="2800" dirty="0" smtClean="0"/>
              <a:t> (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awalnya</a:t>
            </a:r>
            <a:r>
              <a:rPr lang="en-US" sz="2800" dirty="0" smtClean="0"/>
              <a:t> </a:t>
            </a:r>
            <a:r>
              <a:rPr lang="en-US" sz="2800" dirty="0" err="1" smtClean="0"/>
              <a:t>tanda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 yang digit </a:t>
            </a:r>
            <a:r>
              <a:rPr lang="en-US" sz="2800" dirty="0" err="1" smtClean="0"/>
              <a:t>tapi</a:t>
            </a:r>
            <a:r>
              <a:rPr lang="en-US" sz="2800" dirty="0" smtClean="0"/>
              <a:t> </a:t>
            </a:r>
            <a:r>
              <a:rPr lang="en-US" sz="2800" dirty="0" err="1" smtClean="0"/>
              <a:t>sekarang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biasanya</a:t>
            </a:r>
            <a:r>
              <a:rPr lang="en-US" sz="2800" dirty="0" smtClean="0"/>
              <a:t> </a:t>
            </a:r>
            <a:r>
              <a:rPr lang="en-US" sz="2800" dirty="0" err="1" smtClean="0"/>
              <a:t>titik</a:t>
            </a:r>
            <a:r>
              <a:rPr lang="en-US" sz="2800" dirty="0" smtClean="0"/>
              <a:t> </a:t>
            </a:r>
            <a:r>
              <a:rPr lang="en-US" sz="2800" dirty="0" err="1" smtClean="0"/>
              <a:t>desimal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koma</a:t>
            </a:r>
            <a:r>
              <a:rPr lang="en-US" sz="2800" dirty="0" smtClean="0"/>
              <a:t> </a:t>
            </a:r>
            <a:r>
              <a:rPr lang="en-US" sz="2800" dirty="0" err="1" smtClean="0"/>
              <a:t>desimal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memisahkan</a:t>
            </a:r>
            <a:r>
              <a:rPr lang="en-US" sz="2800" dirty="0" smtClean="0"/>
              <a:t> </a:t>
            </a:r>
            <a:r>
              <a:rPr lang="en-US" sz="2800" dirty="0" err="1" smtClean="0"/>
              <a:t>tempat</a:t>
            </a:r>
            <a:r>
              <a:rPr lang="en-US" sz="2800" dirty="0" smtClean="0"/>
              <a:t> yang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tempat</a:t>
            </a:r>
            <a:r>
              <a:rPr lang="en-US" sz="2800" dirty="0" smtClean="0"/>
              <a:t> </a:t>
            </a:r>
            <a:r>
              <a:rPr lang="en-US" sz="2800" dirty="0" err="1" smtClean="0"/>
              <a:t>persepuluh</a:t>
            </a:r>
            <a:r>
              <a:rPr lang="en-US" sz="2800" dirty="0" smtClean="0"/>
              <a:t>),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juga</a:t>
            </a:r>
            <a:r>
              <a:rPr lang="en-US" sz="2800" dirty="0" smtClean="0"/>
              <a:t> </a:t>
            </a:r>
            <a:r>
              <a:rPr lang="en-US" sz="2800" dirty="0" err="1" smtClean="0"/>
              <a:t>simbol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" digit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kambuh</a:t>
            </a:r>
            <a:r>
              <a:rPr lang="en-US" sz="2800" dirty="0" smtClean="0"/>
              <a:t> </a:t>
            </a:r>
            <a:r>
              <a:rPr lang="en-US" sz="2800" i="1" dirty="0" err="1" smtClean="0"/>
              <a:t>adinfinitum</a:t>
            </a:r>
            <a:r>
              <a:rPr lang="en-US" sz="2800" dirty="0" smtClean="0"/>
              <a:t>“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2800" b="1" dirty="0" smtClean="0"/>
              <a:t>	</a:t>
            </a:r>
            <a:r>
              <a:rPr lang="en-US" sz="2800" b="1" dirty="0" err="1" smtClean="0"/>
              <a:t>Simbol</a:t>
            </a:r>
            <a:r>
              <a:rPr lang="en-US" sz="2800" b="1" dirty="0" smtClean="0"/>
              <a:t> </a:t>
            </a:r>
            <a:r>
              <a:rPr lang="en-US" sz="2800" b="1" dirty="0" smtClean="0"/>
              <a:t>yang </a:t>
            </a:r>
            <a:r>
              <a:rPr lang="en-US" sz="2800" b="1" dirty="0" err="1" smtClean="0"/>
              <a:t>digunakan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untuk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mewakili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sistem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telah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terpecah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menjadi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berbagai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varian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tipografis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sejak</a:t>
            </a:r>
            <a:r>
              <a:rPr lang="en-US" sz="2800" b="1" dirty="0" smtClean="0"/>
              <a:t> Abad </a:t>
            </a:r>
            <a:r>
              <a:rPr lang="en-US" sz="2800" b="1" dirty="0" err="1" smtClean="0"/>
              <a:t>Pertengahan</a:t>
            </a:r>
            <a:r>
              <a:rPr lang="en-US" sz="2800" b="1" dirty="0" smtClean="0"/>
              <a:t> , </a:t>
            </a:r>
            <a:r>
              <a:rPr lang="en-US" sz="2800" b="1" dirty="0" err="1" smtClean="0"/>
              <a:t>disusun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dalam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tiga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kelompok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utama</a:t>
            </a:r>
            <a:r>
              <a:rPr lang="en-US" sz="2800" b="1" dirty="0" smtClean="0"/>
              <a:t>:</a:t>
            </a:r>
            <a:endParaRPr lang="id-ID" sz="2800" b="1" dirty="0" smtClean="0"/>
          </a:p>
          <a:p>
            <a:pPr lvl="0">
              <a:buNone/>
            </a:pPr>
            <a:r>
              <a:rPr lang="id-ID" sz="2800" dirty="0" smtClean="0"/>
              <a:t>	</a:t>
            </a:r>
            <a:r>
              <a:rPr lang="en-US" sz="2800" dirty="0" smtClean="0"/>
              <a:t>Barat </a:t>
            </a:r>
            <a:r>
              <a:rPr lang="en-US" sz="2800" dirty="0" err="1" smtClean="0"/>
              <a:t>meluas</a:t>
            </a:r>
            <a:r>
              <a:rPr lang="en-US" sz="2800" dirty="0" smtClean="0"/>
              <a:t> " </a:t>
            </a:r>
            <a:r>
              <a:rPr lang="en-US" sz="2800" dirty="0" err="1" smtClean="0"/>
              <a:t>angka</a:t>
            </a:r>
            <a:r>
              <a:rPr lang="en-US" sz="2800" dirty="0" smtClean="0"/>
              <a:t> Arab "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bahasa</a:t>
            </a:r>
            <a:r>
              <a:rPr lang="en-US" sz="2800" dirty="0" smtClean="0"/>
              <a:t> Latin, Cyrillic,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abjad</a:t>
            </a:r>
            <a:r>
              <a:rPr lang="en-US" sz="2800" dirty="0" smtClean="0"/>
              <a:t> </a:t>
            </a:r>
            <a:r>
              <a:rPr lang="en-US" sz="2800" dirty="0" err="1" smtClean="0"/>
              <a:t>Yunani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tabel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bawah</a:t>
            </a:r>
            <a:r>
              <a:rPr lang="en-US" sz="2800" dirty="0" smtClean="0"/>
              <a:t> label "</a:t>
            </a:r>
            <a:r>
              <a:rPr lang="en-US" sz="2800" dirty="0" err="1" smtClean="0"/>
              <a:t>Eropa</a:t>
            </a:r>
            <a:r>
              <a:rPr lang="en-US" sz="2800" dirty="0" smtClean="0"/>
              <a:t>", </a:t>
            </a:r>
            <a:r>
              <a:rPr lang="en-US" sz="2800" dirty="0" err="1" smtClean="0"/>
              <a:t>turun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"</a:t>
            </a:r>
            <a:r>
              <a:rPr lang="en-US" sz="2800" dirty="0" err="1" smtClean="0"/>
              <a:t>angka</a:t>
            </a:r>
            <a:r>
              <a:rPr lang="en-US" sz="2800" dirty="0" smtClean="0"/>
              <a:t> Arab Barat" yang </a:t>
            </a:r>
            <a:r>
              <a:rPr lang="en-US" sz="2800" dirty="0" err="1" smtClean="0"/>
              <a:t>dikembangkan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Al-</a:t>
            </a:r>
            <a:r>
              <a:rPr lang="en-US" sz="2800" dirty="0" err="1" smtClean="0"/>
              <a:t>Andalus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Maghreb</a:t>
            </a:r>
          </a:p>
          <a:p>
            <a:pPr>
              <a:buNone/>
            </a:pPr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922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lvl="0">
              <a:buNone/>
            </a:pPr>
            <a:r>
              <a:rPr lang="id-ID" sz="2400" dirty="0" smtClean="0"/>
              <a:t>	</a:t>
            </a:r>
            <a:r>
              <a:rPr lang="en-US" sz="2800" dirty="0" smtClean="0"/>
              <a:t>yang </a:t>
            </a:r>
            <a:r>
              <a:rPr lang="en-US" sz="2800" dirty="0" smtClean="0"/>
              <a:t>"Arab-India" </a:t>
            </a:r>
            <a:r>
              <a:rPr lang="en-US" sz="2800" dirty="0" err="1" smtClean="0"/>
              <a:t>atau</a:t>
            </a:r>
            <a:r>
              <a:rPr lang="en-US" sz="2800" dirty="0" smtClean="0"/>
              <a:t> " </a:t>
            </a:r>
            <a:r>
              <a:rPr lang="en-US" sz="2800" dirty="0" err="1" smtClean="0"/>
              <a:t>Timur</a:t>
            </a:r>
            <a:r>
              <a:rPr lang="en-US" sz="2800" dirty="0" smtClean="0"/>
              <a:t> Arab </a:t>
            </a:r>
            <a:r>
              <a:rPr lang="en-US" sz="2800" dirty="0" err="1" smtClean="0"/>
              <a:t>angka</a:t>
            </a:r>
            <a:r>
              <a:rPr lang="en-US" sz="2800" dirty="0" smtClean="0"/>
              <a:t> "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huruf</a:t>
            </a:r>
            <a:r>
              <a:rPr lang="en-US" sz="2800" dirty="0" smtClean="0"/>
              <a:t> Arab , </a:t>
            </a:r>
            <a:r>
              <a:rPr lang="en-US" sz="2800" dirty="0" err="1" smtClean="0"/>
              <a:t>dikembangkan</a:t>
            </a:r>
            <a:r>
              <a:rPr lang="en-US" sz="2800" dirty="0" smtClean="0"/>
              <a:t> </a:t>
            </a:r>
            <a:r>
              <a:rPr lang="en-US" sz="2800" dirty="0" err="1" smtClean="0"/>
              <a:t>terutama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apa</a:t>
            </a:r>
            <a:r>
              <a:rPr lang="en-US" sz="2800" dirty="0" smtClean="0"/>
              <a:t> yang </a:t>
            </a:r>
            <a:r>
              <a:rPr lang="en-US" sz="2800" dirty="0" err="1" smtClean="0"/>
              <a:t>sekarang</a:t>
            </a:r>
            <a:r>
              <a:rPr lang="en-US" sz="2800" dirty="0" smtClean="0"/>
              <a:t> </a:t>
            </a:r>
            <a:r>
              <a:rPr lang="en-US" sz="2800" dirty="0" err="1" smtClean="0"/>
              <a:t>Irak</a:t>
            </a:r>
            <a:r>
              <a:rPr lang="en-US" sz="2800" dirty="0" smtClean="0"/>
              <a:t> .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varian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angka</a:t>
            </a:r>
            <a:r>
              <a:rPr lang="en-US" sz="2800" dirty="0" smtClean="0"/>
              <a:t> Arab </a:t>
            </a:r>
            <a:r>
              <a:rPr lang="en-US" sz="2800" dirty="0" err="1" smtClean="0"/>
              <a:t>Timur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bahasa</a:t>
            </a:r>
            <a:r>
              <a:rPr lang="en-US" sz="2800" dirty="0" smtClean="0"/>
              <a:t> Persia </a:t>
            </a:r>
            <a:r>
              <a:rPr lang="en-US" sz="2800" dirty="0" err="1" smtClean="0"/>
              <a:t>dan</a:t>
            </a:r>
            <a:r>
              <a:rPr lang="en-US" sz="2800" dirty="0" smtClean="0"/>
              <a:t> Urdu. </a:t>
            </a:r>
            <a:endParaRPr lang="id-ID" sz="2800" dirty="0" smtClean="0"/>
          </a:p>
          <a:p>
            <a:pPr>
              <a:buNone/>
            </a:pPr>
            <a:r>
              <a:rPr lang="id-ID" sz="2800" dirty="0" smtClean="0"/>
              <a:t>	</a:t>
            </a:r>
            <a:r>
              <a:rPr lang="en-US" sz="2800" dirty="0" smtClean="0"/>
              <a:t>yang </a:t>
            </a:r>
            <a:r>
              <a:rPr lang="en-US" sz="2800" dirty="0" smtClean="0"/>
              <a:t>India </a:t>
            </a:r>
            <a:r>
              <a:rPr lang="en-US" sz="2800" dirty="0" err="1" smtClean="0"/>
              <a:t>angka</a:t>
            </a:r>
            <a:r>
              <a:rPr lang="en-US" sz="2800" dirty="0" smtClean="0"/>
              <a:t>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skrip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keluarga</a:t>
            </a:r>
            <a:r>
              <a:rPr lang="en-US" sz="2800" dirty="0" smtClean="0"/>
              <a:t> </a:t>
            </a:r>
            <a:r>
              <a:rPr lang="en-US" sz="2800" dirty="0" err="1" smtClean="0"/>
              <a:t>Brahmic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India </a:t>
            </a:r>
            <a:r>
              <a:rPr lang="en-US" sz="2800" dirty="0" err="1" smtClean="0"/>
              <a:t>dan</a:t>
            </a:r>
            <a:r>
              <a:rPr lang="en-US" sz="2800" dirty="0" smtClean="0"/>
              <a:t> Asia Tenggara. </a:t>
            </a:r>
          </a:p>
          <a:p>
            <a:pPr lvl="0">
              <a:buNone/>
            </a:pPr>
            <a:endParaRPr lang="en-US" sz="2800" dirty="0" smtClean="0"/>
          </a:p>
          <a:p>
            <a:pPr>
              <a:buNone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/>
              <a:t>Sistem</a:t>
            </a:r>
            <a:r>
              <a:rPr lang="en-US" sz="3200" dirty="0" smtClean="0"/>
              <a:t> </a:t>
            </a:r>
            <a:r>
              <a:rPr lang="en-US" sz="3200" dirty="0" err="1" smtClean="0"/>
              <a:t>penomoran</a:t>
            </a:r>
            <a:r>
              <a:rPr lang="en-US" sz="3200" dirty="0" smtClean="0"/>
              <a:t> Hindu-Arab</a:t>
            </a:r>
            <a:endParaRPr lang="id-ID" sz="3200" dirty="0" smtClean="0">
              <a:latin typeface="Arial" charset="0"/>
              <a:cs typeface="Arial" charset="0"/>
            </a:endParaRPr>
          </a:p>
        </p:txBody>
      </p:sp>
      <p:sp>
        <p:nvSpPr>
          <p:cNvPr id="1024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514350" indent="-514350" algn="just">
              <a:spcBef>
                <a:spcPct val="0"/>
              </a:spcBef>
              <a:buNone/>
            </a:pPr>
            <a:r>
              <a:rPr lang="id-ID" sz="2800" dirty="0" smtClean="0"/>
              <a:t>	</a:t>
            </a:r>
            <a:r>
              <a:rPr lang="id-ID" dirty="0" smtClean="0"/>
              <a:t>M</a:t>
            </a:r>
            <a:r>
              <a:rPr lang="en-US" dirty="0" err="1" smtClean="0"/>
              <a:t>enggunakan</a:t>
            </a:r>
            <a:r>
              <a:rPr lang="en-US" dirty="0" smtClean="0"/>
              <a:t> </a:t>
            </a:r>
            <a:r>
              <a:rPr lang="en-US" dirty="0" smtClean="0"/>
              <a:t>10 digit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simbol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kombinasi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mewakili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yang </a:t>
            </a:r>
            <a:r>
              <a:rPr lang="en-US" dirty="0" err="1" smtClean="0"/>
              <a:t>memungkin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endParaRPr lang="en-US" dirty="0" smtClean="0"/>
          </a:p>
          <a:p>
            <a:pPr marL="514350" indent="-514350">
              <a:spcBef>
                <a:spcPct val="0"/>
              </a:spcBef>
            </a:pPr>
            <a:endParaRPr lang="en-US" sz="1200" dirty="0" smtClean="0"/>
          </a:p>
          <a:p>
            <a:pPr>
              <a:buNone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  <p:pic>
        <p:nvPicPr>
          <p:cNvPr id="5" name="Content Placeholder 3" descr="http://upload.wikimedia.org/wikipedia/commons/thumb/e/ea/Arabic_Numerals.svg/300px-Arabic_Numerals.svg.png">
            <a:hlinkClick r:id="rId4"/>
          </p:cNvPr>
          <p:cNvPicPr>
            <a:picLocks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67116" y="3143248"/>
            <a:ext cx="339090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185</Words>
  <Application>Microsoft Office PowerPoint</Application>
  <PresentationFormat>On-screen Show (4:3)</PresentationFormat>
  <Paragraphs>108</Paragraphs>
  <Slides>25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Slide 1</vt:lpstr>
      <vt:lpstr>PERTEMUAN 4</vt:lpstr>
      <vt:lpstr>KEMAMPUAN AKHIR YANG DIHARAPKAN</vt:lpstr>
      <vt:lpstr>SEJARAH NUMERASI ARAB-HINDU</vt:lpstr>
      <vt:lpstr>Set simbol dapat dibagi menjadi tiga keluarga utama:</vt:lpstr>
      <vt:lpstr>Slide 6</vt:lpstr>
      <vt:lpstr>Slide 7</vt:lpstr>
      <vt:lpstr>Slide 8</vt:lpstr>
      <vt:lpstr>Sistem penomoran Hindu-Arab</vt:lpstr>
      <vt:lpstr>Slide 10</vt:lpstr>
      <vt:lpstr>Slide 11</vt:lpstr>
      <vt:lpstr>Slide 12</vt:lpstr>
      <vt:lpstr>Angka, waktu perjalanan dari India ke Eropa</vt:lpstr>
      <vt:lpstr>Slide 14</vt:lpstr>
      <vt:lpstr>Penyebaran varian Arab Barat</vt:lpstr>
      <vt:lpstr> NUMERASI BILANGAN ROMAWI </vt:lpstr>
      <vt:lpstr>Slide 17</vt:lpstr>
      <vt:lpstr>Bilangan Romawi yang biasa digunakan yaitu :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Alberth</dc:creator>
  <cp:lastModifiedBy>Alberth</cp:lastModifiedBy>
  <cp:revision>6</cp:revision>
  <dcterms:created xsi:type="dcterms:W3CDTF">2017-03-06T11:18:11Z</dcterms:created>
  <dcterms:modified xsi:type="dcterms:W3CDTF">2017-03-09T07:07:27Z</dcterms:modified>
</cp:coreProperties>
</file>