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4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76" r:id="rId13"/>
    <p:sldId id="265" r:id="rId14"/>
    <p:sldId id="266" r:id="rId15"/>
    <p:sldId id="267" r:id="rId16"/>
    <p:sldId id="277" r:id="rId17"/>
    <p:sldId id="278" r:id="rId18"/>
    <p:sldId id="279" r:id="rId19"/>
    <p:sldId id="280" r:id="rId20"/>
    <p:sldId id="281" r:id="rId21"/>
    <p:sldId id="270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AAE76-5F72-4580-ADB8-22B499569E6F}" type="datetimeFigureOut">
              <a:rPr lang="id-ID" smtClean="0"/>
              <a:pPr/>
              <a:t>13/03/2017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71674-0AC8-4221-A22C-7DBDEA38AC2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9F2F-35D1-4053-991C-4CC1190A3850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3CE07-4FCD-44FC-8C9A-E74F8E1F09D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DCBF78-B9C4-4B88-859A-BF6EE5C63F2D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F3367-90F6-4D36-ACCD-1D415C2FD9ED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38F064-7ACA-41A3-AFD0-8332DBDDADBB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1D93D-36EC-420F-8288-79A1E269A0B4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9F2F-35D1-4053-991C-4CC1190A3850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3DCCD-0CE6-42BF-9506-B93766518D26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9F2F-35D1-4053-991C-4CC1190A3850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D93B7-E39E-40D9-92C4-BAA34CAB5FF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D69D50-7685-4ED4-80A5-B6CBF723DFA5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2F2CE9-EC73-43B7-B89D-4872C3D32805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039045-51E9-4AA7-8FE7-B23C09450D69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C02A87-597E-4A99-BDDA-FE36628E7D7F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646D-4757-41F9-BDF2-082B8F51AEA5}" type="datetimeFigureOut">
              <a:rPr lang="id-ID" smtClean="0"/>
              <a:pPr/>
              <a:t>13/03/2017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4E77-6461-43D4-B0F8-A258E2B51C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646D-4757-41F9-BDF2-082B8F51AEA5}" type="datetimeFigureOut">
              <a:rPr lang="id-ID" smtClean="0"/>
              <a:pPr/>
              <a:t>13/03/2017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4E77-6461-43D4-B0F8-A258E2B51C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646D-4757-41F9-BDF2-082B8F51AEA5}" type="datetimeFigureOut">
              <a:rPr lang="id-ID" smtClean="0"/>
              <a:pPr/>
              <a:t>13/03/2017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4E77-6461-43D4-B0F8-A258E2B51C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646D-4757-41F9-BDF2-082B8F51AEA5}" type="datetimeFigureOut">
              <a:rPr lang="id-ID" smtClean="0"/>
              <a:pPr/>
              <a:t>13/03/2017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4E77-6461-43D4-B0F8-A258E2B51C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646D-4757-41F9-BDF2-082B8F51AEA5}" type="datetimeFigureOut">
              <a:rPr lang="id-ID" smtClean="0"/>
              <a:pPr/>
              <a:t>13/03/2017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4E77-6461-43D4-B0F8-A258E2B51C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646D-4757-41F9-BDF2-082B8F51AEA5}" type="datetimeFigureOut">
              <a:rPr lang="id-ID" smtClean="0"/>
              <a:pPr/>
              <a:t>13/03/2017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4E77-6461-43D4-B0F8-A258E2B51C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646D-4757-41F9-BDF2-082B8F51AEA5}" type="datetimeFigureOut">
              <a:rPr lang="id-ID" smtClean="0"/>
              <a:pPr/>
              <a:t>13/03/2017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4E77-6461-43D4-B0F8-A258E2B51C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646D-4757-41F9-BDF2-082B8F51AEA5}" type="datetimeFigureOut">
              <a:rPr lang="id-ID" smtClean="0"/>
              <a:pPr/>
              <a:t>13/03/2017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4E77-6461-43D4-B0F8-A258E2B51C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646D-4757-41F9-BDF2-082B8F51AEA5}" type="datetimeFigureOut">
              <a:rPr lang="id-ID" smtClean="0"/>
              <a:pPr/>
              <a:t>13/03/2017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4E77-6461-43D4-B0F8-A258E2B51C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646D-4757-41F9-BDF2-082B8F51AEA5}" type="datetimeFigureOut">
              <a:rPr lang="id-ID" smtClean="0"/>
              <a:pPr/>
              <a:t>13/03/2017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4E77-6461-43D4-B0F8-A258E2B51C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646D-4757-41F9-BDF2-082B8F51AEA5}" type="datetimeFigureOut">
              <a:rPr lang="id-ID" smtClean="0"/>
              <a:pPr/>
              <a:t>13/03/2017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4E77-6461-43D4-B0F8-A258E2B51C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A646D-4757-41F9-BDF2-082B8F51AEA5}" type="datetimeFigureOut">
              <a:rPr lang="id-ID" smtClean="0"/>
              <a:pPr/>
              <a:t>13/03/2017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C4E77-6461-43D4-B0F8-A258E2B51C1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TULIS POKOK BAHASAN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5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Alberth Supriyanto Manurung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PGSD FKIP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6" name="Picture 3" descr="C:\Users\satf\Downloads\9czbyxKc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1571612"/>
            <a:ext cx="6096000" cy="34290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520" y="5137864"/>
            <a:ext cx="68580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Di </a:t>
            </a:r>
            <a:r>
              <a:rPr lang="en-US" sz="3200" dirty="0" err="1" smtClean="0">
                <a:solidFill>
                  <a:schemeClr val="tx1"/>
                </a:solidFill>
              </a:rPr>
              <a:t>dalam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buah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terdapat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Angka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satuan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puluhan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ratusan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ribuan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7544" y="227385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29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3071802" y="2857496"/>
            <a:ext cx="45248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500306"/>
            <a:ext cx="79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1125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57950" y="2202412"/>
            <a:ext cx="79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 </a:t>
            </a:r>
            <a:r>
              <a:rPr lang="id-ID" dirty="0" smtClean="0"/>
              <a:t>  45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6865" y="3059668"/>
            <a:ext cx="75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43702" y="3000372"/>
            <a:ext cx="75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78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31650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Kita </a:t>
            </a:r>
            <a:r>
              <a:rPr lang="en-US" sz="3200" dirty="0" err="1" smtClean="0">
                <a:solidFill>
                  <a:schemeClr val="tx1"/>
                </a:solidFill>
              </a:rPr>
              <a:t>petik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buah</a:t>
            </a:r>
            <a:r>
              <a:rPr lang="en-US" sz="3200" dirty="0" smtClean="0">
                <a:solidFill>
                  <a:schemeClr val="tx1"/>
                </a:solidFill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</a:rPr>
              <a:t>terdapat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angka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disebutkan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nilai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tempat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bilangannya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05000"/>
            <a:ext cx="7406640" cy="175260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2209800" y="2895600"/>
            <a:ext cx="9144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0834" y="2768025"/>
            <a:ext cx="29793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Satuan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Bent Arrow 9"/>
          <p:cNvSpPr/>
          <p:nvPr/>
        </p:nvSpPr>
        <p:spPr>
          <a:xfrm flipV="1">
            <a:off x="1981200" y="4724400"/>
            <a:ext cx="152400" cy="76200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flipV="1">
            <a:off x="1828800" y="4724400"/>
            <a:ext cx="228600" cy="137160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5105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Satuan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5715000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Puluhan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flipV="1">
            <a:off x="6019800" y="2895600"/>
            <a:ext cx="152400" cy="3810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V="1">
            <a:off x="5867400" y="2895600"/>
            <a:ext cx="152400" cy="83820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flipV="1">
            <a:off x="5638800" y="2895600"/>
            <a:ext cx="228600" cy="129540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289560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s</a:t>
            </a:r>
            <a:r>
              <a:rPr lang="id-ID" sz="2800" dirty="0" smtClean="0">
                <a:solidFill>
                  <a:srgbClr val="002060"/>
                </a:solidFill>
              </a:rPr>
              <a:t>a</a:t>
            </a:r>
            <a:r>
              <a:rPr lang="en-US" sz="2800" dirty="0" err="1" smtClean="0">
                <a:solidFill>
                  <a:srgbClr val="002060"/>
                </a:solidFill>
              </a:rPr>
              <a:t>tuan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9" name="Picture 9" descr="orange-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667000"/>
            <a:ext cx="1200150" cy="685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524000" y="2743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pic>
        <p:nvPicPr>
          <p:cNvPr id="23" name="Picture 9" descr="orange-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962400"/>
            <a:ext cx="1200150" cy="6858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676400" y="4114800"/>
            <a:ext cx="56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29</a:t>
            </a:r>
            <a:endParaRPr lang="en-US" sz="2000" dirty="0"/>
          </a:p>
        </p:txBody>
      </p:sp>
      <p:pic>
        <p:nvPicPr>
          <p:cNvPr id="25" name="Picture 9" descr="orange-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057400"/>
            <a:ext cx="1200150" cy="6858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638800" y="2133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123</a:t>
            </a:r>
            <a:endParaRPr lang="en-US" sz="2000" dirty="0"/>
          </a:p>
        </p:txBody>
      </p:sp>
      <p:pic>
        <p:nvPicPr>
          <p:cNvPr id="27" name="Picture 9" descr="orange-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419600"/>
            <a:ext cx="1200150" cy="6858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953000" y="4495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1125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324600" y="3429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puluhan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38862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Ratusan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1" name="Bent Arrow 30"/>
          <p:cNvSpPr/>
          <p:nvPr/>
        </p:nvSpPr>
        <p:spPr>
          <a:xfrm flipV="1">
            <a:off x="5029200" y="5029200"/>
            <a:ext cx="228600" cy="129540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ent Arrow 31"/>
          <p:cNvSpPr/>
          <p:nvPr/>
        </p:nvSpPr>
        <p:spPr>
          <a:xfrm flipV="1">
            <a:off x="5486400" y="5029200"/>
            <a:ext cx="152400" cy="3048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ent Arrow 32"/>
          <p:cNvSpPr/>
          <p:nvPr/>
        </p:nvSpPr>
        <p:spPr>
          <a:xfrm flipV="1">
            <a:off x="5181600" y="5105400"/>
            <a:ext cx="152400" cy="83820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ent Arrow 33"/>
          <p:cNvSpPr/>
          <p:nvPr/>
        </p:nvSpPr>
        <p:spPr>
          <a:xfrm flipV="1">
            <a:off x="5334000" y="5105400"/>
            <a:ext cx="152400" cy="6096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5000" y="5029201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Satuan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5410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Puluhan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1200" y="571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Ratusan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7400" y="6172200"/>
            <a:ext cx="111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Ribuan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penjumlahan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4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143000"/>
            <a:ext cx="876300" cy="778933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124200"/>
            <a:ext cx="876300" cy="778933"/>
          </a:xfrm>
          <a:prstGeom prst="rect">
            <a:avLst/>
          </a:prstGeom>
          <a:noFill/>
        </p:spPr>
      </p:pic>
      <p:pic>
        <p:nvPicPr>
          <p:cNvPr id="42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124200"/>
            <a:ext cx="876300" cy="778933"/>
          </a:xfrm>
          <a:prstGeom prst="rect">
            <a:avLst/>
          </a:prstGeom>
          <a:noFill/>
        </p:spPr>
      </p:pic>
      <p:pic>
        <p:nvPicPr>
          <p:cNvPr id="43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133600"/>
            <a:ext cx="876300" cy="778933"/>
          </a:xfrm>
          <a:prstGeom prst="rect">
            <a:avLst/>
          </a:prstGeom>
          <a:noFill/>
        </p:spPr>
      </p:pic>
      <p:pic>
        <p:nvPicPr>
          <p:cNvPr id="44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133600"/>
            <a:ext cx="876300" cy="778933"/>
          </a:xfrm>
          <a:prstGeom prst="rect">
            <a:avLst/>
          </a:prstGeom>
          <a:noFill/>
        </p:spPr>
      </p:pic>
      <p:pic>
        <p:nvPicPr>
          <p:cNvPr id="45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057400"/>
            <a:ext cx="876300" cy="778933"/>
          </a:xfrm>
          <a:prstGeom prst="rect">
            <a:avLst/>
          </a:prstGeom>
          <a:noFill/>
        </p:spPr>
      </p:pic>
      <p:pic>
        <p:nvPicPr>
          <p:cNvPr id="46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876300" cy="778933"/>
          </a:xfrm>
          <a:prstGeom prst="rect">
            <a:avLst/>
          </a:prstGeom>
          <a:noFill/>
        </p:spPr>
      </p:pic>
      <p:pic>
        <p:nvPicPr>
          <p:cNvPr id="47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219200"/>
            <a:ext cx="771525" cy="685800"/>
          </a:xfrm>
          <a:prstGeom prst="rect">
            <a:avLst/>
          </a:prstGeom>
          <a:noFill/>
        </p:spPr>
      </p:pic>
      <p:pic>
        <p:nvPicPr>
          <p:cNvPr id="48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19200"/>
            <a:ext cx="876300" cy="778933"/>
          </a:xfrm>
          <a:prstGeom prst="rect">
            <a:avLst/>
          </a:prstGeom>
          <a:noFill/>
        </p:spPr>
      </p:pic>
      <p:pic>
        <p:nvPicPr>
          <p:cNvPr id="49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219200"/>
            <a:ext cx="876300" cy="778933"/>
          </a:xfrm>
          <a:prstGeom prst="rect">
            <a:avLst/>
          </a:prstGeom>
          <a:noFill/>
        </p:spPr>
      </p:pic>
      <p:pic>
        <p:nvPicPr>
          <p:cNvPr id="50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876300" cy="778933"/>
          </a:xfrm>
          <a:prstGeom prst="rect">
            <a:avLst/>
          </a:prstGeom>
          <a:noFill/>
        </p:spPr>
      </p:pic>
      <p:pic>
        <p:nvPicPr>
          <p:cNvPr id="51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0"/>
            <a:ext cx="876300" cy="778933"/>
          </a:xfrm>
          <a:prstGeom prst="rect">
            <a:avLst/>
          </a:prstGeom>
          <a:noFill/>
        </p:spPr>
      </p:pic>
      <p:pic>
        <p:nvPicPr>
          <p:cNvPr id="52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33600"/>
            <a:ext cx="876300" cy="778933"/>
          </a:xfrm>
          <a:prstGeom prst="rect">
            <a:avLst/>
          </a:prstGeom>
          <a:noFill/>
        </p:spPr>
      </p:pic>
      <p:pic>
        <p:nvPicPr>
          <p:cNvPr id="53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124200"/>
            <a:ext cx="876300" cy="778933"/>
          </a:xfrm>
          <a:prstGeom prst="rect">
            <a:avLst/>
          </a:prstGeom>
          <a:noFill/>
        </p:spPr>
      </p:pic>
      <p:pic>
        <p:nvPicPr>
          <p:cNvPr id="54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124200"/>
            <a:ext cx="876300" cy="778933"/>
          </a:xfrm>
          <a:prstGeom prst="rect">
            <a:avLst/>
          </a:prstGeom>
          <a:noFill/>
        </p:spPr>
      </p:pic>
      <p:pic>
        <p:nvPicPr>
          <p:cNvPr id="55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886200"/>
            <a:ext cx="876300" cy="778933"/>
          </a:xfrm>
          <a:prstGeom prst="rect">
            <a:avLst/>
          </a:prstGeom>
          <a:noFill/>
        </p:spPr>
      </p:pic>
      <p:pic>
        <p:nvPicPr>
          <p:cNvPr id="56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962400"/>
            <a:ext cx="876300" cy="778933"/>
          </a:xfrm>
          <a:prstGeom prst="rect">
            <a:avLst/>
          </a:prstGeom>
          <a:noFill/>
        </p:spPr>
      </p:pic>
      <p:pic>
        <p:nvPicPr>
          <p:cNvPr id="57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86200"/>
            <a:ext cx="876300" cy="778933"/>
          </a:xfrm>
          <a:prstGeom prst="rect">
            <a:avLst/>
          </a:prstGeom>
          <a:noFill/>
        </p:spPr>
      </p:pic>
      <p:pic>
        <p:nvPicPr>
          <p:cNvPr id="58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962400"/>
            <a:ext cx="876300" cy="778933"/>
          </a:xfrm>
          <a:prstGeom prst="rect">
            <a:avLst/>
          </a:prstGeom>
          <a:noFill/>
        </p:spPr>
      </p:pic>
      <p:pic>
        <p:nvPicPr>
          <p:cNvPr id="59" name="Picture 4" descr="cartoon-strawberry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886200"/>
            <a:ext cx="876300" cy="778933"/>
          </a:xfrm>
          <a:prstGeom prst="rect">
            <a:avLst/>
          </a:prstGeom>
          <a:noFill/>
        </p:spPr>
      </p:pic>
      <p:pic>
        <p:nvPicPr>
          <p:cNvPr id="5129" name="Picture 9" descr="orange-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447800"/>
            <a:ext cx="1200150" cy="685800"/>
          </a:xfrm>
          <a:prstGeom prst="rect">
            <a:avLst/>
          </a:prstGeom>
          <a:noFill/>
        </p:spPr>
      </p:pic>
      <p:sp>
        <p:nvSpPr>
          <p:cNvPr id="64" name="Rectangle 63"/>
          <p:cNvSpPr/>
          <p:nvPr/>
        </p:nvSpPr>
        <p:spPr>
          <a:xfrm>
            <a:off x="5638800" y="1676400"/>
            <a:ext cx="15231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+ </a:t>
            </a:r>
            <a:endParaRPr lang="en-US" sz="8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9" descr="orange-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362200"/>
            <a:ext cx="1200150" cy="685800"/>
          </a:xfrm>
          <a:prstGeom prst="rect">
            <a:avLst/>
          </a:prstGeom>
          <a:noFill/>
        </p:spPr>
      </p:pic>
      <p:pic>
        <p:nvPicPr>
          <p:cNvPr id="70" name="Picture 9" descr="orange-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200400"/>
            <a:ext cx="1200150" cy="6858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5715000" y="4114800"/>
            <a:ext cx="2209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=  23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0" name="Bent Arrow 29"/>
          <p:cNvSpPr/>
          <p:nvPr/>
        </p:nvSpPr>
        <p:spPr>
          <a:xfrm flipV="1">
            <a:off x="6858000" y="4876800"/>
            <a:ext cx="152400" cy="3810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ent Arrow 30"/>
          <p:cNvSpPr/>
          <p:nvPr/>
        </p:nvSpPr>
        <p:spPr>
          <a:xfrm flipV="1">
            <a:off x="6553200" y="4876800"/>
            <a:ext cx="152400" cy="8382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2800" y="5029200"/>
            <a:ext cx="109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Satuan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010400" y="5486401"/>
            <a:ext cx="130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Puluhan</a:t>
            </a:r>
            <a:endParaRPr lang="en-US" sz="24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5" name="Picture 2" descr="C:\Users\satf\Downloads\MTK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18"/>
            <a:ext cx="9144000" cy="54292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n/>
                <a:solidFill>
                  <a:schemeClr val="accent3"/>
                </a:solidFill>
              </a:rPr>
              <a:t/>
            </a:r>
            <a:br>
              <a:rPr lang="id-ID" sz="3200" b="1" dirty="0" smtClean="0">
                <a:ln/>
                <a:solidFill>
                  <a:schemeClr val="accent3"/>
                </a:solidFill>
              </a:rPr>
            </a:br>
            <a:r>
              <a:rPr lang="en-US" sz="3200" b="1" dirty="0" err="1" smtClean="0">
                <a:ln/>
                <a:solidFill>
                  <a:schemeClr val="accent3"/>
                </a:solidFill>
              </a:rPr>
              <a:t>sistem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Regrouping</a:t>
            </a:r>
            <a:br>
              <a:rPr lang="en-US" sz="3200" b="1" dirty="0" smtClean="0">
                <a:ln/>
                <a:solidFill>
                  <a:schemeClr val="accent3"/>
                </a:solidFill>
              </a:rPr>
            </a:br>
            <a:endParaRPr lang="id-ID" sz="3200" dirty="0" smtClean="0">
              <a:latin typeface="Arial" charset="0"/>
              <a:cs typeface="Arial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3" descr="C:\Users\satf\Downloads\mat.k.iv_.1.01-nilai_tempat_bilang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1447800"/>
            <a:ext cx="9144032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dirty="0" smtClean="0">
              <a:latin typeface="Arial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5" name="Picture 2" descr="C:\Users\satf\Downloads\MTK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93010"/>
            <a:ext cx="9144000" cy="52649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828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124.653</a:t>
            </a:r>
            <a:endParaRPr lang="en-US" sz="3600" dirty="0"/>
          </a:p>
        </p:txBody>
      </p:sp>
      <p:sp>
        <p:nvSpPr>
          <p:cNvPr id="6" name="Bent Arrow 5"/>
          <p:cNvSpPr/>
          <p:nvPr/>
        </p:nvSpPr>
        <p:spPr>
          <a:xfrm flipV="1">
            <a:off x="3048000" y="2438400"/>
            <a:ext cx="152400" cy="6858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flipV="1">
            <a:off x="2743200" y="2438400"/>
            <a:ext cx="228600" cy="10668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2514600" y="2438400"/>
            <a:ext cx="228600" cy="15240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flipV="1">
            <a:off x="2209800" y="2438400"/>
            <a:ext cx="228600" cy="19050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flipV="1">
            <a:off x="1905000" y="2514600"/>
            <a:ext cx="228600" cy="23622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flipV="1">
            <a:off x="3276600" y="2438400"/>
            <a:ext cx="152400" cy="304800"/>
          </a:xfrm>
          <a:prstGeom prst="bentArrow">
            <a:avLst>
              <a:gd name="adj1" fmla="val 25000"/>
              <a:gd name="adj2" fmla="val 26786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438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Satuan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2895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Puluhan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3276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Ratusan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3733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Ribuan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4191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Puluh</a:t>
            </a:r>
            <a:r>
              <a:rPr lang="en-US" sz="2400" dirty="0" smtClean="0"/>
              <a:t> </a:t>
            </a:r>
            <a:r>
              <a:rPr lang="en-US" sz="2400" dirty="0" err="1" smtClean="0"/>
              <a:t>Ribuan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4724401"/>
            <a:ext cx="2438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Ratus</a:t>
            </a:r>
            <a:r>
              <a:rPr lang="en-US" sz="2400" dirty="0" smtClean="0"/>
              <a:t> </a:t>
            </a:r>
            <a:r>
              <a:rPr lang="en-US" sz="2400" dirty="0" err="1" smtClean="0"/>
              <a:t>Ribuan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4176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 </a:t>
            </a:r>
            <a:r>
              <a:rPr lang="id-ID" dirty="0" smtClean="0"/>
              <a:t>W</a:t>
            </a:r>
            <a:r>
              <a:rPr lang="en-US" dirty="0" err="1" smtClean="0"/>
              <a:t>arna</a:t>
            </a:r>
            <a:endParaRPr lang="en-US" dirty="0"/>
          </a:p>
        </p:txBody>
      </p:sp>
      <p:pic>
        <p:nvPicPr>
          <p:cNvPr id="1026" name="Picture 2" descr="C:\Users\satf\Downloads\segitiga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1524000" cy="106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20980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   </a:t>
            </a:r>
            <a:r>
              <a:rPr lang="en-US" sz="2800" dirty="0" smtClean="0"/>
              <a:t>=  </a:t>
            </a:r>
            <a:r>
              <a:rPr lang="en-US" sz="2800" dirty="0" err="1" smtClean="0"/>
              <a:t>Satuan</a:t>
            </a:r>
            <a:endParaRPr lang="en-US" sz="2800" dirty="0"/>
          </a:p>
        </p:txBody>
      </p:sp>
      <p:pic>
        <p:nvPicPr>
          <p:cNvPr id="1027" name="Picture 3" descr="C:\Users\satf\Downloads\segitig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971800"/>
            <a:ext cx="1371600" cy="106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2800" y="3352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 err="1" smtClean="0"/>
              <a:t>Puluhan</a:t>
            </a:r>
            <a:endParaRPr lang="en-US" sz="2800" dirty="0"/>
          </a:p>
        </p:txBody>
      </p:sp>
      <p:pic>
        <p:nvPicPr>
          <p:cNvPr id="1028" name="Picture 4" descr="C:\Users\satf\Downloads\segitig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038600"/>
            <a:ext cx="1701800" cy="1371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2800" y="4343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 err="1" smtClean="0"/>
              <a:t>Ratusan</a:t>
            </a:r>
            <a:endParaRPr lang="en-US" sz="2800" dirty="0"/>
          </a:p>
        </p:txBody>
      </p:sp>
      <p:pic>
        <p:nvPicPr>
          <p:cNvPr id="1029" name="Picture 5" descr="C:\Users\satf\Downloads\segitig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181600"/>
            <a:ext cx="1524000" cy="13716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352800" y="5181600"/>
            <a:ext cx="182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d-ID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= </a:t>
            </a:r>
            <a:r>
              <a:rPr lang="en-US" sz="2800" dirty="0" err="1" smtClean="0">
                <a:solidFill>
                  <a:prstClr val="black"/>
                </a:solidFill>
              </a:rPr>
              <a:t>Ribuan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8153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       </a:t>
            </a:r>
            <a:r>
              <a:rPr lang="en-US" dirty="0" smtClean="0"/>
              <a:t>3 =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id-ID" dirty="0" smtClean="0"/>
              <a:t>     </a:t>
            </a:r>
            <a:r>
              <a:rPr lang="en-US" dirty="0" smtClean="0"/>
              <a:t>22 =</a:t>
            </a:r>
            <a:r>
              <a:rPr lang="id-ID" dirty="0" smtClean="0"/>
              <a:t>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id-ID" dirty="0" smtClean="0"/>
              <a:t>   </a:t>
            </a:r>
            <a:r>
              <a:rPr lang="en-US" dirty="0" smtClean="0"/>
              <a:t>112 =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id-ID" dirty="0" smtClean="0"/>
              <a:t> </a:t>
            </a:r>
            <a:r>
              <a:rPr lang="en-US" dirty="0" smtClean="0"/>
              <a:t>1321 = </a:t>
            </a:r>
            <a:endParaRPr lang="en-US" dirty="0"/>
          </a:p>
        </p:txBody>
      </p:sp>
      <p:pic>
        <p:nvPicPr>
          <p:cNvPr id="5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95400"/>
            <a:ext cx="914400" cy="685800"/>
          </a:xfrm>
          <a:prstGeom prst="rect">
            <a:avLst/>
          </a:prstGeom>
          <a:noFill/>
        </p:spPr>
      </p:pic>
      <p:pic>
        <p:nvPicPr>
          <p:cNvPr id="6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95400"/>
            <a:ext cx="914400" cy="685800"/>
          </a:xfrm>
          <a:prstGeom prst="rect">
            <a:avLst/>
          </a:prstGeom>
          <a:noFill/>
        </p:spPr>
      </p:pic>
      <p:pic>
        <p:nvPicPr>
          <p:cNvPr id="7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95400"/>
            <a:ext cx="914400" cy="685800"/>
          </a:xfrm>
          <a:prstGeom prst="rect">
            <a:avLst/>
          </a:prstGeom>
          <a:noFill/>
        </p:spPr>
      </p:pic>
      <p:pic>
        <p:nvPicPr>
          <p:cNvPr id="8" name="Picture 3" descr="C:\Users\satf\Downloads\segitig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86000"/>
            <a:ext cx="838200" cy="609600"/>
          </a:xfrm>
          <a:prstGeom prst="rect">
            <a:avLst/>
          </a:prstGeom>
          <a:noFill/>
        </p:spPr>
      </p:pic>
      <p:pic>
        <p:nvPicPr>
          <p:cNvPr id="9" name="Picture 3" descr="C:\Users\satf\Downloads\segitig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0"/>
            <a:ext cx="838200" cy="609600"/>
          </a:xfrm>
          <a:prstGeom prst="rect">
            <a:avLst/>
          </a:prstGeom>
          <a:noFill/>
        </p:spPr>
      </p:pic>
      <p:pic>
        <p:nvPicPr>
          <p:cNvPr id="10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09800"/>
            <a:ext cx="914400" cy="685800"/>
          </a:xfrm>
          <a:prstGeom prst="rect">
            <a:avLst/>
          </a:prstGeom>
          <a:noFill/>
        </p:spPr>
      </p:pic>
      <p:pic>
        <p:nvPicPr>
          <p:cNvPr id="11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209800"/>
            <a:ext cx="914400" cy="685800"/>
          </a:xfrm>
          <a:prstGeom prst="rect">
            <a:avLst/>
          </a:prstGeom>
          <a:noFill/>
        </p:spPr>
      </p:pic>
      <p:pic>
        <p:nvPicPr>
          <p:cNvPr id="14" name="Picture 3" descr="C:\Users\satf\Downloads\segitig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429000"/>
            <a:ext cx="838200" cy="609600"/>
          </a:xfrm>
          <a:prstGeom prst="rect">
            <a:avLst/>
          </a:prstGeom>
          <a:noFill/>
        </p:spPr>
      </p:pic>
      <p:pic>
        <p:nvPicPr>
          <p:cNvPr id="15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914400" cy="685800"/>
          </a:xfrm>
          <a:prstGeom prst="rect">
            <a:avLst/>
          </a:prstGeom>
          <a:noFill/>
        </p:spPr>
      </p:pic>
      <p:pic>
        <p:nvPicPr>
          <p:cNvPr id="16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352800"/>
            <a:ext cx="914400" cy="685800"/>
          </a:xfrm>
          <a:prstGeom prst="rect">
            <a:avLst/>
          </a:prstGeom>
          <a:noFill/>
        </p:spPr>
      </p:pic>
      <p:pic>
        <p:nvPicPr>
          <p:cNvPr id="17" name="Picture 5" descr="C:\Users\satf\Downloads\segitig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572000"/>
            <a:ext cx="914400" cy="685800"/>
          </a:xfrm>
          <a:prstGeom prst="rect">
            <a:avLst/>
          </a:prstGeom>
          <a:noFill/>
        </p:spPr>
      </p:pic>
      <p:pic>
        <p:nvPicPr>
          <p:cNvPr id="21" name="Picture 3" descr="C:\Users\satf\Downloads\segitig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572000"/>
            <a:ext cx="838200" cy="609600"/>
          </a:xfrm>
          <a:prstGeom prst="rect">
            <a:avLst/>
          </a:prstGeom>
          <a:noFill/>
        </p:spPr>
      </p:pic>
      <p:pic>
        <p:nvPicPr>
          <p:cNvPr id="22" name="Picture 3" descr="C:\Users\satf\Downloads\segitig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572000"/>
            <a:ext cx="838200" cy="609600"/>
          </a:xfrm>
          <a:prstGeom prst="rect">
            <a:avLst/>
          </a:prstGeom>
          <a:noFill/>
        </p:spPr>
      </p:pic>
      <p:pic>
        <p:nvPicPr>
          <p:cNvPr id="23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4495800"/>
            <a:ext cx="914400" cy="6858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371600" y="5410200"/>
            <a:ext cx="1230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102 =</a:t>
            </a:r>
            <a:endParaRPr lang="en-US" sz="3200" dirty="0"/>
          </a:p>
        </p:txBody>
      </p:sp>
      <p:pic>
        <p:nvPicPr>
          <p:cNvPr id="27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5791200"/>
            <a:ext cx="914400" cy="685800"/>
          </a:xfrm>
          <a:prstGeom prst="rect">
            <a:avLst/>
          </a:prstGeom>
          <a:noFill/>
        </p:spPr>
      </p:pic>
      <p:pic>
        <p:nvPicPr>
          <p:cNvPr id="28" name="Picture 2" descr="C:\Users\satf\Downloads\segitig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5715000"/>
            <a:ext cx="990600" cy="762000"/>
          </a:xfrm>
          <a:prstGeom prst="rect">
            <a:avLst/>
          </a:prstGeom>
          <a:noFill/>
        </p:spPr>
      </p:pic>
      <p:pic>
        <p:nvPicPr>
          <p:cNvPr id="29" name="Picture 4" descr="C:\Users\satf\Downloads\segitig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419600"/>
            <a:ext cx="990600" cy="914400"/>
          </a:xfrm>
          <a:prstGeom prst="rect">
            <a:avLst/>
          </a:prstGeom>
          <a:noFill/>
        </p:spPr>
      </p:pic>
      <p:pic>
        <p:nvPicPr>
          <p:cNvPr id="30" name="Picture 4" descr="C:\Users\satf\Downloads\segitig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276600"/>
            <a:ext cx="990600" cy="914400"/>
          </a:xfrm>
          <a:prstGeom prst="rect">
            <a:avLst/>
          </a:prstGeom>
          <a:noFill/>
        </p:spPr>
      </p:pic>
      <p:pic>
        <p:nvPicPr>
          <p:cNvPr id="31" name="Picture 4" descr="C:\Users\satf\Downloads\segitig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419600"/>
            <a:ext cx="990600" cy="914400"/>
          </a:xfrm>
          <a:prstGeom prst="rect">
            <a:avLst/>
          </a:prstGeom>
          <a:noFill/>
        </p:spPr>
      </p:pic>
      <p:pic>
        <p:nvPicPr>
          <p:cNvPr id="32" name="Picture 4" descr="C:\Users\satf\Downloads\segitig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419600"/>
            <a:ext cx="990600" cy="914400"/>
          </a:xfrm>
          <a:prstGeom prst="rect">
            <a:avLst/>
          </a:prstGeom>
          <a:noFill/>
        </p:spPr>
      </p:pic>
      <p:pic>
        <p:nvPicPr>
          <p:cNvPr id="33" name="Picture 4" descr="C:\Users\satf\Downloads\segitig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715000"/>
            <a:ext cx="9906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7112" y="0"/>
            <a:ext cx="7866888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satf\Downloads\MTK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81534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0" y="2667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2431</a:t>
            </a: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714356"/>
            <a:ext cx="8572560" cy="541180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524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err="1" smtClean="0"/>
              <a:t>perlu</a:t>
            </a:r>
            <a:r>
              <a:rPr lang="en-US" sz="6600" dirty="0" smtClean="0"/>
              <a:t> </a:t>
            </a:r>
            <a:r>
              <a:rPr lang="en-US" sz="6600" dirty="0" err="1" smtClean="0"/>
              <a:t>di</a:t>
            </a:r>
            <a:r>
              <a:rPr lang="en-US" sz="6600" dirty="0" smtClean="0"/>
              <a:t> </a:t>
            </a:r>
            <a:r>
              <a:rPr lang="en-US" sz="6600" dirty="0" err="1" smtClean="0"/>
              <a:t>Ingat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320" y="1676400"/>
            <a:ext cx="7726680" cy="4648200"/>
          </a:xfrm>
        </p:spPr>
        <p:txBody>
          <a:bodyPr/>
          <a:lstStyle/>
          <a:p>
            <a:pPr>
              <a:buNone/>
            </a:pPr>
            <a:r>
              <a:rPr lang="en-US" sz="4400" dirty="0" err="1" smtClean="0"/>
              <a:t>Nilai</a:t>
            </a:r>
            <a:r>
              <a:rPr lang="en-US" sz="4400" dirty="0" smtClean="0"/>
              <a:t> 0 = </a:t>
            </a:r>
            <a:r>
              <a:rPr lang="en-US" sz="4400" dirty="0" err="1" smtClean="0"/>
              <a:t>Tidak</a:t>
            </a:r>
            <a:r>
              <a:rPr lang="en-US" sz="4400" dirty="0" smtClean="0"/>
              <a:t> </a:t>
            </a:r>
            <a:r>
              <a:rPr lang="en-US" sz="4400" dirty="0" err="1" smtClean="0"/>
              <a:t>Ada</a:t>
            </a: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err="1" smtClean="0"/>
              <a:t>Contoh</a:t>
            </a:r>
            <a:r>
              <a:rPr lang="en-US" sz="4400" dirty="0" smtClean="0"/>
              <a:t> = 206 </a:t>
            </a:r>
          </a:p>
          <a:p>
            <a:pPr>
              <a:buNone/>
            </a:pPr>
            <a:r>
              <a:rPr lang="id-ID" sz="4400" dirty="0" smtClean="0"/>
              <a:t>(h</a:t>
            </a:r>
            <a:r>
              <a:rPr lang="en-US" sz="4400" dirty="0" err="1" smtClean="0"/>
              <a:t>anya</a:t>
            </a:r>
            <a:r>
              <a:rPr lang="en-US" sz="4400" dirty="0" smtClean="0"/>
              <a:t> </a:t>
            </a:r>
            <a:r>
              <a:rPr lang="id-ID" sz="4400" dirty="0" err="1" smtClean="0"/>
              <a:t>r</a:t>
            </a:r>
            <a:r>
              <a:rPr lang="en-US" sz="4400" dirty="0" err="1" smtClean="0"/>
              <a:t>atusan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id-ID" sz="4400" dirty="0" smtClean="0"/>
              <a:t> s</a:t>
            </a:r>
            <a:r>
              <a:rPr lang="en-US" sz="4400" dirty="0" err="1" smtClean="0"/>
              <a:t>atuan</a:t>
            </a:r>
            <a:endParaRPr lang="en-US" sz="4400" dirty="0" smtClean="0"/>
          </a:p>
          <a:p>
            <a:pPr>
              <a:buNone/>
            </a:pPr>
            <a:r>
              <a:rPr lang="id-ID" sz="4400" dirty="0" smtClean="0"/>
              <a:t> n</a:t>
            </a:r>
            <a:r>
              <a:rPr lang="en-US" sz="4400" dirty="0" err="1" smtClean="0"/>
              <a:t>ilai</a:t>
            </a:r>
            <a:r>
              <a:rPr lang="en-US" sz="4400" dirty="0" smtClean="0"/>
              <a:t> 0 </a:t>
            </a:r>
            <a:r>
              <a:rPr lang="en-US" sz="4400" dirty="0" err="1" smtClean="0"/>
              <a:t>tidak</a:t>
            </a:r>
            <a:r>
              <a:rPr lang="en-US" sz="4400" dirty="0" smtClean="0"/>
              <a:t> </a:t>
            </a:r>
            <a:r>
              <a:rPr lang="en-US" sz="4400" smtClean="0"/>
              <a:t>dibaca</a:t>
            </a:r>
            <a:r>
              <a:rPr lang="id-ID" sz="4400" dirty="0" smtClean="0"/>
              <a:t>)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endParaRPr lang="id-ID" sz="22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id-ID" sz="2200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id-ID" sz="4800" dirty="0" smtClean="0">
                <a:latin typeface="Arial" charset="0"/>
                <a:cs typeface="Arial" charset="0"/>
              </a:rPr>
              <a:t>TERIMA KASIH</a:t>
            </a:r>
            <a:endParaRPr lang="id-ID" sz="4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charset="0"/>
                <a:cs typeface="Arial" charset="0"/>
              </a:rPr>
              <a:t>PERTEMUAN 5</a:t>
            </a:r>
            <a:endParaRPr lang="id-ID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endParaRPr lang="id-ID" sz="2400" dirty="0" smtClean="0"/>
          </a:p>
          <a:p>
            <a:pPr>
              <a:buNone/>
            </a:pPr>
            <a:r>
              <a:rPr lang="id-ID" sz="4000" dirty="0" smtClean="0"/>
              <a:t>	Membilang </a:t>
            </a:r>
            <a:r>
              <a:rPr lang="id-ID" sz="4000" dirty="0" smtClean="0"/>
              <a:t>dan Nilai Tempat pada Pelajaran Matematika</a:t>
            </a:r>
            <a:r>
              <a:rPr lang="id-ID" sz="2400" dirty="0" smtClean="0"/>
              <a:t/>
            </a:r>
            <a:br>
              <a:rPr lang="id-ID" sz="2400" dirty="0" smtClean="0"/>
            </a:b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r>
              <a:rPr lang="id-ID" sz="2400" dirty="0" smtClean="0"/>
              <a:t>	</a:t>
            </a:r>
            <a:r>
              <a:rPr lang="id-ID" sz="3600" dirty="0" smtClean="0"/>
              <a:t>Mahasiswa </a:t>
            </a:r>
            <a:r>
              <a:rPr lang="id-ID" sz="3600" dirty="0" smtClean="0"/>
              <a:t>mampu mendefinisikan membilang dan menentukan nilai tempat</a:t>
            </a:r>
          </a:p>
          <a:p>
            <a:pPr>
              <a:buNone/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2944" y="1447800"/>
            <a:ext cx="821246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MEMBILANG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Konsep tentang membilang dan ide membilang telah berkembang sejak zaman prasejarah yaitu kurang lebih 15.000 tahun.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596" y="1447800"/>
            <a:ext cx="8505092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pada zaman itu manusia sudah mempelajari pertanian, mengembangkan kalender, membuat system pengukuran, menemukan dan menggunakan roda, membuat gerobak, membuat perahu dan menemukan system numerasi.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NILAI TEMPAT SUATU BILANGAN</a:t>
            </a:r>
            <a:endParaRPr lang="id-ID" sz="3200" dirty="0" smtClean="0">
              <a:latin typeface="Arial" charset="0"/>
              <a:cs typeface="Arial" charset="0"/>
            </a:endParaRP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5" name="Picture 2" descr="C:\Users\satf\Downloads\COVER MTK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14414" y="1752600"/>
            <a:ext cx="7014425" cy="42158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7030A0"/>
                </a:solidFill>
              </a:rPr>
              <a:t>Nilai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Tempat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adalah</a:t>
            </a:r>
            <a:endParaRPr lang="id-ID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1"/>
            <a:endParaRPr lang="id-ID" sz="1800" dirty="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596" y="1447800"/>
            <a:ext cx="8505092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bilanga</a:t>
            </a:r>
            <a:r>
              <a:rPr lang="id-ID" sz="3200" dirty="0" smtClean="0">
                <a:solidFill>
                  <a:srgbClr val="C00000"/>
                </a:solidFill>
              </a:rPr>
              <a:t>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mempunyai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berbagai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tingkat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bergantung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letak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bilangan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tersebut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Tingkatan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tersebut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puluhan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ribuan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seterusnya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71547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Ribuan</a:t>
            </a:r>
            <a:r>
              <a:rPr lang="en-US" sz="2800" dirty="0" smtClean="0"/>
              <a:t>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4 </a:t>
            </a:r>
            <a:r>
              <a:rPr lang="en-US" sz="2800" dirty="0" err="1" smtClean="0"/>
              <a:t>angka</a:t>
            </a:r>
            <a:endParaRPr lang="en-US" sz="2800" dirty="0" smtClean="0"/>
          </a:p>
          <a:p>
            <a:r>
              <a:rPr lang="en-US" sz="2800" dirty="0" err="1" smtClean="0"/>
              <a:t>Contoh</a:t>
            </a:r>
            <a:r>
              <a:rPr lang="en-US" sz="2800" dirty="0" smtClean="0"/>
              <a:t> : 1000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Ratusan</a:t>
            </a:r>
            <a:r>
              <a:rPr lang="en-US" sz="2800" dirty="0" smtClean="0"/>
              <a:t>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3 </a:t>
            </a:r>
            <a:r>
              <a:rPr lang="en-US" sz="2800" dirty="0" err="1" smtClean="0"/>
              <a:t>angka</a:t>
            </a:r>
            <a:endParaRPr lang="en-US" sz="2800" dirty="0" smtClean="0"/>
          </a:p>
          <a:p>
            <a:r>
              <a:rPr lang="en-US" sz="2800" dirty="0" err="1" smtClean="0"/>
              <a:t>Contoh</a:t>
            </a:r>
            <a:r>
              <a:rPr lang="en-US" sz="2800" dirty="0" smtClean="0"/>
              <a:t> : 200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Puluhan</a:t>
            </a:r>
            <a:r>
              <a:rPr lang="en-US" sz="2800" dirty="0" smtClean="0"/>
              <a:t>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2 </a:t>
            </a:r>
            <a:r>
              <a:rPr lang="en-US" sz="2800" dirty="0" err="1" smtClean="0"/>
              <a:t>angka</a:t>
            </a:r>
            <a:endParaRPr lang="en-US" sz="2800" dirty="0" smtClean="0"/>
          </a:p>
          <a:p>
            <a:r>
              <a:rPr lang="en-US" sz="2800" dirty="0" err="1" smtClean="0"/>
              <a:t>Contoh</a:t>
            </a:r>
            <a:r>
              <a:rPr lang="en-US" sz="2800" dirty="0" smtClean="0"/>
              <a:t> : 10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Satuan</a:t>
            </a:r>
            <a:r>
              <a:rPr lang="en-US" sz="2800" dirty="0" smtClean="0"/>
              <a:t>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letaknya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belakang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1 </a:t>
            </a:r>
            <a:r>
              <a:rPr lang="en-US" sz="2800" dirty="0" err="1" smtClean="0"/>
              <a:t>angka</a:t>
            </a:r>
            <a:endParaRPr lang="en-US" sz="2800" dirty="0" smtClean="0"/>
          </a:p>
          <a:p>
            <a:r>
              <a:rPr lang="en-US" sz="2800" dirty="0" err="1" smtClean="0"/>
              <a:t>Contoh</a:t>
            </a:r>
            <a:r>
              <a:rPr lang="en-US" sz="2800" dirty="0" smtClean="0"/>
              <a:t> : 1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202</Words>
  <Application>Microsoft Office PowerPoint</Application>
  <PresentationFormat>On-screen Show (4:3)</PresentationFormat>
  <Paragraphs>105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PERTEMUAN 5</vt:lpstr>
      <vt:lpstr>KEMAMPUAN AKHIR YANG DIHARAPKAN</vt:lpstr>
      <vt:lpstr>Slide 5</vt:lpstr>
      <vt:lpstr>Slide 6</vt:lpstr>
      <vt:lpstr>NILAI TEMPAT SUATU BILANGAN</vt:lpstr>
      <vt:lpstr>Nilai Tempat adalah</vt:lpstr>
      <vt:lpstr>Slide 9</vt:lpstr>
      <vt:lpstr>Coba Perhatikan pohon ini :</vt:lpstr>
      <vt:lpstr>Kita petik buah yang terdapat angka dan disebutkan nilai tempat bilangannya</vt:lpstr>
      <vt:lpstr>Contoh Dalam Bentuk penjumlahan  </vt:lpstr>
      <vt:lpstr>Slide 13</vt:lpstr>
      <vt:lpstr> sistem Regrouping </vt:lpstr>
      <vt:lpstr>Slide 15</vt:lpstr>
      <vt:lpstr>contoh</vt:lpstr>
      <vt:lpstr>Dalam Bentuk  Warna</vt:lpstr>
      <vt:lpstr>Contoh :</vt:lpstr>
      <vt:lpstr>Slide 19</vt:lpstr>
      <vt:lpstr>perlu di Ingat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Alberth</dc:creator>
  <cp:lastModifiedBy>Alberth</cp:lastModifiedBy>
  <cp:revision>5</cp:revision>
  <dcterms:created xsi:type="dcterms:W3CDTF">2017-03-06T11:18:11Z</dcterms:created>
  <dcterms:modified xsi:type="dcterms:W3CDTF">2017-03-13T03:15:14Z</dcterms:modified>
</cp:coreProperties>
</file>