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4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9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6213" y="131763"/>
            <a:ext cx="8924925" cy="66262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GB" b="1" dirty="0" smtClean="0"/>
              <a:t> </a:t>
            </a:r>
            <a:r>
              <a:rPr lang="en-US" sz="2800" b="1" dirty="0" smtClean="0">
                <a:latin typeface="Arial Black" pitchFamily="34" charset="0"/>
              </a:rPr>
              <a:t>n ( A ) = { p, q, r, s }</a:t>
            </a:r>
          </a:p>
          <a:p>
            <a:pPr>
              <a:lnSpc>
                <a:spcPct val="90000"/>
              </a:lnSpc>
            </a:pP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n ( B ) = { r, s }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Arial Black" pitchFamily="34" charset="0"/>
              </a:rPr>
              <a:t> n ( A – B ) ≠ n ( B – A )</a:t>
            </a:r>
            <a:endParaRPr lang="en-US" sz="2800" b="1" i="1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u="sng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u="sng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 u="sng" dirty="0" err="1" smtClean="0">
                <a:latin typeface="Arial Black" pitchFamily="34" charset="0"/>
              </a:rPr>
              <a:t>maka</a:t>
            </a:r>
            <a:r>
              <a:rPr lang="en-US" sz="2800" b="1" i="1" u="sng" dirty="0" smtClean="0">
                <a:latin typeface="Arial Black" pitchFamily="34" charset="0"/>
              </a:rPr>
              <a:t> </a:t>
            </a:r>
            <a:endParaRPr lang="id-ID" sz="2800" b="1" i="1" u="sng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Arial Black" pitchFamily="34" charset="0"/>
              </a:rPr>
              <a:t>{(p,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q,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r,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s) - (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r,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s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)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} ≠ {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(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r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,s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) - (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p,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q,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r,</a:t>
            </a:r>
            <a:r>
              <a:rPr lang="id-ID" sz="2800" b="1" dirty="0" smtClean="0">
                <a:latin typeface="Arial Black" pitchFamily="34" charset="0"/>
              </a:rPr>
              <a:t> </a:t>
            </a:r>
            <a:r>
              <a:rPr lang="en-US" sz="2800" b="1" dirty="0" smtClean="0">
                <a:latin typeface="Arial Black" pitchFamily="34" charset="0"/>
              </a:rPr>
              <a:t>s)}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{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(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p,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q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)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} ≠ {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-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(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p,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q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)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}</a:t>
            </a:r>
            <a:endParaRPr lang="id-ID" sz="24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d-ID" sz="2400" dirty="0" smtClean="0">
                <a:latin typeface="Arial Black" pitchFamily="34" charset="0"/>
              </a:rPr>
              <a:t>				Tidak komutatif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76300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n ( A ) = { p, q, r, s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n ( B ) = { q, r, s }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n ( C ) = { r, s 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}</a:t>
            </a:r>
            <a:endParaRPr lang="en-US" sz="2800" i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i="1" dirty="0" err="1" smtClean="0">
                <a:solidFill>
                  <a:schemeClr val="accent6">
                    <a:lumMod val="10000"/>
                  </a:schemeClr>
                </a:solidFill>
              </a:rPr>
              <a:t>maka</a:t>
            </a:r>
            <a:r>
              <a:rPr lang="en-US" sz="2800" i="1" dirty="0" smtClean="0">
                <a:solidFill>
                  <a:schemeClr val="accent6">
                    <a:lumMod val="10000"/>
                  </a:schemeClr>
                </a:solidFill>
              </a:rPr>
              <a:t> 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d-ID" sz="2800" b="1" dirty="0" smtClean="0">
                <a:solidFill>
                  <a:schemeClr val="accent6">
                    <a:lumMod val="10000"/>
                  </a:schemeClr>
                </a:solidFill>
              </a:rPr>
              <a:t>		n { ( A – B ) – C } 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≠</a:t>
            </a:r>
            <a:r>
              <a:rPr lang="id-ID" sz="2800" b="1" dirty="0" smtClean="0">
                <a:solidFill>
                  <a:schemeClr val="accent6">
                    <a:lumMod val="10000"/>
                  </a:schemeClr>
                </a:solidFill>
              </a:rPr>
              <a:t> n { A - ( B – C ) }</a:t>
            </a:r>
            <a:endParaRPr lang="en-US" sz="28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[(</a:t>
            </a:r>
            <a:r>
              <a:rPr lang="en-US" sz="2800" b="1" dirty="0" err="1" smtClean="0">
                <a:solidFill>
                  <a:schemeClr val="accent6">
                    <a:lumMod val="10000"/>
                  </a:schemeClr>
                </a:solidFill>
              </a:rPr>
              <a:t>p,q,r,s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) - (</a:t>
            </a:r>
            <a:r>
              <a:rPr lang="en-US" sz="2800" b="1" dirty="0" err="1" smtClean="0">
                <a:solidFill>
                  <a:schemeClr val="accent6">
                    <a:lumMod val="10000"/>
                  </a:schemeClr>
                </a:solidFill>
              </a:rPr>
              <a:t>q,r,s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 ) ] - (r</a:t>
            </a:r>
            <a:r>
              <a:rPr lang="id-ID" sz="2800" b="1" dirty="0" smtClean="0">
                <a:solidFill>
                  <a:schemeClr val="accent6">
                    <a:lumMod val="10000"/>
                  </a:schemeClr>
                </a:solidFill>
              </a:rPr>
              <a:t>,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s) ≠ (</a:t>
            </a:r>
            <a:r>
              <a:rPr lang="en-US" sz="2800" b="1" dirty="0" err="1" smtClean="0">
                <a:solidFill>
                  <a:schemeClr val="accent6">
                    <a:lumMod val="10000"/>
                  </a:schemeClr>
                </a:solidFill>
              </a:rPr>
              <a:t>p,q,r,s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) - [(</a:t>
            </a:r>
            <a:r>
              <a:rPr lang="en-US" sz="2800" b="1" dirty="0" err="1" smtClean="0">
                <a:solidFill>
                  <a:schemeClr val="accent6">
                    <a:lumMod val="10000"/>
                  </a:schemeClr>
                </a:solidFill>
              </a:rPr>
              <a:t>q,r,s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) - (</a:t>
            </a:r>
            <a:r>
              <a:rPr lang="en-US" sz="2800" b="1" dirty="0" err="1" smtClean="0">
                <a:solidFill>
                  <a:schemeClr val="accent6">
                    <a:lumMod val="10000"/>
                  </a:schemeClr>
                </a:solidFill>
              </a:rPr>
              <a:t>q,r</a:t>
            </a: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)]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			( p ) - ( r ,s ) ≠ ( p, q, r, s ) - ( s 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10000"/>
                  </a:schemeClr>
                </a:solidFill>
              </a:rPr>
              <a:t>	  		( p ) - ( r, s ) ≠ ( p, q, r 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d-ID" sz="2800" b="1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d-ID" sz="2800" b="1" dirty="0" smtClean="0">
                <a:solidFill>
                  <a:schemeClr val="accent6">
                    <a:lumMod val="10000"/>
                  </a:schemeClr>
                </a:solidFill>
              </a:rPr>
              <a:t>				Tidak asosiatif</a:t>
            </a:r>
            <a:endParaRPr lang="en-GB" sz="2800" b="1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8125" y="381000"/>
            <a:ext cx="86661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Algerian" pitchFamily="82" charset="0"/>
              </a:rPr>
              <a:t>PENGURANGAN  TIDAK  BERSIFAT  ASOSIATIF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50" y="381000"/>
            <a:ext cx="75342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lbertus" pitchFamily="34" charset="0"/>
              </a:rPr>
              <a:t>PENGURANGAN BILANGAN CACAH TIDAK BERSIFAT TERTUTUP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382000" cy="483209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5663" indent="-390525">
              <a:spcBef>
                <a:spcPct val="20000"/>
              </a:spcBef>
            </a:pPr>
            <a:endParaRPr lang="id-ID" sz="2800" b="1" dirty="0">
              <a:solidFill>
                <a:srgbClr val="C00000"/>
              </a:solidFill>
              <a:latin typeface="Verdana" pitchFamily="34" charset="0"/>
            </a:endParaRPr>
          </a:p>
          <a:p>
            <a:pPr marL="855663" indent="-390525">
              <a:spcBef>
                <a:spcPct val="20000"/>
              </a:spcBef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C00000"/>
                </a:solidFill>
                <a:latin typeface="Verdana" pitchFamily="34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Pengurangan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pada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bilangan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cacah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tidak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bersifat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tertutup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maka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agar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bersifat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terbuka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haruslah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a&gt;b</a:t>
            </a:r>
          </a:p>
          <a:p>
            <a:pPr marL="855663" indent="-390525">
              <a:spcBef>
                <a:spcPct val="20000"/>
              </a:spcBef>
              <a:buFont typeface="Wingdings" pitchFamily="2" charset="2"/>
              <a:buNone/>
            </a:pPr>
            <a:endParaRPr lang="en-US" sz="28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55663" indent="-390525">
              <a:spcBef>
                <a:spcPct val="20000"/>
              </a:spcBef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C00000"/>
                </a:solidFill>
                <a:latin typeface="Verdana" pitchFamily="34" charset="0"/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ARTINYA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55663" indent="-390525">
              <a:spcBef>
                <a:spcPct val="20000"/>
              </a:spcBef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C00000"/>
                </a:solidFill>
                <a:latin typeface="Verdana" pitchFamily="34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Nilai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yang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dikurangi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haruslah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lebih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besar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daripada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nilai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 yang 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mengurangi</a:t>
            </a:r>
            <a:endParaRPr lang="en-US" sz="28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55663" indent="-390525">
              <a:spcBef>
                <a:spcPct val="20000"/>
              </a:spcBef>
              <a:buFont typeface="Wingdings" pitchFamily="2" charset="2"/>
              <a:buNone/>
            </a:pPr>
            <a:r>
              <a:rPr lang="id-ID" sz="2800" b="1" dirty="0" smtClean="0">
                <a:solidFill>
                  <a:srgbClr val="C00000"/>
                </a:solidFill>
                <a:latin typeface="Verdana" pitchFamily="34" charset="0"/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  <a:latin typeface="Verdana" pitchFamily="34" charset="0"/>
              </a:rPr>
              <a:t>Misalnya</a:t>
            </a:r>
            <a:r>
              <a:rPr lang="en-US" sz="2800" b="1" dirty="0" smtClean="0">
                <a:solidFill>
                  <a:srgbClr val="C00000"/>
                </a:solidFill>
                <a:latin typeface="Verdana" pitchFamily="34" charset="0"/>
              </a:rPr>
              <a:t>: 5-4=1</a:t>
            </a:r>
            <a:endParaRPr lang="en-US" sz="2800" b="1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0"/>
            <a:ext cx="85344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: ) adalah lawan dari ( x )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PEMBUKTIAN : 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p , q , k  adalah bilangan cacah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p : q = k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q x k = p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JADI 	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	p : q = k                 p = q x k 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        p / q = k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p =  q x k </a:t>
            </a:r>
            <a:b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NOTE : karena '" q " pindah ruas maka berubah menjadi kali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551836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2800" b="1" i="1" dirty="0" err="1" smtClean="0">
                <a:solidFill>
                  <a:srgbClr val="FF0000"/>
                </a:solidFill>
              </a:rPr>
              <a:t>Pembuktian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2800" b="1" i="1" dirty="0" err="1" smtClean="0">
                <a:solidFill>
                  <a:srgbClr val="FF0000"/>
                </a:solidFill>
              </a:rPr>
              <a:t>Misal</a:t>
            </a:r>
            <a:r>
              <a:rPr lang="en-US" sz="2800" b="1" dirty="0" smtClean="0">
                <a:solidFill>
                  <a:srgbClr val="FF0000"/>
                </a:solidFill>
              </a:rPr>
              <a:t> 8 : 0 = p, </a:t>
            </a:r>
            <a:r>
              <a:rPr lang="en-US" sz="2800" b="1" dirty="0" err="1" smtClean="0">
                <a:solidFill>
                  <a:srgbClr val="FF0000"/>
                </a:solidFill>
              </a:rPr>
              <a:t>maka</a:t>
            </a:r>
            <a:r>
              <a:rPr lang="en-US" sz="2800" b="1" dirty="0" smtClean="0">
                <a:solidFill>
                  <a:srgbClr val="FF0000"/>
                </a:solidFill>
              </a:rPr>
              <a:t> p x 0 = 8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id-ID" sz="2800" b="1" dirty="0" smtClean="0">
                <a:solidFill>
                  <a:srgbClr val="FF0000"/>
                </a:solidFill>
              </a:rPr>
              <a:t>Berapa nilai p ???</a:t>
            </a:r>
          </a:p>
          <a:p>
            <a:pPr algn="ctr"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Ternyata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pun </a:t>
            </a:r>
            <a:r>
              <a:rPr lang="en-US" sz="2800" b="1" dirty="0" err="1" smtClean="0">
                <a:solidFill>
                  <a:srgbClr val="FF0000"/>
                </a:solidFill>
              </a:rPr>
              <a:t>pengganti</a:t>
            </a:r>
            <a:r>
              <a:rPr lang="en-US" sz="2800" b="1" dirty="0" smtClean="0">
                <a:solidFill>
                  <a:srgbClr val="FF0000"/>
                </a:solidFill>
              </a:rPr>
              <a:t> p yang </a:t>
            </a:r>
            <a:r>
              <a:rPr lang="en-US" sz="2800" b="1" dirty="0" err="1" smtClean="0">
                <a:solidFill>
                  <a:srgbClr val="FF0000"/>
                </a:solidFill>
              </a:rPr>
              <a:t>memenuhi</a:t>
            </a:r>
            <a:r>
              <a:rPr lang="en-US" sz="2800" b="1" dirty="0" smtClean="0">
                <a:solidFill>
                  <a:srgbClr val="FF0000"/>
                </a:solidFill>
              </a:rPr>
              <a:t> p x 0 = 8</a:t>
            </a:r>
            <a:endParaRPr lang="en-GB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14" y="500042"/>
            <a:ext cx="6629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2. PEMBAGIAN  DENGAN NOL TIDAK TERDEFINISIKAN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9263" indent="-449263"/>
            <a:endParaRPr lang="en-US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449263" indent="-449263"/>
            <a:endParaRPr lang="id-ID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449263" indent="-449263"/>
            <a:endParaRPr lang="id-ID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449263" indent="-449263"/>
            <a:r>
              <a:rPr lang="id-ID" sz="2400" dirty="0" smtClean="0">
                <a:solidFill>
                  <a:schemeClr val="tx2"/>
                </a:solidFill>
                <a:latin typeface="Arial Black" pitchFamily="34" charset="0"/>
              </a:rPr>
              <a:t>	</a:t>
            </a:r>
            <a:r>
              <a:rPr lang="en-US" sz="2400" dirty="0" err="1" smtClean="0">
                <a:latin typeface="Arial Black" pitchFamily="34" charset="0"/>
              </a:rPr>
              <a:t>Nol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( 0 ) </a:t>
            </a:r>
            <a:r>
              <a:rPr lang="en-US" sz="2400" dirty="0" err="1" smtClean="0">
                <a:latin typeface="Arial Black" pitchFamily="34" charset="0"/>
              </a:rPr>
              <a:t>dibagi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dengan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sembarang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bilangan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cacah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maka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akan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menghasilkan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bilangan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cacah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yaitu</a:t>
            </a:r>
            <a:r>
              <a:rPr lang="en-US" sz="2400" dirty="0" smtClean="0">
                <a:latin typeface="Arial Black" pitchFamily="34" charset="0"/>
              </a:rPr>
              <a:t> nol. </a:t>
            </a:r>
            <a:endParaRPr lang="id-ID" sz="2400" dirty="0" smtClean="0"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latin typeface="Arial Black" pitchFamily="34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 Black" pitchFamily="34" charset="0"/>
              </a:rPr>
              <a:t>PEMBUKTIAN : </a:t>
            </a:r>
            <a:r>
              <a:rPr lang="en-US" sz="2400" b="1" dirty="0" smtClean="0"/>
              <a:t>= q,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p x q = 0</a:t>
            </a:r>
            <a:endParaRPr lang="id-ID" sz="2400" b="1" dirty="0" smtClean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id-ID" sz="2400" b="1" dirty="0" smtClean="0"/>
              <a:t>Berapa nilai q </a:t>
            </a:r>
            <a:r>
              <a:rPr lang="id-ID" sz="2400" b="1" dirty="0" smtClean="0"/>
              <a:t>???</a:t>
            </a:r>
            <a:endParaRPr lang="id-ID" sz="2400" b="1" dirty="0" smtClean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2400" b="1" dirty="0" err="1" smtClean="0"/>
              <a:t>Ternyata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pengganti</a:t>
            </a:r>
            <a:r>
              <a:rPr lang="en-US" sz="2400" b="1" dirty="0" smtClean="0"/>
              <a:t> </a:t>
            </a:r>
            <a:endParaRPr lang="en-US" sz="2400" dirty="0" smtClean="0">
              <a:latin typeface="Arial Black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i="1" dirty="0" err="1" smtClean="0"/>
              <a:t>Pembuktian</a:t>
            </a:r>
            <a:r>
              <a:rPr lang="en-US" sz="2400" b="1" i="1" dirty="0" smtClean="0"/>
              <a:t> : </a:t>
            </a:r>
            <a:endParaRPr lang="id-ID" sz="2400" b="1" i="1" dirty="0" smtClean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2400" b="1" dirty="0" err="1" smtClean="0"/>
              <a:t>Misal</a:t>
            </a:r>
            <a:r>
              <a:rPr lang="en-US" sz="2400" b="1" dirty="0" smtClean="0"/>
              <a:t> 0 : p q yang </a:t>
            </a:r>
            <a:r>
              <a:rPr lang="en-US" sz="2400" b="1" dirty="0" err="1" smtClean="0"/>
              <a:t>memenuhi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0</a:t>
            </a:r>
          </a:p>
          <a:p>
            <a:pPr marL="449263" indent="-449263"/>
            <a:endParaRPr lang="en-US" sz="2400" dirty="0" smtClean="0"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latin typeface="Arial Black" pitchFamily="34" charset="0"/>
            </a:endParaRPr>
          </a:p>
          <a:p>
            <a:pPr marL="449263" indent="-449263"/>
            <a:endParaRPr lang="en-US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449263" indent="-449263"/>
            <a:endParaRPr lang="en-US" sz="2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8596" y="838186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914400" lvl="1" indent="-457200" algn="r"/>
            <a:r>
              <a:rPr lang="en-US" sz="2800" b="1" dirty="0" smtClean="0">
                <a:solidFill>
                  <a:srgbClr val="0000CC"/>
                </a:solidFill>
                <a:latin typeface="Tempus Sans ITC" pitchFamily="82" charset="0"/>
                <a:cs typeface="Arial" charset="0"/>
              </a:rPr>
              <a:t>SIFAT – SIFAT PEMBAGIAN BILANGAN CACAH </a:t>
            </a:r>
            <a:endParaRPr lang="en-US" sz="2800" b="1" dirty="0">
              <a:solidFill>
                <a:srgbClr val="0000CC"/>
              </a:solidFill>
              <a:latin typeface="Tempus Sans ITC" pitchFamily="82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2286000"/>
            <a:ext cx="83058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Pembuktian 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: b ≠ b : a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Syarat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≥ b </a:t>
            </a:r>
            <a:endParaRPr lang="id-ID" sz="2800" b="1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 pembagi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≥ </a:t>
            </a:r>
            <a:r>
              <a:rPr kumimoji="0" lang="id-ID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 membagi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304800"/>
            <a:ext cx="8305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838200" marR="0" lvl="0" indent="-838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3.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Pembagian tidak bersifat komutatif.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752600"/>
            <a:ext cx="8305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</a:t>
            </a:r>
            <a:r>
              <a:rPr kumimoji="0" lang="id-ID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ktian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: b) : c ≠ a : (b : c)</a:t>
            </a:r>
            <a:endParaRPr lang="id-ID" sz="24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 </a:t>
            </a:r>
            <a:endParaRPr lang="id-ID" sz="2400" b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9, b = 3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 = 6.</a:t>
            </a:r>
            <a:endParaRPr lang="id-ID" sz="2400" b="1" i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a : b ) : c ≠ a : ( c :b  )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( 9 : 3 ) : 6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 9 : ( 6 : 3 )</a:t>
            </a: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: 6 ≠ 9 : 2	(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id-ID" sz="4000" dirty="0" smtClean="0"/>
              <a:t>4. </a:t>
            </a:r>
            <a:r>
              <a:rPr sz="4000" dirty="0" err="1" smtClean="0"/>
              <a:t>Pembagian</a:t>
            </a:r>
            <a:r>
              <a:rPr sz="4000" dirty="0" smtClean="0"/>
              <a:t> </a:t>
            </a:r>
            <a:r>
              <a:rPr sz="4000" dirty="0" err="1" smtClean="0"/>
              <a:t>tidak</a:t>
            </a:r>
            <a:r>
              <a:rPr sz="4000" dirty="0" smtClean="0"/>
              <a:t> </a:t>
            </a:r>
            <a:r>
              <a:rPr sz="4000" dirty="0" err="1" smtClean="0"/>
              <a:t>bersifat</a:t>
            </a:r>
            <a:r>
              <a:rPr sz="4000" dirty="0" smtClean="0"/>
              <a:t> </a:t>
            </a:r>
            <a:r>
              <a:rPr sz="4000" dirty="0" err="1" smtClean="0"/>
              <a:t>asosiatif</a:t>
            </a:r>
            <a:endParaRPr lang="en-GB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533400"/>
            <a:ext cx="8229600" cy="856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URUTAN BILANGAN CACAH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  <a:blipFill rotWithShape="1">
            <a:blip r:embed="rId4" cstate="print"/>
            <a:stretch>
              <a:fillRect l="-889" t="-955" r="-2222"/>
            </a:stretch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304800"/>
            <a:ext cx="8839200" cy="6400800"/>
          </a:xfrm>
          <a:prstGeom prst="rect">
            <a:avLst/>
          </a:prstGeom>
          <a:blipFill rotWithShape="1">
            <a:blip r:embed="rId4" cstate="print"/>
            <a:stretch>
              <a:fillRect l="-1241" t="-762"/>
            </a:stretch>
          </a:blip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d-ID" sz="36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id-ID" sz="36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id-ID" sz="3600" dirty="0" smtClean="0">
                <a:latin typeface="Arial" charset="0"/>
                <a:cs typeface="Arial" charset="0"/>
              </a:rPr>
              <a:t>TERIMA KASIH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362200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d-ID" sz="5400" dirty="0" smtClean="0">
                <a:solidFill>
                  <a:srgbClr val="33CCFF"/>
                </a:solidFill>
                <a:latin typeface="Broadway" pitchFamily="82" charset="0"/>
              </a:rPr>
              <a:t>Penjumlahan dan Perkalian pada bilangan cacah</a:t>
            </a:r>
            <a:endParaRPr lang="en-US" sz="5400" dirty="0">
              <a:solidFill>
                <a:srgbClr val="33CCF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3600" dirty="0" smtClean="0"/>
              <a:t>Mahasiswa mampu : </a:t>
            </a:r>
          </a:p>
          <a:p>
            <a:pPr>
              <a:buNone/>
            </a:pPr>
            <a:r>
              <a:rPr lang="id-ID" sz="3600" dirty="0" smtClean="0"/>
              <a:t>	M</a:t>
            </a:r>
            <a:r>
              <a:rPr lang="id-ID" sz="3600" dirty="0" smtClean="0"/>
              <a:t>engaplikasikan </a:t>
            </a:r>
            <a:r>
              <a:rPr lang="id-ID" sz="3600" dirty="0" smtClean="0"/>
              <a:t>penjumlahan dan perkalian pada bilangan cacah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447800"/>
            <a:ext cx="8458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smtClean="0">
                <a:latin typeface="Lucida Sans" pitchFamily="34" charset="0"/>
              </a:rPr>
              <a:t>1.PENJUMLAHAN </a:t>
            </a: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</a:rPr>
              <a:t>~</a:t>
            </a:r>
            <a:r>
              <a:rPr lang="en-US" sz="3800" dirty="0" err="1" smtClean="0">
                <a:latin typeface="Lucida Sans" pitchFamily="34" charset="0"/>
              </a:rPr>
              <a:t>Komutatif</a:t>
            </a:r>
            <a:r>
              <a:rPr lang="en-US" sz="3800" dirty="0" smtClean="0">
                <a:latin typeface="Lucida Sans" pitchFamily="34" charset="0"/>
              </a:rPr>
              <a:t>  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 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a+b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=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b+a</a:t>
            </a:r>
            <a:endParaRPr lang="en-US" sz="3800" dirty="0" smtClean="0">
              <a:latin typeface="Lucida Sans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~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Asosiatif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    (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a+b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)+c = a+(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b+c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~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unsur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identitas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(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netral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)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yaitu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0</a:t>
            </a: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~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sifat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tertutup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pada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penjumlahan</a:t>
            </a:r>
            <a:endParaRPr lang="en-US" sz="3800" dirty="0" smtClean="0">
              <a:latin typeface="Lucida Sans" pitchFamily="34" charset="0"/>
              <a:sym typeface="Wingdings" pitchFamily="2" charset="2"/>
            </a:endParaRPr>
          </a:p>
          <a:p>
            <a:pPr>
              <a:buNone/>
            </a:pPr>
            <a:endParaRPr lang="en-US" sz="3800" dirty="0" smtClean="0">
              <a:latin typeface="Lucida Sans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2. PENGURANGAN </a:t>
            </a:r>
          </a:p>
          <a:p>
            <a:pPr>
              <a:buNone/>
            </a:pP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# a-b =c = </a:t>
            </a:r>
            <a:r>
              <a:rPr lang="en-US" sz="3800" dirty="0" err="1" smtClean="0">
                <a:latin typeface="Lucida Sans" pitchFamily="34" charset="0"/>
                <a:sym typeface="Wingdings" pitchFamily="2" charset="2"/>
              </a:rPr>
              <a:t>b+c</a:t>
            </a:r>
            <a:r>
              <a:rPr lang="en-US" sz="3800" dirty="0" smtClean="0">
                <a:latin typeface="Lucida Sans" pitchFamily="34" charset="0"/>
                <a:sym typeface="Wingdings" pitchFamily="2" charset="2"/>
              </a:rPr>
              <a:t>=a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04800"/>
            <a:ext cx="838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3. PERKALIAN</a:t>
            </a:r>
          </a:p>
          <a:p>
            <a:endParaRPr lang="en-US" sz="1600" b="1" dirty="0" smtClean="0"/>
          </a:p>
          <a:p>
            <a:pPr>
              <a:buNone/>
            </a:pPr>
            <a:r>
              <a:rPr lang="en-US" sz="3300" b="1" dirty="0" smtClean="0"/>
              <a:t>   </a:t>
            </a:r>
          </a:p>
          <a:p>
            <a:pPr>
              <a:buNone/>
            </a:pPr>
            <a:r>
              <a:rPr lang="en-US" sz="3300" b="1" dirty="0" smtClean="0"/>
              <a:t> ~</a:t>
            </a:r>
            <a:r>
              <a:rPr lang="en-US" sz="3300" b="1" dirty="0" err="1" smtClean="0"/>
              <a:t>Komutatif</a:t>
            </a:r>
            <a:r>
              <a:rPr lang="en-US" sz="3300" b="1" dirty="0" smtClean="0"/>
              <a:t> 	</a:t>
            </a:r>
            <a:r>
              <a:rPr lang="en-US" sz="3300" b="1" dirty="0" smtClean="0">
                <a:sym typeface="Wingdings" pitchFamily="2" charset="2"/>
              </a:rPr>
              <a:t> </a:t>
            </a:r>
            <a:r>
              <a:rPr lang="en-US" sz="3300" b="1" dirty="0" err="1" smtClean="0">
                <a:sym typeface="Wingdings" pitchFamily="2" charset="2"/>
              </a:rPr>
              <a:t>axb</a:t>
            </a:r>
            <a:r>
              <a:rPr lang="en-US" sz="3300" b="1" dirty="0" smtClean="0">
                <a:sym typeface="Wingdings" pitchFamily="2" charset="2"/>
              </a:rPr>
              <a:t> = </a:t>
            </a:r>
            <a:r>
              <a:rPr lang="en-US" sz="3300" b="1" dirty="0" err="1" smtClean="0">
                <a:sym typeface="Wingdings" pitchFamily="2" charset="2"/>
              </a:rPr>
              <a:t>bxa</a:t>
            </a:r>
            <a:endParaRPr lang="en-US" sz="33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300" b="1" dirty="0" smtClean="0">
                <a:sym typeface="Wingdings" pitchFamily="2" charset="2"/>
              </a:rPr>
              <a:t>    ~</a:t>
            </a:r>
            <a:r>
              <a:rPr lang="en-US" sz="3300" b="1" dirty="0" err="1" smtClean="0">
                <a:sym typeface="Wingdings" pitchFamily="2" charset="2"/>
              </a:rPr>
              <a:t>Asosiatif</a:t>
            </a:r>
            <a:r>
              <a:rPr lang="en-US" sz="3300" b="1" dirty="0" smtClean="0">
                <a:sym typeface="Wingdings" pitchFamily="2" charset="2"/>
              </a:rPr>
              <a:t>		 (</a:t>
            </a:r>
            <a:r>
              <a:rPr lang="en-US" sz="3300" b="1" dirty="0" err="1" smtClean="0">
                <a:sym typeface="Wingdings" pitchFamily="2" charset="2"/>
              </a:rPr>
              <a:t>axb</a:t>
            </a:r>
            <a:r>
              <a:rPr lang="en-US" sz="3300" b="1" dirty="0" smtClean="0">
                <a:sym typeface="Wingdings" pitchFamily="2" charset="2"/>
              </a:rPr>
              <a:t>)</a:t>
            </a:r>
            <a:r>
              <a:rPr lang="en-US" sz="3300" b="1" dirty="0" err="1" smtClean="0">
                <a:sym typeface="Wingdings" pitchFamily="2" charset="2"/>
              </a:rPr>
              <a:t>xc</a:t>
            </a:r>
            <a:r>
              <a:rPr lang="en-US" sz="3300" b="1" dirty="0" smtClean="0">
                <a:sym typeface="Wingdings" pitchFamily="2" charset="2"/>
              </a:rPr>
              <a:t> = ax(</a:t>
            </a:r>
            <a:r>
              <a:rPr lang="en-US" sz="3300" b="1" dirty="0" err="1" smtClean="0">
                <a:sym typeface="Wingdings" pitchFamily="2" charset="2"/>
              </a:rPr>
              <a:t>bxc</a:t>
            </a:r>
            <a:r>
              <a:rPr lang="en-US" sz="3300" b="1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3300" b="1" dirty="0" smtClean="0">
                <a:sym typeface="Wingdings" pitchFamily="2" charset="2"/>
              </a:rPr>
              <a:t>    ~</a:t>
            </a:r>
            <a:r>
              <a:rPr lang="en-US" sz="3300" b="1" dirty="0" err="1" smtClean="0">
                <a:sym typeface="Wingdings" pitchFamily="2" charset="2"/>
              </a:rPr>
              <a:t>Distibutif</a:t>
            </a:r>
            <a:r>
              <a:rPr lang="en-US" sz="3300" b="1" dirty="0" smtClean="0">
                <a:sym typeface="Wingdings" pitchFamily="2" charset="2"/>
              </a:rPr>
              <a:t>		 ax(</a:t>
            </a:r>
            <a:r>
              <a:rPr lang="en-US" sz="3300" b="1" dirty="0" err="1" smtClean="0">
                <a:sym typeface="Wingdings" pitchFamily="2" charset="2"/>
              </a:rPr>
              <a:t>b+c</a:t>
            </a:r>
            <a:r>
              <a:rPr lang="en-US" sz="3300" b="1" dirty="0" smtClean="0">
                <a:sym typeface="Wingdings" pitchFamily="2" charset="2"/>
              </a:rPr>
              <a:t>) = </a:t>
            </a:r>
            <a:r>
              <a:rPr lang="en-US" sz="3300" b="1" dirty="0" err="1" smtClean="0">
                <a:sym typeface="Wingdings" pitchFamily="2" charset="2"/>
              </a:rPr>
              <a:t>axb</a:t>
            </a:r>
            <a:r>
              <a:rPr lang="en-US" sz="3300" b="1" dirty="0" smtClean="0">
                <a:sym typeface="Wingdings" pitchFamily="2" charset="2"/>
              </a:rPr>
              <a:t> + </a:t>
            </a:r>
            <a:r>
              <a:rPr lang="en-US" sz="3300" b="1" dirty="0" err="1" smtClean="0">
                <a:sym typeface="Wingdings" pitchFamily="2" charset="2"/>
              </a:rPr>
              <a:t>axc</a:t>
            </a:r>
            <a:r>
              <a:rPr lang="en-US" sz="3300" b="1" dirty="0" smtClean="0">
                <a:sym typeface="Wingdings" pitchFamily="2" charset="2"/>
              </a:rPr>
              <a:t> 				     ax(b-c) = </a:t>
            </a:r>
            <a:r>
              <a:rPr lang="en-US" sz="3300" b="1" dirty="0" err="1" smtClean="0">
                <a:sym typeface="Wingdings" pitchFamily="2" charset="2"/>
              </a:rPr>
              <a:t>axb</a:t>
            </a:r>
            <a:r>
              <a:rPr lang="en-US" sz="3300" b="1" dirty="0" smtClean="0">
                <a:sym typeface="Wingdings" pitchFamily="2" charset="2"/>
              </a:rPr>
              <a:t> – </a:t>
            </a:r>
            <a:r>
              <a:rPr lang="en-US" sz="3300" b="1" dirty="0" err="1" smtClean="0">
                <a:sym typeface="Wingdings" pitchFamily="2" charset="2"/>
              </a:rPr>
              <a:t>axc</a:t>
            </a:r>
            <a:endParaRPr lang="en-US" sz="33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300" b="1" dirty="0" smtClean="0">
                <a:sym typeface="Wingdings" pitchFamily="2" charset="2"/>
              </a:rPr>
              <a:t>    ~</a:t>
            </a:r>
            <a:r>
              <a:rPr lang="en-US" sz="3300" b="1" dirty="0" err="1" smtClean="0">
                <a:sym typeface="Wingdings" pitchFamily="2" charset="2"/>
              </a:rPr>
              <a:t>Unsur</a:t>
            </a:r>
            <a:r>
              <a:rPr lang="en-US" sz="3300" b="1" dirty="0" smtClean="0">
                <a:sym typeface="Wingdings" pitchFamily="2" charset="2"/>
              </a:rPr>
              <a:t> </a:t>
            </a:r>
            <a:r>
              <a:rPr lang="en-US" sz="3300" b="1" dirty="0" err="1" smtClean="0">
                <a:sym typeface="Wingdings" pitchFamily="2" charset="2"/>
              </a:rPr>
              <a:t>identitas</a:t>
            </a:r>
            <a:r>
              <a:rPr lang="en-US" sz="3300" b="1" dirty="0" smtClean="0">
                <a:sym typeface="Wingdings" pitchFamily="2" charset="2"/>
              </a:rPr>
              <a:t> </a:t>
            </a:r>
            <a:r>
              <a:rPr lang="en-US" sz="3300" b="1" dirty="0" err="1" smtClean="0">
                <a:sym typeface="Wingdings" pitchFamily="2" charset="2"/>
              </a:rPr>
              <a:t>perkalian</a:t>
            </a:r>
            <a:r>
              <a:rPr lang="en-US" sz="3300" b="1" dirty="0" smtClean="0">
                <a:sym typeface="Wingdings" pitchFamily="2" charset="2"/>
              </a:rPr>
              <a:t> </a:t>
            </a:r>
            <a:r>
              <a:rPr lang="en-US" sz="3300" b="1" dirty="0" err="1" smtClean="0">
                <a:sym typeface="Wingdings" pitchFamily="2" charset="2"/>
              </a:rPr>
              <a:t>yaitu</a:t>
            </a:r>
            <a:r>
              <a:rPr lang="en-US" sz="3300" b="1" dirty="0" smtClean="0">
                <a:sym typeface="Wingdings" pitchFamily="2" charset="2"/>
              </a:rPr>
              <a:t> 1</a:t>
            </a:r>
          </a:p>
          <a:p>
            <a:pPr>
              <a:buNone/>
            </a:pPr>
            <a:r>
              <a:rPr lang="en-US" sz="3300" b="1" dirty="0" smtClean="0">
                <a:sym typeface="Wingdings" pitchFamily="2" charset="2"/>
              </a:rPr>
              <a:t>    ~</a:t>
            </a:r>
            <a:r>
              <a:rPr lang="en-US" sz="3300" b="1" dirty="0" err="1" smtClean="0">
                <a:sym typeface="Wingdings" pitchFamily="2" charset="2"/>
              </a:rPr>
              <a:t>Sifat</a:t>
            </a:r>
            <a:r>
              <a:rPr lang="en-US" sz="3300" b="1" dirty="0" smtClean="0">
                <a:sym typeface="Wingdings" pitchFamily="2" charset="2"/>
              </a:rPr>
              <a:t> </a:t>
            </a:r>
            <a:r>
              <a:rPr lang="en-US" sz="3300" b="1" dirty="0" err="1" smtClean="0">
                <a:sym typeface="Wingdings" pitchFamily="2" charset="2"/>
              </a:rPr>
              <a:t>tertutup</a:t>
            </a:r>
            <a:r>
              <a:rPr lang="en-US" sz="3300" b="1" dirty="0" smtClean="0">
                <a:sym typeface="Wingdings" pitchFamily="2" charset="2"/>
              </a:rPr>
              <a:t> </a:t>
            </a:r>
            <a:r>
              <a:rPr lang="en-US" sz="3300" b="1" dirty="0" err="1" smtClean="0">
                <a:sym typeface="Wingdings" pitchFamily="2" charset="2"/>
              </a:rPr>
              <a:t>perkalian</a:t>
            </a:r>
            <a:r>
              <a:rPr lang="en-US" sz="3300" b="1" dirty="0" smtClean="0">
                <a:sym typeface="Wingdings" pitchFamily="2" charset="2"/>
              </a:rPr>
              <a:t>  </a:t>
            </a:r>
          </a:p>
          <a:p>
            <a:pPr>
              <a:buNone/>
            </a:pPr>
            <a:endParaRPr lang="en-US" sz="35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500" b="1" dirty="0" smtClean="0">
                <a:sym typeface="Wingdings" pitchFamily="2" charset="2"/>
              </a:rPr>
              <a:t>4. PEMBAGIAN </a:t>
            </a:r>
          </a:p>
          <a:p>
            <a:pPr>
              <a:buNone/>
            </a:pPr>
            <a:r>
              <a:rPr lang="en-US" sz="3500" b="1" dirty="0" smtClean="0">
                <a:sym typeface="Wingdings" pitchFamily="2" charset="2"/>
              </a:rPr>
              <a:t>	# a:b = c  =  </a:t>
            </a:r>
            <a:r>
              <a:rPr lang="en-US" sz="3500" b="1" dirty="0" err="1" smtClean="0">
                <a:sym typeface="Wingdings" pitchFamily="2" charset="2"/>
              </a:rPr>
              <a:t>bxc</a:t>
            </a:r>
            <a:r>
              <a:rPr lang="en-US" sz="3500" b="1" dirty="0" smtClean="0">
                <a:sym typeface="Wingdings" pitchFamily="2" charset="2"/>
              </a:rPr>
              <a:t> = a</a:t>
            </a:r>
            <a:endParaRPr lang="en-US" sz="35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b="1" dirty="0" err="1" smtClean="0">
                <a:latin typeface="Broadway" pitchFamily="82" charset="0"/>
              </a:rPr>
              <a:t>Pengurangan</a:t>
            </a:r>
            <a:r>
              <a:rPr lang="en-US" sz="4000" b="1" dirty="0" smtClean="0">
                <a:latin typeface="Broadway" pitchFamily="82" charset="0"/>
              </a:rPr>
              <a:t> </a:t>
            </a:r>
            <a:r>
              <a:rPr lang="en-US" sz="4000" b="1" dirty="0" err="1" smtClean="0">
                <a:latin typeface="Broadway" pitchFamily="82" charset="0"/>
              </a:rPr>
              <a:t>dan</a:t>
            </a:r>
            <a:r>
              <a:rPr lang="en-US" sz="4000" b="1" dirty="0" smtClean="0">
                <a:latin typeface="Broadway" pitchFamily="82" charset="0"/>
              </a:rPr>
              <a:t> </a:t>
            </a:r>
            <a:r>
              <a:rPr lang="en-US" sz="4000" b="1" dirty="0" err="1" smtClean="0">
                <a:latin typeface="Broadway" pitchFamily="82" charset="0"/>
              </a:rPr>
              <a:t>pembagian</a:t>
            </a:r>
            <a:r>
              <a:rPr lang="en-US" sz="4000" b="1" dirty="0" smtClean="0">
                <a:latin typeface="Broadway" pitchFamily="82" charset="0"/>
              </a:rPr>
              <a:t> </a:t>
            </a:r>
            <a:r>
              <a:rPr lang="en-US" sz="4000" b="1" dirty="0" err="1" smtClean="0">
                <a:latin typeface="Broadway" pitchFamily="82" charset="0"/>
              </a:rPr>
              <a:t>bilangan</a:t>
            </a:r>
            <a:r>
              <a:rPr lang="en-US" sz="4000" b="1" dirty="0" smtClean="0">
                <a:latin typeface="Broadway" pitchFamily="82" charset="0"/>
              </a:rPr>
              <a:t> </a:t>
            </a:r>
            <a:r>
              <a:rPr lang="en-US" sz="4000" b="1" dirty="0" err="1" smtClean="0">
                <a:latin typeface="Broadway" pitchFamily="82" charset="0"/>
              </a:rPr>
              <a:t>cacah</a:t>
            </a:r>
            <a:r>
              <a:rPr lang="en-US" sz="4000" b="1" dirty="0" smtClean="0">
                <a:latin typeface="Broadway" pitchFamily="82" charset="0"/>
              </a:rPr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b="1" dirty="0" err="1" smtClean="0"/>
              <a:t>Pengurangan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didefinisikan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penjumlahan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berikut</a:t>
            </a:r>
            <a:r>
              <a:rPr lang="en-US" sz="3200" b="1" dirty="0" smtClean="0"/>
              <a:t> :</a:t>
            </a:r>
          </a:p>
          <a:p>
            <a:pPr>
              <a:buNone/>
            </a:pPr>
            <a:r>
              <a:rPr lang="en-US" sz="3200" b="1" dirty="0" smtClean="0"/>
              <a:t>** </a:t>
            </a:r>
            <a:r>
              <a:rPr lang="en-US" sz="3200" b="1" dirty="0" err="1" smtClean="0"/>
              <a:t>definisi</a:t>
            </a:r>
            <a:r>
              <a:rPr lang="en-US" sz="3200" b="1" dirty="0" smtClean="0"/>
              <a:t> 1 **</a:t>
            </a:r>
          </a:p>
          <a:p>
            <a:pPr>
              <a:buNone/>
            </a:pPr>
            <a:r>
              <a:rPr lang="en-US" sz="3200" b="1" dirty="0" smtClean="0"/>
              <a:t>#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a,b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k </a:t>
            </a:r>
            <a:r>
              <a:rPr lang="en-US" sz="3200" b="1" dirty="0" err="1" smtClean="0"/>
              <a:t>bilangan-bilangan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cacah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maka</a:t>
            </a:r>
            <a:r>
              <a:rPr lang="en-US" sz="3200" b="1" dirty="0" smtClean="0"/>
              <a:t> a-b = k </a:t>
            </a:r>
            <a:r>
              <a:rPr lang="en-US" sz="3200" b="1" dirty="0" err="1" smtClean="0"/>
              <a:t>bila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bila</a:t>
            </a:r>
            <a:r>
              <a:rPr lang="en-US" sz="3200" b="1" dirty="0" smtClean="0"/>
              <a:t> a = </a:t>
            </a:r>
            <a:r>
              <a:rPr lang="en-US" sz="3200" b="1" dirty="0" err="1" smtClean="0"/>
              <a:t>b+k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**</a:t>
            </a:r>
            <a:r>
              <a:rPr lang="en-US" sz="3200" b="1" dirty="0" err="1" smtClean="0"/>
              <a:t>definisi</a:t>
            </a:r>
            <a:r>
              <a:rPr lang="en-US" sz="3200" b="1" dirty="0" smtClean="0"/>
              <a:t> 2 **</a:t>
            </a:r>
          </a:p>
          <a:p>
            <a:pPr>
              <a:buNone/>
            </a:pPr>
            <a:r>
              <a:rPr lang="en-US" sz="3200" b="1" dirty="0" smtClean="0"/>
              <a:t># 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a,b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(a-b) </a:t>
            </a:r>
            <a:r>
              <a:rPr lang="en-US" sz="3200" b="1" dirty="0" err="1" smtClean="0"/>
              <a:t>bilangan-bilangan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cacah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maka</a:t>
            </a:r>
            <a:r>
              <a:rPr lang="en-US" sz="3200" b="1" dirty="0" smtClean="0"/>
              <a:t> (a-b)+c = (</a:t>
            </a:r>
            <a:r>
              <a:rPr lang="en-US" sz="3200" b="1" dirty="0" err="1" smtClean="0"/>
              <a:t>a+b</a:t>
            </a:r>
            <a:r>
              <a:rPr lang="en-US" sz="3200" b="1" dirty="0" smtClean="0"/>
              <a:t>)-c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latin typeface="Rockwell Extra Bold" pitchFamily="18" charset="0"/>
              </a:rPr>
              <a:t>(a-b)+ c = (a + c ) – b</a:t>
            </a:r>
          </a:p>
          <a:p>
            <a:pPr>
              <a:buNone/>
            </a:pPr>
            <a:r>
              <a:rPr lang="en-US" sz="2800" b="1" dirty="0" err="1" smtClean="0">
                <a:latin typeface="Rockwell Extra Bold" pitchFamily="18" charset="0"/>
              </a:rPr>
              <a:t>Dimana</a:t>
            </a:r>
            <a:r>
              <a:rPr lang="en-US" sz="2800" b="1" dirty="0" smtClean="0">
                <a:latin typeface="Rockwell Extra Bold" pitchFamily="18" charset="0"/>
              </a:rPr>
              <a:t> : (a + c)	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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sebagai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terkurang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            b    	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sebagai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pengurang</a:t>
            </a:r>
            <a:endParaRPr lang="en-US" sz="2800" b="1" dirty="0" smtClean="0">
              <a:latin typeface="Rockwell Extra Bold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   (a – b) + c 	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sebagai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hasil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pengurangan</a:t>
            </a:r>
            <a:endParaRPr lang="en-US" sz="2800" b="1" dirty="0" smtClean="0">
              <a:latin typeface="Rockwell Extra Bold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 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ruas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KI      =   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ruas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KA </a:t>
            </a: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 (a – b) + c  = (a + c ) – b</a:t>
            </a: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( a + c ) – b = (a –b ) + c</a:t>
            </a: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( a + c )      =  { (a-b ) + b }+ c</a:t>
            </a:r>
          </a:p>
          <a:p>
            <a:pPr>
              <a:buNone/>
            </a:pP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       a + c        =   a + c       </a:t>
            </a:r>
            <a:r>
              <a:rPr lang="en-US" sz="2800" b="1" dirty="0" err="1" smtClean="0">
                <a:latin typeface="Rockwell Extra Bold" pitchFamily="18" charset="0"/>
                <a:sym typeface="Wingdings" pitchFamily="2" charset="2"/>
              </a:rPr>
              <a:t>sama</a:t>
            </a:r>
            <a:r>
              <a:rPr lang="en-US" sz="2800" b="1" dirty="0" smtClean="0">
                <a:latin typeface="Rockwell Extra Bold" pitchFamily="18" charset="0"/>
                <a:sym typeface="Wingdings" pitchFamily="2" charset="2"/>
              </a:rPr>
              <a:t> (TB)</a:t>
            </a:r>
            <a:endParaRPr lang="en-US" sz="2800" b="1" dirty="0">
              <a:latin typeface="Rockwell Extra Bol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latin typeface="Rockwell Extra Bold" pitchFamily="18" charset="0"/>
              </a:rPr>
              <a:t>**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definisi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3</a:t>
            </a:r>
            <a:r>
              <a:rPr lang="en-US" sz="3200" b="1" dirty="0" smtClean="0">
                <a:latin typeface="Rockwell Extra Bold" pitchFamily="18" charset="0"/>
              </a:rPr>
              <a:t> **</a:t>
            </a:r>
          </a:p>
          <a:p>
            <a:pPr>
              <a:buNone/>
            </a:pPr>
            <a:r>
              <a:rPr lang="en-US" sz="3200" b="1" dirty="0" smtClean="0">
                <a:latin typeface="Rockwell Extra Bold" pitchFamily="18" charset="0"/>
              </a:rPr>
              <a:t>#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apabila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p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dan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q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bilangan-bilangan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cacah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maka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p = n(P)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dan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q = n(Q)  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sehingga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  p – q = n(P-Q)</a:t>
            </a:r>
          </a:p>
          <a:p>
            <a:pPr>
              <a:buNone/>
            </a:pPr>
            <a:endParaRPr lang="en-US" sz="3200" b="1" dirty="0" smtClean="0">
              <a:solidFill>
                <a:schemeClr val="accent6">
                  <a:lumMod val="10000"/>
                </a:schemeClr>
              </a:solidFill>
              <a:latin typeface="Rockwell Extra Bold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PEMBUKTIAN :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p =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a,b,c,d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}          n(C) =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b,c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}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q =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a,d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}</a:t>
            </a:r>
          </a:p>
          <a:p>
            <a:pPr>
              <a:buNone/>
            </a:pPr>
            <a:endParaRPr lang="en-US" sz="3200" b="1" dirty="0" smtClean="0">
              <a:solidFill>
                <a:schemeClr val="accent6">
                  <a:lumMod val="10000"/>
                </a:schemeClr>
              </a:solidFill>
              <a:latin typeface="Rockwell Extra Bold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  <a:sym typeface="Wingdings" pitchFamily="2" charset="2"/>
              </a:rPr>
              <a:t> n(P-Q) = p-q</a:t>
            </a:r>
            <a:endParaRPr lang="en-US" sz="3200" b="1" dirty="0" smtClean="0">
              <a:solidFill>
                <a:schemeClr val="accent6">
                  <a:lumMod val="10000"/>
                </a:schemeClr>
              </a:solidFill>
              <a:latin typeface="Rockwell Extra Bold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    n(C)    =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a,b,c,d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} –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a,d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}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   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b,c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 }  = {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b,c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</a:rPr>
              <a:t>}   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  <a:sym typeface="Wingdings" pitchFamily="2" charset="2"/>
              </a:rPr>
              <a:t> (</a:t>
            </a:r>
            <a:r>
              <a:rPr lang="en-US" sz="3200" b="1" dirty="0" err="1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  <a:sym typeface="Wingdings" pitchFamily="2" charset="2"/>
              </a:rPr>
              <a:t>sama</a:t>
            </a:r>
            <a:r>
              <a:rPr lang="en-US" sz="3200" b="1" dirty="0" smtClean="0">
                <a:solidFill>
                  <a:schemeClr val="accent6">
                    <a:lumMod val="10000"/>
                  </a:schemeClr>
                </a:solidFill>
                <a:latin typeface="Rockwell Extra Bold" pitchFamily="18" charset="0"/>
                <a:sym typeface="Wingdings" pitchFamily="2" charset="2"/>
              </a:rPr>
              <a:t>)</a:t>
            </a:r>
            <a:endParaRPr lang="en-US" sz="3200" b="1" dirty="0" smtClean="0">
              <a:solidFill>
                <a:schemeClr val="accent6">
                  <a:lumMod val="10000"/>
                </a:schemeClr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497</Words>
  <Application>Microsoft Office PowerPoint</Application>
  <PresentationFormat>On-screen Show (4:3)</PresentationFormat>
  <Paragraphs>147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KEMAMPUAN AKHIR YANG DIHARAPKAN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4. Pembagian tidak bersifat asosiatif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5</cp:revision>
  <dcterms:created xsi:type="dcterms:W3CDTF">2017-03-06T11:18:11Z</dcterms:created>
  <dcterms:modified xsi:type="dcterms:W3CDTF">2017-03-14T00:52:58Z</dcterms:modified>
</cp:coreProperties>
</file>