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C0B15-2768-4562-BA00-0BF916C1EBE8}" type="datetimeFigureOut">
              <a:rPr lang="id-ID" smtClean="0"/>
              <a:pPr/>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37D5E-8417-4606-960A-4F3A86323C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Pengembangan Bahan Ajar</a:t>
            </a:r>
            <a:br>
              <a:rPr lang="id-ID" b="1" dirty="0" smtClean="0"/>
            </a:br>
            <a:r>
              <a:rPr lang="id-ID" b="1" dirty="0" smtClean="0"/>
              <a:t>Pendidikan Senirupa </a:t>
            </a:r>
            <a:br>
              <a:rPr lang="id-ID" b="1" dirty="0" smtClean="0"/>
            </a:br>
            <a:r>
              <a:rPr lang="id-ID" b="1" dirty="0" smtClean="0"/>
              <a:t>Untuk Sekolah Dasar</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Pertemuan ke 13</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t>
            </a:r>
            <a:r>
              <a:rPr lang="id-ID" b="1" dirty="0" smtClean="0"/>
              <a:t>PENGERTIAN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a:buNone/>
            </a:pPr>
            <a:endParaRPr lang="id-ID" dirty="0" smtClean="0"/>
          </a:p>
          <a:p>
            <a:r>
              <a:rPr lang="id-ID" dirty="0" smtClean="0"/>
              <a:t>Modul merupakan sarana pembelajaran yang berisi materi, metode, batasan-batasan, dan cara mengevaluasi yang dirancang secara sistematis. Sebuah kompetensi dan sub kompetensi dikemas dalam satu modul yang utuh (self contained) untuk memenuhi kebutuhan belajar pada mata kuliah tertentu dan proses pembelajaran tertentu, </a:t>
            </a:r>
          </a:p>
          <a:p>
            <a:r>
              <a:rPr lang="id-ID" dirty="0" smtClean="0"/>
              <a:t>Materi modul disusun secara menarik untuk mencapai kompetensi yang diharapkan serta dapat digunakan untuk belajar mandiri (self instructional), dan penggunaannya tidak tergantung dengan media lain (self alone). Modul memberi kesempatan kepada mahasiswa untuk latihan, merangkum dan mengukur kemampuan dengan melakukan tes sendiri (self test) </a:t>
            </a:r>
          </a:p>
          <a:p>
            <a:pPr>
              <a:buNone/>
            </a:pPr>
            <a:endParaRPr lang="id-ID"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  </a:t>
            </a:r>
            <a:r>
              <a:rPr lang="id-ID" b="1" dirty="0" smtClean="0"/>
              <a:t>PENGERTIAN</a:t>
            </a:r>
            <a:endParaRPr lang="id-ID" dirty="0"/>
          </a:p>
        </p:txBody>
      </p:sp>
      <p:sp>
        <p:nvSpPr>
          <p:cNvPr id="3" name="Content Placeholder 2"/>
          <p:cNvSpPr>
            <a:spLocks noGrp="1"/>
          </p:cNvSpPr>
          <p:nvPr>
            <p:ph idx="1"/>
          </p:nvPr>
        </p:nvSpPr>
        <p:spPr/>
        <p:txBody>
          <a:bodyPr>
            <a:normAutofit lnSpcReduction="10000"/>
          </a:bodyPr>
          <a:lstStyle/>
          <a:p>
            <a:r>
              <a:rPr lang="id-ID" dirty="0" smtClean="0"/>
              <a:t>Modul mengakomodasi kesulitan belajar mahasiswa dengan memberikan tindak lanjut dan memberi kesempatan mengembangkan diri dengan materi pengayaan. Modul sekurang-kurangnya memiliki sampul atau topik yang jelas, rumusan kompetensi dasar atau kemampuan akhir, uraian dan contoh yang rinci, menyediakan latihan soal atau tes formatif dan menggunakan daftar pustaka yang memadai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FORMAT MODUL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1. Sampul </a:t>
            </a:r>
          </a:p>
          <a:p>
            <a:r>
              <a:rPr lang="id-ID" dirty="0" smtClean="0"/>
              <a:t>2. Topik / materi belajar </a:t>
            </a:r>
          </a:p>
          <a:p>
            <a:r>
              <a:rPr lang="id-ID" dirty="0" smtClean="0"/>
              <a:t>3. Pendahuluan </a:t>
            </a:r>
          </a:p>
          <a:p>
            <a:r>
              <a:rPr lang="id-ID" dirty="0" smtClean="0"/>
              <a:t>4. Kompetensi dasar </a:t>
            </a:r>
          </a:p>
          <a:p>
            <a:r>
              <a:rPr lang="id-ID" dirty="0" smtClean="0"/>
              <a:t>5. Kemampuan akhir yang diharapkan </a:t>
            </a:r>
          </a:p>
          <a:p>
            <a:r>
              <a:rPr lang="id-ID" dirty="0" smtClean="0"/>
              <a:t>6. Kegiatan belajar (1, 2, 3) </a:t>
            </a:r>
          </a:p>
          <a:p>
            <a:pPr>
              <a:buNone/>
            </a:pPr>
            <a:r>
              <a:rPr lang="id-ID" dirty="0" smtClean="0"/>
              <a:t>		a. Uraian dan contoh </a:t>
            </a:r>
          </a:p>
          <a:p>
            <a:pPr>
              <a:buNone/>
            </a:pPr>
            <a:r>
              <a:rPr lang="id-ID" dirty="0" smtClean="0"/>
              <a:t>		b. Latihan </a:t>
            </a:r>
          </a:p>
          <a:p>
            <a:pPr>
              <a:buNone/>
            </a:pPr>
            <a:r>
              <a:rPr lang="id-ID" dirty="0" smtClean="0"/>
              <a:t>		c. Rangkuman </a:t>
            </a:r>
          </a:p>
          <a:p>
            <a:pPr>
              <a:buNone/>
            </a:pPr>
            <a:r>
              <a:rPr lang="id-ID" dirty="0" smtClean="0"/>
              <a:t>		d. Tes formatif </a:t>
            </a:r>
          </a:p>
          <a:p>
            <a:pPr>
              <a:buNone/>
            </a:pPr>
            <a:r>
              <a:rPr lang="id-ID" dirty="0" smtClean="0"/>
              <a:t>		e. Umpan balik dan tindak lanjut </a:t>
            </a:r>
          </a:p>
          <a:p>
            <a:r>
              <a:rPr lang="id-ID" dirty="0" smtClean="0"/>
              <a:t>7. Kunci jawaban </a:t>
            </a:r>
          </a:p>
          <a:p>
            <a:r>
              <a:rPr lang="id-ID" dirty="0" smtClean="0"/>
              <a:t>8. Daftar pustaka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KRITERIA PENILAIAN </a:t>
            </a:r>
            <a:endParaRPr lang="id-ID" dirty="0"/>
          </a:p>
        </p:txBody>
      </p:sp>
      <p:sp>
        <p:nvSpPr>
          <p:cNvPr id="3" name="Content Placeholder 2"/>
          <p:cNvSpPr>
            <a:spLocks noGrp="1"/>
          </p:cNvSpPr>
          <p:nvPr>
            <p:ph idx="1"/>
          </p:nvPr>
        </p:nvSpPr>
        <p:spPr/>
        <p:txBody>
          <a:bodyPr>
            <a:normAutofit fontScale="55000" lnSpcReduction="20000"/>
          </a:bodyPr>
          <a:lstStyle/>
          <a:p>
            <a:r>
              <a:rPr lang="id-ID" dirty="0" smtClean="0"/>
              <a:t>Materi sesuai dengan kemampuan mahasiswa dan disusun secara menarik untuk mencapai kompetensi yang diharapkan </a:t>
            </a:r>
          </a:p>
          <a:p>
            <a:r>
              <a:rPr lang="id-ID" dirty="0" smtClean="0"/>
              <a:t>Dirancang secara sistematis dan dikemas dalam satu modul secara utuh (self contained), </a:t>
            </a:r>
          </a:p>
          <a:p>
            <a:r>
              <a:rPr lang="id-ID" dirty="0" smtClean="0"/>
              <a:t>Dapat digunakan untuk belajar mandiri (self instructional), dan penggunaannya tidak tergantung media lain (self alone) </a:t>
            </a:r>
          </a:p>
          <a:p>
            <a:r>
              <a:rPr lang="id-ID" dirty="0" smtClean="0"/>
              <a:t>4. Dapat digunakan untuk latihan dan mengukur kemampuan dengan melakukan tes sendiri (selftest) </a:t>
            </a:r>
          </a:p>
          <a:p>
            <a:r>
              <a:rPr lang="id-ID" dirty="0" smtClean="0"/>
              <a:t>5. Mengakomodasi kesulitan belajar dan memberi kesempatan mengembangkan diri dengan materi pengayaan </a:t>
            </a:r>
          </a:p>
          <a:p>
            <a:r>
              <a:rPr lang="id-ID" dirty="0" smtClean="0"/>
              <a:t>6. Mempunyai asesories sampul yang lengkap atau minimal memiliki topik yang jelas </a:t>
            </a:r>
          </a:p>
          <a:p>
            <a:r>
              <a:rPr lang="id-ID" dirty="0" smtClean="0"/>
              <a:t>7. Mempunyai rumusan kompetensi dasar atau kemampuan akhir sesuai SAP </a:t>
            </a:r>
          </a:p>
          <a:p>
            <a:r>
              <a:rPr lang="id-ID" dirty="0" smtClean="0"/>
              <a:t>8. Mempunyai uraian dan contoh yang disusun secara sistematis, rinci dan lengkap </a:t>
            </a:r>
          </a:p>
          <a:p>
            <a:r>
              <a:rPr lang="id-ID" dirty="0" smtClean="0"/>
              <a:t>9. Mempunyai latihan soal atau tes formatif untuk melakukan tes sendiri </a:t>
            </a:r>
          </a:p>
          <a:p>
            <a:r>
              <a:rPr lang="id-ID" dirty="0" smtClean="0"/>
              <a:t>10. Mempunyai daftar pustaka yang mutakhir dan jumlahnya memadai </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PENULISAN </a:t>
            </a:r>
            <a:endParaRPr lang="id-ID" dirty="0"/>
          </a:p>
        </p:txBody>
      </p:sp>
      <p:sp>
        <p:nvSpPr>
          <p:cNvPr id="3" name="Content Placeholder 2"/>
          <p:cNvSpPr>
            <a:spLocks noGrp="1"/>
          </p:cNvSpPr>
          <p:nvPr>
            <p:ph idx="1"/>
          </p:nvPr>
        </p:nvSpPr>
        <p:spPr/>
        <p:txBody>
          <a:bodyPr>
            <a:normAutofit fontScale="55000" lnSpcReduction="20000"/>
          </a:bodyPr>
          <a:lstStyle/>
          <a:p>
            <a:r>
              <a:rPr lang="id-ID" dirty="0" smtClean="0"/>
              <a:t>Setiap mata kuliah terdiri dari 14 topik sesuai dengan jumlah pertemuan dalam 1 semester. Sebuah topik memuat beberapa sub topik (umumnya 3 topik) </a:t>
            </a:r>
          </a:p>
          <a:p>
            <a:r>
              <a:rPr lang="id-ID" dirty="0" smtClean="0"/>
              <a:t>Setiap modul berisi 1 topik atau beberapa topik yang berkaitan dengan bobot yang setara .</a:t>
            </a:r>
          </a:p>
          <a:p>
            <a:r>
              <a:rPr lang="id-ID" dirty="0" smtClean="0"/>
              <a:t>Modul ditulis menggunakan file microsoft office words (doc), huruf Arial ukuran 11 dan jarak antar baris (leading) 2 spasi. </a:t>
            </a:r>
          </a:p>
          <a:p>
            <a:r>
              <a:rPr lang="id-ID" dirty="0" smtClean="0"/>
              <a:t>Modul dapat disertai dengan gambar (visual), suara (audio) dan/atau video </a:t>
            </a:r>
          </a:p>
          <a:p>
            <a:r>
              <a:rPr lang="id-ID" dirty="0" smtClean="0"/>
              <a:t>Modul diserahkan dalam bentuk file (digital) dengan ukuran sekitar 1 Megabytes per file untuk memperlancar proses pengunduhan (download) bahan pembelajaran dari internet. </a:t>
            </a:r>
          </a:p>
          <a:p>
            <a:r>
              <a:rPr lang="id-ID" dirty="0" smtClean="0"/>
              <a:t>Sebuah modul yang besar akan dipecah dalam file kecil sehingga maksimal berukuran 1 megabytes </a:t>
            </a:r>
          </a:p>
          <a:p>
            <a:r>
              <a:rPr lang="id-ID" dirty="0" smtClean="0"/>
              <a:t>Modul diserahkan dalam bentuk softcopy kepada Ketua Program Studi untuk dinilai kelayakannya untuk kemudian diserahkan kepada Departemen Dukungan Pembelajaran untuk diperiksa formatnya.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474</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Pengembangan Bahan Ajar Pendidikan Senirupa  Untuk Sekolah Dasar </vt:lpstr>
      <vt:lpstr>  PENGERTIAN </vt:lpstr>
      <vt:lpstr>  PENGERTIAN</vt:lpstr>
      <vt:lpstr>FORMAT MODUL </vt:lpstr>
      <vt:lpstr>KRITERIA PENILAIAN </vt:lpstr>
      <vt:lpstr>PENULISAN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ALAT, BAHAN, DAN TEKNIK DALAM BERKARYA SENI RUPA</dc:title>
  <dc:creator>ahmad-fuad</dc:creator>
  <cp:lastModifiedBy>May</cp:lastModifiedBy>
  <cp:revision>7</cp:revision>
  <dcterms:created xsi:type="dcterms:W3CDTF">2014-04-24T10:21:29Z</dcterms:created>
  <dcterms:modified xsi:type="dcterms:W3CDTF">2015-02-20T10:01:32Z</dcterms:modified>
</cp:coreProperties>
</file>