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81" r:id="rId5"/>
    <p:sldId id="259" r:id="rId6"/>
    <p:sldId id="282" r:id="rId7"/>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6" d="100"/>
          <a:sy n="86" d="100"/>
        </p:scale>
        <p:origin x="654" y="9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24CBA633-FBFF-41A9-BCB5-7060C0F45FD6}" type="datetimeFigureOut">
              <a:rPr lang="id-ID" smtClean="0"/>
              <a:pPr/>
              <a:t>20/02/2015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E36303A-28D7-4385-9A5D-4B0521318CAC}"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24CBA633-FBFF-41A9-BCB5-7060C0F45FD6}" type="datetimeFigureOut">
              <a:rPr lang="id-ID" smtClean="0"/>
              <a:pPr/>
              <a:t>20/02/2015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E36303A-28D7-4385-9A5D-4B0521318CAC}"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24CBA633-FBFF-41A9-BCB5-7060C0F45FD6}" type="datetimeFigureOut">
              <a:rPr lang="id-ID" smtClean="0"/>
              <a:pPr/>
              <a:t>20/02/2015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E36303A-28D7-4385-9A5D-4B0521318CAC}"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24CBA633-FBFF-41A9-BCB5-7060C0F45FD6}" type="datetimeFigureOut">
              <a:rPr lang="id-ID" smtClean="0"/>
              <a:pPr/>
              <a:t>20/02/2015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E36303A-28D7-4385-9A5D-4B0521318CAC}"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CBA633-FBFF-41A9-BCB5-7060C0F45FD6}" type="datetimeFigureOut">
              <a:rPr lang="id-ID" smtClean="0"/>
              <a:pPr/>
              <a:t>20/02/2015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E36303A-28D7-4385-9A5D-4B0521318CAC}"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24CBA633-FBFF-41A9-BCB5-7060C0F45FD6}" type="datetimeFigureOut">
              <a:rPr lang="id-ID" smtClean="0"/>
              <a:pPr/>
              <a:t>20/02/2015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5E36303A-28D7-4385-9A5D-4B0521318CAC}"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24CBA633-FBFF-41A9-BCB5-7060C0F45FD6}" type="datetimeFigureOut">
              <a:rPr lang="id-ID" smtClean="0"/>
              <a:pPr/>
              <a:t>20/02/2015</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5E36303A-28D7-4385-9A5D-4B0521318CAC}"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24CBA633-FBFF-41A9-BCB5-7060C0F45FD6}" type="datetimeFigureOut">
              <a:rPr lang="id-ID" smtClean="0"/>
              <a:pPr/>
              <a:t>20/02/2015</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5E36303A-28D7-4385-9A5D-4B0521318CAC}"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CBA633-FBFF-41A9-BCB5-7060C0F45FD6}" type="datetimeFigureOut">
              <a:rPr lang="id-ID" smtClean="0"/>
              <a:pPr/>
              <a:t>20/02/2015</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5E36303A-28D7-4385-9A5D-4B0521318CAC}"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CBA633-FBFF-41A9-BCB5-7060C0F45FD6}" type="datetimeFigureOut">
              <a:rPr lang="id-ID" smtClean="0"/>
              <a:pPr/>
              <a:t>20/02/2015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5E36303A-28D7-4385-9A5D-4B0521318CAC}"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CBA633-FBFF-41A9-BCB5-7060C0F45FD6}" type="datetimeFigureOut">
              <a:rPr lang="id-ID" smtClean="0"/>
              <a:pPr/>
              <a:t>20/02/2015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5E36303A-28D7-4385-9A5D-4B0521318CAC}"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CBA633-FBFF-41A9-BCB5-7060C0F45FD6}" type="datetimeFigureOut">
              <a:rPr lang="id-ID" smtClean="0"/>
              <a:pPr/>
              <a:t>20/02/2015</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36303A-28D7-4385-9A5D-4B0521318CAC}"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id.wikipedia.org/wiki/Ide" TargetMode="External"/><Relationship Id="rId7" Type="http://schemas.openxmlformats.org/officeDocument/2006/relationships/hyperlink" Target="http://id.wikipedia.org/wiki/Simulasi" TargetMode="External"/><Relationship Id="rId2" Type="http://schemas.openxmlformats.org/officeDocument/2006/relationships/hyperlink" Target="http://id.wikipedia.org/wiki/Citra" TargetMode="External"/><Relationship Id="rId1" Type="http://schemas.openxmlformats.org/officeDocument/2006/relationships/slideLayout" Target="../slideLayouts/slideLayout2.xml"/><Relationship Id="rId6" Type="http://schemas.openxmlformats.org/officeDocument/2006/relationships/hyperlink" Target="http://id.wikipedia.org/w/index.php?title=Fitnes_(biologi)&amp;action=edit&amp;redlink=1" TargetMode="External"/><Relationship Id="rId5" Type="http://schemas.openxmlformats.org/officeDocument/2006/relationships/hyperlink" Target="http://id.wikipedia.org/wiki/Persepsi" TargetMode="External"/><Relationship Id="rId4" Type="http://schemas.openxmlformats.org/officeDocument/2006/relationships/hyperlink" Target="http://id.wikipedia.org/wiki/Psikologi"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imajinasi</a:t>
            </a:r>
            <a:endParaRPr lang="id-ID" dirty="0"/>
          </a:p>
        </p:txBody>
      </p:sp>
      <p:sp>
        <p:nvSpPr>
          <p:cNvPr id="3" name="Subtitle 2"/>
          <p:cNvSpPr>
            <a:spLocks noGrp="1"/>
          </p:cNvSpPr>
          <p:nvPr>
            <p:ph type="subTitle" idx="1"/>
          </p:nvPr>
        </p:nvSpPr>
        <p:spPr/>
        <p:txBody>
          <a:bodyPr/>
          <a:lstStyle/>
          <a:p>
            <a:r>
              <a:rPr lang="id-ID" dirty="0" smtClean="0"/>
              <a:t>Pertemuan ke 4</a:t>
            </a:r>
            <a:endParaRPr lang="id-ID"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Apa itu imajinasi</a:t>
            </a:r>
            <a:endParaRPr lang="id-ID" dirty="0"/>
          </a:p>
        </p:txBody>
      </p:sp>
      <p:sp>
        <p:nvSpPr>
          <p:cNvPr id="3" name="Content Placeholder 2"/>
          <p:cNvSpPr>
            <a:spLocks noGrp="1"/>
          </p:cNvSpPr>
          <p:nvPr>
            <p:ph idx="1"/>
          </p:nvPr>
        </p:nvSpPr>
        <p:spPr/>
        <p:txBody>
          <a:bodyPr>
            <a:normAutofit fontScale="70000" lnSpcReduction="20000"/>
          </a:bodyPr>
          <a:lstStyle/>
          <a:p>
            <a:r>
              <a:rPr lang="id-ID" b="1" dirty="0" smtClean="0"/>
              <a:t>Imajinasi</a:t>
            </a:r>
            <a:r>
              <a:rPr lang="id-ID" dirty="0" smtClean="0"/>
              <a:t> secara umum, adalah kekuatan atau proses menghasilkan </a:t>
            </a:r>
            <a:r>
              <a:rPr lang="id-ID" dirty="0" smtClean="0">
                <a:hlinkClick r:id="rId2" tooltip="Citra"/>
              </a:rPr>
              <a:t>citra</a:t>
            </a:r>
            <a:r>
              <a:rPr lang="id-ID" dirty="0" smtClean="0"/>
              <a:t> mental dan </a:t>
            </a:r>
            <a:r>
              <a:rPr lang="id-ID" dirty="0" smtClean="0">
                <a:hlinkClick r:id="rId3" tooltip="Ide"/>
              </a:rPr>
              <a:t>ide</a:t>
            </a:r>
            <a:r>
              <a:rPr lang="id-ID" dirty="0" smtClean="0"/>
              <a:t>.</a:t>
            </a:r>
          </a:p>
          <a:p>
            <a:r>
              <a:rPr lang="id-ID" dirty="0" smtClean="0"/>
              <a:t>Istilah ini secara teknis dipakai dalam </a:t>
            </a:r>
            <a:r>
              <a:rPr lang="id-ID" dirty="0" smtClean="0">
                <a:hlinkClick r:id="rId4" tooltip="Psikologi"/>
              </a:rPr>
              <a:t>psikologi</a:t>
            </a:r>
            <a:r>
              <a:rPr lang="id-ID" dirty="0" smtClean="0"/>
              <a:t> sebagai proses membangun kembali </a:t>
            </a:r>
            <a:r>
              <a:rPr lang="id-ID" dirty="0" smtClean="0">
                <a:hlinkClick r:id="rId5" tooltip="Persepsi"/>
              </a:rPr>
              <a:t>persepsi</a:t>
            </a:r>
            <a:r>
              <a:rPr lang="id-ID" dirty="0" smtClean="0"/>
              <a:t> dari suatu benda yang terlebih dahulu diberi persepsi pengertian. Sejak penggunaan istilah ini bertentangan dengan yang dipunyai bahasa biasa, beberapa psikolog lebih menyebut proses ini sebagai "menggambarkan" atau "gambaran" atau sebagai suatu reproduksi yang bertentangan dengan imajinasi "produktif" atau "konstruktif".</a:t>
            </a:r>
          </a:p>
          <a:p>
            <a:r>
              <a:rPr lang="id-ID" dirty="0" smtClean="0"/>
              <a:t>Gambaran citra dimengerti sebagai sesuatu yang dilihat oleh "[[mata pikiran]]". Suatu hipotesis untuk evolusi imajinasi manusia ialah bahwa hal itu memperbolehkan setiap makhluk yang sadar untuk memecahkan masalah (dan oleh karena itu meningkatkan </a:t>
            </a:r>
            <a:r>
              <a:rPr lang="id-ID" dirty="0" smtClean="0">
                <a:hlinkClick r:id="rId6" tooltip="Fitnes (biologi) (halaman belum tersedia)"/>
              </a:rPr>
              <a:t>fitnes</a:t>
            </a:r>
            <a:r>
              <a:rPr lang="id-ID" dirty="0" smtClean="0"/>
              <a:t>) perseorangan oleh penggunaan </a:t>
            </a:r>
            <a:r>
              <a:rPr lang="id-ID" dirty="0" smtClean="0">
                <a:hlinkClick r:id="rId7" tooltip="Simulasi"/>
              </a:rPr>
              <a:t>simulasi</a:t>
            </a:r>
            <a:r>
              <a:rPr lang="id-ID" dirty="0" smtClean="0"/>
              <a:t> jiwa</a:t>
            </a:r>
          </a:p>
          <a:p>
            <a:pPr>
              <a:buNone/>
            </a:pPr>
            <a:endParaRPr lang="id-ID" dirty="0"/>
          </a:p>
          <a:p>
            <a:endParaRPr lang="id-ID"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id-ID" dirty="0" smtClean="0"/>
              <a:t>Imajinasi dan Kenyataan</a:t>
            </a:r>
            <a:endParaRPr lang="id-ID" dirty="0"/>
          </a:p>
        </p:txBody>
      </p:sp>
      <p:sp>
        <p:nvSpPr>
          <p:cNvPr id="6" name="Rectangle 5"/>
          <p:cNvSpPr/>
          <p:nvPr/>
        </p:nvSpPr>
        <p:spPr>
          <a:xfrm>
            <a:off x="357158" y="1225689"/>
            <a:ext cx="8429684" cy="5262979"/>
          </a:xfrm>
          <a:prstGeom prst="rect">
            <a:avLst/>
          </a:prstGeom>
        </p:spPr>
        <p:txBody>
          <a:bodyPr wrap="square">
            <a:spAutoFit/>
          </a:bodyPr>
          <a:lstStyle/>
          <a:p>
            <a:r>
              <a:rPr lang="id-ID" sz="2400" dirty="0" smtClean="0"/>
              <a:t>Kita seringkali salah persepsi dalam memahami makna imajinasi.</a:t>
            </a:r>
          </a:p>
          <a:p>
            <a:r>
              <a:rPr lang="id-ID" sz="2400" dirty="0" smtClean="0"/>
              <a:t> </a:t>
            </a:r>
          </a:p>
          <a:p>
            <a:r>
              <a:rPr lang="id-ID" sz="2400" dirty="0" smtClean="0"/>
              <a:t>Dalam kenyataannya, imajinasi adalah sebuah kerja akal dalam mengembangkan suatu pemikiran yang lebih luas dari apa yang pernah dilihat, dengar, dan rasakan. </a:t>
            </a:r>
          </a:p>
          <a:p>
            <a:endParaRPr lang="id-ID" sz="2400" dirty="0" smtClean="0"/>
          </a:p>
          <a:p>
            <a:r>
              <a:rPr lang="id-ID" sz="2400" dirty="0" smtClean="0"/>
              <a:t>Dengan imajinasi, manusia mengembangkan sesuatu dari kesederhanaan menjadi lebih bernilai dalam pikiran. Ia dapat mengembangkan sesuatu dari Ciptaan Tuhan dalam pikirannya.</a:t>
            </a:r>
          </a:p>
          <a:p>
            <a:endParaRPr lang="id-ID" sz="2400" dirty="0" smtClean="0"/>
          </a:p>
          <a:p>
            <a:r>
              <a:rPr lang="id-ID" sz="2400" dirty="0" smtClean="0"/>
              <a:t>Dengan tujuan untuk mengembangkan suatu hal yang lebih bernilai dalam bentuk benda, atau sekedar pikiran yang terlintas dalam benak. Alfan Arrasuli (2001)</a:t>
            </a:r>
          </a:p>
          <a:p>
            <a:endParaRPr lang="id-ID"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5400" dirty="0" smtClean="0"/>
              <a:t>Imajinasi dalam fisik</a:t>
            </a:r>
            <a:endParaRPr lang="id-ID" sz="5400" dirty="0"/>
          </a:p>
        </p:txBody>
      </p:sp>
      <p:sp>
        <p:nvSpPr>
          <p:cNvPr id="3" name="Content Placeholder 2"/>
          <p:cNvSpPr>
            <a:spLocks noGrp="1"/>
          </p:cNvSpPr>
          <p:nvPr>
            <p:ph idx="1"/>
          </p:nvPr>
        </p:nvSpPr>
        <p:spPr/>
        <p:txBody>
          <a:bodyPr/>
          <a:lstStyle/>
          <a:p>
            <a:r>
              <a:rPr lang="id-ID" dirty="0" smtClean="0"/>
              <a:t>Adapun istilah dari Imajinasi Dalam mengerjakan soal Fisika adalah berpikir secara abstrak apa yang telah tertulis dan tersirat.</a:t>
            </a:r>
          </a:p>
          <a:p>
            <a:r>
              <a:rPr lang="id-ID" dirty="0" smtClean="0"/>
              <a:t>Imajinasi adalah gambaran dan visualisasi dari dalam otak yang berupa gambaran, suara, dan rasa. St. Gentlefolk (2013)</a:t>
            </a:r>
          </a:p>
          <a:p>
            <a:pPr>
              <a:buNone/>
            </a:pP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id-ID" dirty="0" smtClean="0"/>
              <a:t>Imajinasi anak</a:t>
            </a:r>
          </a:p>
        </p:txBody>
      </p:sp>
      <p:sp>
        <p:nvSpPr>
          <p:cNvPr id="4" name="Content Placeholder 3"/>
          <p:cNvSpPr>
            <a:spLocks noGrp="1"/>
          </p:cNvSpPr>
          <p:nvPr>
            <p:ph idx="1"/>
          </p:nvPr>
        </p:nvSpPr>
        <p:spPr/>
        <p:txBody>
          <a:bodyPr>
            <a:normAutofit/>
          </a:bodyPr>
          <a:lstStyle/>
          <a:p>
            <a:pPr fontAlgn="base"/>
            <a:r>
              <a:rPr lang="id-ID" dirty="0" smtClean="0"/>
              <a:t>Permainan menyusun balok dianggap sempurna untuk belajar kreatif, karena memberi keleluasaan kepada anak untuk bebas berkreasi tanpa batasan. </a:t>
            </a:r>
          </a:p>
          <a:p>
            <a:pPr fontAlgn="base"/>
            <a:r>
              <a:rPr lang="id-ID" dirty="0" smtClean="0"/>
              <a:t>Namun, menyusun balok hanya salah satu cara membebaskan imajinasi anak. Untuk menumbuhkan kreativitas, Anda sendiri perlu berpikir di luar pakem Anda.</a:t>
            </a:r>
          </a:p>
          <a:p>
            <a:endParaRPr lang="id-ID"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Tugas imajinasi</a:t>
            </a:r>
            <a:endParaRPr lang="id-ID" dirty="0"/>
          </a:p>
        </p:txBody>
      </p:sp>
      <p:sp>
        <p:nvSpPr>
          <p:cNvPr id="3" name="Content Placeholder 2"/>
          <p:cNvSpPr>
            <a:spLocks noGrp="1"/>
          </p:cNvSpPr>
          <p:nvPr>
            <p:ph idx="1"/>
          </p:nvPr>
        </p:nvSpPr>
        <p:spPr/>
        <p:txBody>
          <a:bodyPr/>
          <a:lstStyle/>
          <a:p>
            <a:r>
              <a:rPr lang="id-ID" dirty="0" smtClean="0"/>
              <a:t>Mengarang imajinasi</a:t>
            </a:r>
          </a:p>
          <a:p>
            <a:r>
              <a:rPr lang="id-ID" dirty="0" smtClean="0"/>
              <a:t>Menggambar imajinasi</a:t>
            </a:r>
            <a:endParaRPr lang="id-ID"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333</TotalTime>
  <Words>195</Words>
  <Application>Microsoft Office PowerPoint</Application>
  <PresentationFormat>On-screen Show (4:3)</PresentationFormat>
  <Paragraphs>23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imajinasi</vt:lpstr>
      <vt:lpstr>Apa itu imajinasi</vt:lpstr>
      <vt:lpstr>Imajinasi dan Kenyataan</vt:lpstr>
      <vt:lpstr>Imajinasi dalam fisik</vt:lpstr>
      <vt:lpstr>Imajinasi anak</vt:lpstr>
      <vt:lpstr>Tugas imajinasi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Unsur dasar senirupa</dc:title>
  <dc:creator>ahmad-fuad</dc:creator>
  <cp:lastModifiedBy>May</cp:lastModifiedBy>
  <cp:revision>37</cp:revision>
  <dcterms:created xsi:type="dcterms:W3CDTF">2014-02-21T08:34:08Z</dcterms:created>
  <dcterms:modified xsi:type="dcterms:W3CDTF">2015-02-20T09:57:36Z</dcterms:modified>
</cp:coreProperties>
</file>