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ADD937B-643B-4671-B99F-2406A0B2A75F}"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DD937B-643B-4671-B99F-2406A0B2A75F}"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DD937B-643B-4671-B99F-2406A0B2A75F}"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DD937B-643B-4671-B99F-2406A0B2A75F}"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DD937B-643B-4671-B99F-2406A0B2A75F}" type="datetimeFigureOut">
              <a:rPr lang="id-ID" smtClean="0"/>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ADD937B-643B-4671-B99F-2406A0B2A75F}" type="datetimeFigureOut">
              <a:rPr lang="id-ID" smtClean="0"/>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ADD937B-643B-4671-B99F-2406A0B2A75F}" type="datetimeFigureOut">
              <a:rPr lang="id-ID" smtClean="0"/>
              <a:t>20/02/2015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ADD937B-643B-4671-B99F-2406A0B2A75F}" type="datetimeFigureOut">
              <a:rPr lang="id-ID" smtClean="0"/>
              <a:t>20/02/2015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D937B-643B-4671-B99F-2406A0B2A75F}" type="datetimeFigureOut">
              <a:rPr lang="id-ID" smtClean="0"/>
              <a:t>20/02/2015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D937B-643B-4671-B99F-2406A0B2A75F}" type="datetimeFigureOut">
              <a:rPr lang="id-ID" smtClean="0"/>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D937B-643B-4671-B99F-2406A0B2A75F}" type="datetimeFigureOut">
              <a:rPr lang="id-ID" smtClean="0"/>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A4CDBB-788A-4DF2-B34F-04F81F6D64D4}"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D937B-643B-4671-B99F-2406A0B2A75F}" type="datetimeFigureOut">
              <a:rPr lang="id-ID" smtClean="0"/>
              <a:t>20/02/2015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4CDBB-788A-4DF2-B34F-04F81F6D64D4}"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Perkembangan Senirupa </a:t>
            </a:r>
            <a:br>
              <a:rPr lang="id-ID" dirty="0" smtClean="0"/>
            </a:br>
            <a:r>
              <a:rPr lang="id-ID" dirty="0" smtClean="0"/>
              <a:t>pada anak</a:t>
            </a:r>
            <a:endParaRPr lang="id-ID" dirty="0"/>
          </a:p>
        </p:txBody>
      </p:sp>
      <p:sp>
        <p:nvSpPr>
          <p:cNvPr id="3" name="Subtitle 2"/>
          <p:cNvSpPr>
            <a:spLocks noGrp="1"/>
          </p:cNvSpPr>
          <p:nvPr>
            <p:ph type="subTitle" idx="1"/>
          </p:nvPr>
        </p:nvSpPr>
        <p:spPr/>
        <p:txBody>
          <a:bodyPr/>
          <a:lstStyle/>
          <a:p>
            <a:r>
              <a:rPr lang="id-ID" dirty="0" smtClean="0"/>
              <a:t>Pertemuan ke 5</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HASIL ANALISIS GAMBAR SISWA SEKOLAH </a:t>
            </a:r>
            <a:r>
              <a:rPr lang="id-ID" b="1" dirty="0" smtClean="0"/>
              <a:t>DASAR Kelas 1</a:t>
            </a:r>
            <a:endParaRPr lang="id-ID" dirty="0"/>
          </a:p>
        </p:txBody>
      </p:sp>
      <p:sp>
        <p:nvSpPr>
          <p:cNvPr id="3" name="Content Placeholder 2"/>
          <p:cNvSpPr>
            <a:spLocks noGrp="1"/>
          </p:cNvSpPr>
          <p:nvPr>
            <p:ph idx="1"/>
          </p:nvPr>
        </p:nvSpPr>
        <p:spPr/>
        <p:txBody>
          <a:bodyPr>
            <a:normAutofit fontScale="85000" lnSpcReduction="20000"/>
          </a:bodyPr>
          <a:lstStyle/>
          <a:p>
            <a:r>
              <a:rPr lang="id-ID" dirty="0"/>
              <a:t>Belum ada kesadaran ruang objek, yang mereka gambar terkesan tegak lurus atau datar dan terkesan tidak memiliki ruang. </a:t>
            </a:r>
            <a:endParaRPr lang="id-ID" dirty="0" smtClean="0"/>
          </a:p>
          <a:p>
            <a:r>
              <a:rPr lang="id-ID" dirty="0"/>
              <a:t>Ukuran objek tidak proporsional antara 1 dengan yang lainnya</a:t>
            </a:r>
            <a:r>
              <a:rPr lang="id-ID" dirty="0" smtClean="0"/>
              <a:t>.</a:t>
            </a:r>
          </a:p>
          <a:p>
            <a:r>
              <a:rPr lang="id-ID" dirty="0"/>
              <a:t>Cenderung menggunakan warna-warna yang </a:t>
            </a:r>
            <a:r>
              <a:rPr lang="id-ID" dirty="0" smtClean="0"/>
              <a:t>mencolok</a:t>
            </a:r>
          </a:p>
          <a:p>
            <a:r>
              <a:rPr lang="id-ID" dirty="0"/>
              <a:t>Segi perspektif belum </a:t>
            </a:r>
            <a:r>
              <a:rPr lang="id-ID" dirty="0" smtClean="0"/>
              <a:t>ada</a:t>
            </a:r>
          </a:p>
          <a:p>
            <a:r>
              <a:rPr lang="id-ID" dirty="0"/>
              <a:t>Sudah mampu menggambar suatu bentuk geometris contohnya persegi panjang</a:t>
            </a:r>
            <a:r>
              <a:rPr lang="id-ID" dirty="0" smtClean="0"/>
              <a:t>.</a:t>
            </a:r>
          </a:p>
          <a:p>
            <a:r>
              <a:rPr lang="id-ID" dirty="0"/>
              <a:t>Merupakan curahan dari perasaannya dan kreasi dari imajinasinya.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HASIL ANALISIS GAMBAR SISWA SEKOLAH DASAR Kelas 2</a:t>
            </a:r>
            <a:endParaRPr lang="id-ID" dirty="0"/>
          </a:p>
        </p:txBody>
      </p:sp>
      <p:sp>
        <p:nvSpPr>
          <p:cNvPr id="3" name="Content Placeholder 2"/>
          <p:cNvSpPr>
            <a:spLocks noGrp="1"/>
          </p:cNvSpPr>
          <p:nvPr>
            <p:ph idx="1"/>
          </p:nvPr>
        </p:nvSpPr>
        <p:spPr/>
        <p:txBody>
          <a:bodyPr/>
          <a:lstStyle/>
          <a:p>
            <a:r>
              <a:rPr lang="id-ID" dirty="0"/>
              <a:t>Konsep bentuk mulai tampak lebih </a:t>
            </a:r>
            <a:r>
              <a:rPr lang="id-ID" dirty="0" smtClean="0"/>
              <a:t>jelas</a:t>
            </a:r>
          </a:p>
          <a:p>
            <a:r>
              <a:rPr lang="id-ID" dirty="0"/>
              <a:t>Kesadaran ruang mulai muncul</a:t>
            </a:r>
            <a:r>
              <a:rPr lang="id-ID" dirty="0" smtClean="0"/>
              <a:t>.</a:t>
            </a:r>
          </a:p>
          <a:p>
            <a:r>
              <a:rPr lang="id-ID" dirty="0"/>
              <a:t>Gambar masih terkesan datar</a:t>
            </a:r>
            <a:r>
              <a:rPr lang="id-ID" dirty="0" smtClean="0"/>
              <a:t>.</a:t>
            </a:r>
          </a:p>
          <a:p>
            <a:r>
              <a:rPr lang="id-ID" dirty="0"/>
              <a:t>Warna pada gambar sudah tampak padu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HASIL ANALISIS GAMBAR SISWA SEKOLAH DASAR Kelas 3</a:t>
            </a:r>
            <a:endParaRPr lang="id-ID" dirty="0"/>
          </a:p>
        </p:txBody>
      </p:sp>
      <p:sp>
        <p:nvSpPr>
          <p:cNvPr id="3" name="Content Placeholder 2"/>
          <p:cNvSpPr>
            <a:spLocks noGrp="1"/>
          </p:cNvSpPr>
          <p:nvPr>
            <p:ph idx="1"/>
          </p:nvPr>
        </p:nvSpPr>
        <p:spPr/>
        <p:txBody>
          <a:bodyPr>
            <a:normAutofit fontScale="92500" lnSpcReduction="10000"/>
          </a:bodyPr>
          <a:lstStyle/>
          <a:p>
            <a:r>
              <a:rPr lang="id-ID" dirty="0"/>
              <a:t>Masih belum memiliki kesadaran ruang yang mana seharusnya pada usia ini anak sudah mulai memiliki kesadaran ruang </a:t>
            </a:r>
            <a:endParaRPr lang="id-ID" dirty="0" smtClean="0"/>
          </a:p>
          <a:p>
            <a:r>
              <a:rPr lang="id-ID" dirty="0"/>
              <a:t>Cenderung mengulang-ulang bentuk yang sudah mereka gambar, dalam hal ini terlihat persegi empat banyak diulang </a:t>
            </a:r>
            <a:endParaRPr lang="id-ID" dirty="0" smtClean="0"/>
          </a:p>
          <a:p>
            <a:r>
              <a:rPr lang="id-ID" dirty="0"/>
              <a:t>Mulai mengeksplorasi lingkungan yang mana hal ini terlihat pada gambar anak yang menggambar tata kota </a:t>
            </a:r>
            <a:endParaRPr lang="id-ID" dirty="0" smtClean="0"/>
          </a:p>
          <a:p>
            <a:r>
              <a:rPr lang="id-ID" dirty="0"/>
              <a:t>Mulai memahami tentang </a:t>
            </a:r>
            <a:r>
              <a:rPr lang="id-ID" dirty="0" smtClean="0"/>
              <a:t>perspektif</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HASIL ANALISIS GAMBAR SISWA SEKOLAH DASAR Kelas 4</a:t>
            </a:r>
            <a:endParaRPr lang="id-ID" dirty="0"/>
          </a:p>
        </p:txBody>
      </p:sp>
      <p:sp>
        <p:nvSpPr>
          <p:cNvPr id="3" name="Content Placeholder 2"/>
          <p:cNvSpPr>
            <a:spLocks noGrp="1"/>
          </p:cNvSpPr>
          <p:nvPr>
            <p:ph idx="1"/>
          </p:nvPr>
        </p:nvSpPr>
        <p:spPr/>
        <p:txBody>
          <a:bodyPr>
            <a:normAutofit fontScale="77500" lnSpcReduction="20000"/>
          </a:bodyPr>
          <a:lstStyle/>
          <a:p>
            <a:r>
              <a:rPr lang="id-ID" dirty="0"/>
              <a:t>Banyak menggunakan warna-warna terang terkesan lembut dan mulai bisa memadukan warna pada </a:t>
            </a:r>
            <a:r>
              <a:rPr lang="id-ID" dirty="0" smtClean="0"/>
              <a:t>gambar</a:t>
            </a:r>
          </a:p>
          <a:p>
            <a:r>
              <a:rPr lang="id-ID" dirty="0"/>
              <a:t> Anak mulai mengenali obyek secara keseluruhan dengan lingkungannya tidak terpisah-pisah, </a:t>
            </a:r>
            <a:endParaRPr lang="id-ID" dirty="0" smtClean="0"/>
          </a:p>
          <a:p>
            <a:r>
              <a:rPr lang="id-ID" dirty="0"/>
              <a:t>Sudah mulai menggunakan perspektif dalam gambarnya </a:t>
            </a:r>
            <a:endParaRPr lang="id-ID" dirty="0" smtClean="0"/>
          </a:p>
          <a:p>
            <a:r>
              <a:rPr lang="id-ID" dirty="0"/>
              <a:t>Anak menggambar sesuai dengan penglihatannya atau persepsinya. </a:t>
            </a:r>
            <a:endParaRPr lang="id-ID" dirty="0" smtClean="0"/>
          </a:p>
          <a:p>
            <a:r>
              <a:rPr lang="id-ID" dirty="0"/>
              <a:t>Masih ada anak yang menggambar tegak lurus </a:t>
            </a:r>
            <a:endParaRPr lang="id-ID" dirty="0" smtClean="0"/>
          </a:p>
          <a:p>
            <a:r>
              <a:rPr lang="id-ID" dirty="0"/>
              <a:t>Sebagian gambar anak masih terkesan datar, namun ada gambar yang terlihat memiliki kesan ruang </a:t>
            </a:r>
            <a:endParaRPr lang="id-ID" dirty="0" smtClean="0"/>
          </a:p>
          <a:p>
            <a:r>
              <a:rPr lang="id-ID" dirty="0"/>
              <a:t>Sebagian gambar memiliki proporsi yang belum seimbang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HASIL ANALISIS GAMBAR SISWA SEKOLAH DASAR Kelas 5</a:t>
            </a:r>
            <a:endParaRPr lang="id-ID" dirty="0"/>
          </a:p>
        </p:txBody>
      </p:sp>
      <p:sp>
        <p:nvSpPr>
          <p:cNvPr id="3" name="Content Placeholder 2"/>
          <p:cNvSpPr>
            <a:spLocks noGrp="1"/>
          </p:cNvSpPr>
          <p:nvPr>
            <p:ph idx="1"/>
          </p:nvPr>
        </p:nvSpPr>
        <p:spPr/>
        <p:txBody>
          <a:bodyPr/>
          <a:lstStyle/>
          <a:p>
            <a:r>
              <a:rPr lang="id-ID" dirty="0" smtClean="0"/>
              <a:t>Kesadaran </a:t>
            </a:r>
            <a:r>
              <a:rPr lang="id-ID" dirty="0"/>
              <a:t>perspektif mulai muncul, namun berdasarkan penglihatan sendiri, mereka menyatukan objek dengan lingkungan. </a:t>
            </a:r>
            <a:endParaRPr lang="id-ID" dirty="0" smtClean="0"/>
          </a:p>
          <a:p>
            <a:r>
              <a:rPr lang="id-ID" dirty="0"/>
              <a:t>Perhatian pada objek sudah mulai rinci. Namun demikian dalam menggambar objek, proporsi (perbandingan ukuran) belum dikuasai </a:t>
            </a:r>
            <a:r>
              <a:rPr lang="id-ID" dirty="0" smtClean="0"/>
              <a:t>sepenuhnya</a:t>
            </a:r>
          </a:p>
          <a:p>
            <a:r>
              <a:rPr lang="id-ID" dirty="0"/>
              <a:t>Pemahaman warna sudah mulai disadari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HASIL ANALISIS GAMBAR SISWA SEKOLAH DASAR Kelas 6</a:t>
            </a:r>
            <a:endParaRPr lang="id-ID" dirty="0"/>
          </a:p>
        </p:txBody>
      </p:sp>
      <p:sp>
        <p:nvSpPr>
          <p:cNvPr id="3" name="Content Placeholder 2"/>
          <p:cNvSpPr>
            <a:spLocks noGrp="1"/>
          </p:cNvSpPr>
          <p:nvPr>
            <p:ph idx="1"/>
          </p:nvPr>
        </p:nvSpPr>
        <p:spPr/>
        <p:txBody>
          <a:bodyPr>
            <a:normAutofit lnSpcReduction="10000"/>
          </a:bodyPr>
          <a:lstStyle/>
          <a:p>
            <a:r>
              <a:rPr lang="id-ID" dirty="0"/>
              <a:t>Penguasaan konsep ruang mulai dikenalnya sehingga, letak objek tidak lagi bertumpu pada garis dasar, melainkan pada bidang dasar sehingga mulai ditemukan garis horizon</a:t>
            </a:r>
            <a:r>
              <a:rPr lang="id-ID" dirty="0" smtClean="0"/>
              <a:t>.</a:t>
            </a:r>
          </a:p>
          <a:p>
            <a:r>
              <a:rPr lang="id-ID" dirty="0"/>
              <a:t>Pemahaman warna sudah mulai disadari, </a:t>
            </a:r>
            <a:endParaRPr lang="id-ID" dirty="0" smtClean="0"/>
          </a:p>
          <a:p>
            <a:r>
              <a:rPr lang="id-ID" dirty="0"/>
              <a:t>Selain dikenalnya warna dan ruang, penguasaan unsur desain seperti keseimbangan dan irama mulai dikenal dalam periode ini.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a:t>
            </a:r>
            <a:endParaRPr lang="id-ID" dirty="0"/>
          </a:p>
        </p:txBody>
      </p:sp>
      <p:sp>
        <p:nvSpPr>
          <p:cNvPr id="3" name="Content Placeholder 2"/>
          <p:cNvSpPr>
            <a:spLocks noGrp="1"/>
          </p:cNvSpPr>
          <p:nvPr>
            <p:ph idx="1"/>
          </p:nvPr>
        </p:nvSpPr>
        <p:spPr/>
        <p:txBody>
          <a:bodyPr>
            <a:normAutofit fontScale="70000" lnSpcReduction="20000"/>
          </a:bodyPr>
          <a:lstStyle/>
          <a:p>
            <a:r>
              <a:rPr lang="id-ID" dirty="0"/>
              <a:t>Berdasarkan hasil gambar anak kelas I-VI anak laki-laki lebih senang menggambar kendaraan sedangkan anak perempuan menggambar boneka atau bunga. Jika dikelompokkan gambar anak terdapat beberapa tipe, yaitu tipe visual </a:t>
            </a:r>
            <a:r>
              <a:rPr lang="id-ID" dirty="0" smtClean="0"/>
              <a:t>dan </a:t>
            </a:r>
            <a:r>
              <a:rPr lang="id-ID" dirty="0"/>
              <a:t>tipe </a:t>
            </a:r>
            <a:r>
              <a:rPr lang="id-ID"/>
              <a:t>haptik </a:t>
            </a:r>
            <a:r>
              <a:rPr lang="id-ID" smtClean="0"/>
              <a:t>kemudian </a:t>
            </a:r>
            <a:r>
              <a:rPr lang="id-ID" dirty="0"/>
              <a:t>sisanya tak teridentifikasi.</a:t>
            </a:r>
          </a:p>
          <a:p>
            <a:r>
              <a:rPr lang="id-ID" dirty="0"/>
              <a:t>Gambar tipe visual, pada gambar ini anak menunjukan kecenderungan bentuk yang lebih realistis (memperlihatkan kemiripan bentuk gambar sesuai objek yang dilihatnya atau objektif). Gambar ini mementingkan kesamaan karya dengan bentuk yang sebenanya. Gambar tipe haptik figure yang penting dibuat lebih besar dibandingkan dengan gambar penunjangnya sehingga pada gambar yang dianggap penting itu lebih ditonjolkan danwarnanya pun mencolok. Gambar yang tak teridentifikasi itu termasuk hasil imajinasi dari siswa yang menggambarkan suatu hal yang ingin dituangkan dalam bentuk gambar.</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Perkembangan Anak Usia Sekolah Dasar</a:t>
            </a:r>
          </a:p>
        </p:txBody>
      </p:sp>
      <p:sp>
        <p:nvSpPr>
          <p:cNvPr id="3" name="Content Placeholder 2"/>
          <p:cNvSpPr>
            <a:spLocks noGrp="1"/>
          </p:cNvSpPr>
          <p:nvPr>
            <p:ph idx="1"/>
          </p:nvPr>
        </p:nvSpPr>
        <p:spPr/>
        <p:txBody>
          <a:bodyPr>
            <a:normAutofit fontScale="62500" lnSpcReduction="20000"/>
          </a:bodyPr>
          <a:lstStyle/>
          <a:p>
            <a:r>
              <a:rPr lang="id-ID" dirty="0"/>
              <a:t>Anak Sekolah Dasar (SD) berusia sekitar 6 – 12 tahun sebagai masa sekolah, perlu  didukung  </a:t>
            </a:r>
            <a:r>
              <a:rPr lang="id-ID" dirty="0" smtClean="0"/>
              <a:t>oleh guru</a:t>
            </a:r>
            <a:r>
              <a:rPr lang="id-ID" dirty="0"/>
              <a:t>  agar  masa  peka  ini  dapat  dimanfaatkan secara  </a:t>
            </a:r>
            <a:r>
              <a:rPr lang="id-ID" dirty="0" smtClean="0"/>
              <a:t>maksimal oleh</a:t>
            </a:r>
            <a:r>
              <a:rPr lang="id-ID" dirty="0"/>
              <a:t>  para  siswa </a:t>
            </a:r>
            <a:r>
              <a:rPr lang="id-ID" dirty="0" smtClean="0"/>
              <a:t>.</a:t>
            </a:r>
          </a:p>
          <a:p>
            <a:r>
              <a:rPr lang="id-ID" dirty="0" smtClean="0"/>
              <a:t>Tahap</a:t>
            </a:r>
            <a:r>
              <a:rPr lang="id-ID" dirty="0"/>
              <a:t>  perkembangan  menggambar/seni  rupa  secara  garis besar dapat dibedakan  dua tahap karakteristik, yaitu kelas I sampai dengan kelas III ditandai  dengan  kuatnya daya  fantasi-imajinasi,  sedangkan  kelas  IV sampai dengan kelas VI ditandai dengan mulai berfungsinya kekuatan rasio.</a:t>
            </a:r>
          </a:p>
          <a:p>
            <a:r>
              <a:rPr lang="id-ID" dirty="0"/>
              <a:t>Ada dua cara untuk memahami perkembangan seni  rupa anak-anak. Pertama, mengkaji  teori-teori  yang  berkaitan  dengan  perkembangan  senirupa  anak  menurut para ahli. Kedua, mengamati dan mengkaji karya anak secara langsung. Hal ini dapat dilakukan dengan mengumpulkan karya anak  berdasarkan rentang usia yang relevan dengan  teori yang  telah  kita  pelajari.  Melalui  kegiatan  ini,  diharapkan  kita  bisa memahami perkembangan seni rupa anak secara komprehensif.</a:t>
            </a:r>
          </a:p>
          <a:p>
            <a:pPr>
              <a:buNone/>
            </a:pPr>
            <a:endParaRPr lang="id-ID" dirty="0" smtClean="0"/>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Periodisasi Perkembangan Seni Rupa anak-anak</a:t>
            </a:r>
          </a:p>
        </p:txBody>
      </p:sp>
      <p:sp>
        <p:nvSpPr>
          <p:cNvPr id="3" name="Content Placeholder 2"/>
          <p:cNvSpPr>
            <a:spLocks noGrp="1"/>
          </p:cNvSpPr>
          <p:nvPr>
            <p:ph idx="1"/>
          </p:nvPr>
        </p:nvSpPr>
        <p:spPr/>
        <p:txBody>
          <a:bodyPr>
            <a:normAutofit fontScale="70000" lnSpcReduction="20000"/>
          </a:bodyPr>
          <a:lstStyle/>
          <a:p>
            <a:r>
              <a:rPr lang="id-ID" dirty="0"/>
              <a:t>Pembagian  masa/periodisasi  dimaksudkan  untuk  lebih  mengenal  karya  seni rupa  anak  dalam  hal  melakukan  kegiatan  dan  penilaian.  Pada  umumnya  semua periodisai  yang dikemukakan oleh para  ahli   memiliki kesamaan,  misalnya  dimulai dari dua tahun.</a:t>
            </a:r>
          </a:p>
          <a:p>
            <a:r>
              <a:rPr lang="id-ID" dirty="0"/>
              <a:t>Periodisasi  masa  perkembangan  seni rupa </a:t>
            </a:r>
            <a:r>
              <a:rPr lang="id-ID" dirty="0" smtClean="0"/>
              <a:t>anak menurut</a:t>
            </a:r>
            <a:r>
              <a:rPr lang="id-ID" dirty="0"/>
              <a:t>  Viktor  Lowenfeld dan Lambert Brittain dalam:  Creative  and  Mental  Growth </a:t>
            </a:r>
            <a:r>
              <a:rPr lang="id-ID" dirty="0" smtClean="0"/>
              <a:t>adalah :</a:t>
            </a:r>
            <a:endParaRPr lang="id-ID" dirty="0"/>
          </a:p>
          <a:p>
            <a:r>
              <a:rPr lang="id-ID" dirty="0"/>
              <a:t>(1) Masa mencoreng (</a:t>
            </a:r>
            <a:r>
              <a:rPr lang="id-ID" i="1" dirty="0"/>
              <a:t>scribbling</a:t>
            </a:r>
            <a:r>
              <a:rPr lang="id-ID" dirty="0"/>
              <a:t>)                                  : 2-4 tahun</a:t>
            </a:r>
          </a:p>
          <a:p>
            <a:r>
              <a:rPr lang="id-ID" dirty="0"/>
              <a:t>(2) Masa Prabagan (</a:t>
            </a:r>
            <a:r>
              <a:rPr lang="id-ID" i="1" dirty="0"/>
              <a:t>preschematic</a:t>
            </a:r>
            <a:r>
              <a:rPr lang="id-ID" dirty="0"/>
              <a:t>)                               : 4-7 tahun  </a:t>
            </a:r>
          </a:p>
          <a:p>
            <a:r>
              <a:rPr lang="id-ID" dirty="0"/>
              <a:t>(3) Masa Bagan (</a:t>
            </a:r>
            <a:r>
              <a:rPr lang="id-ID" i="1" dirty="0"/>
              <a:t>schematic period</a:t>
            </a:r>
            <a:r>
              <a:rPr lang="id-ID" dirty="0"/>
              <a:t>)                             : 7-9 tahun  </a:t>
            </a:r>
          </a:p>
          <a:p>
            <a:r>
              <a:rPr lang="id-ID" dirty="0"/>
              <a:t>(4) Masa Realisme Awal  (</a:t>
            </a:r>
            <a:r>
              <a:rPr lang="id-ID" i="1" dirty="0"/>
              <a:t>Dawning Realism</a:t>
            </a:r>
            <a:r>
              <a:rPr lang="id-ID" dirty="0"/>
              <a:t>)             : 9-12 tahun  </a:t>
            </a:r>
          </a:p>
          <a:p>
            <a:r>
              <a:rPr lang="id-ID" dirty="0"/>
              <a:t>(5) Masa Naturalisme Semu (</a:t>
            </a:r>
            <a:r>
              <a:rPr lang="id-ID" i="1" dirty="0"/>
              <a:t>Pseudo Naturalistic</a:t>
            </a:r>
            <a:r>
              <a:rPr lang="id-ID" dirty="0"/>
              <a:t>) : 12-14 tahun  </a:t>
            </a:r>
          </a:p>
          <a:p>
            <a:r>
              <a:rPr lang="id-ID" dirty="0"/>
              <a:t>(6) Masa Penentuan (</a:t>
            </a:r>
            <a:r>
              <a:rPr lang="id-ID" i="1" dirty="0"/>
              <a:t>Period of Decision</a:t>
            </a:r>
            <a:r>
              <a:rPr lang="id-ID" dirty="0"/>
              <a:t>)                    : 14-17 tahun.</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Masa Mencoreng (</a:t>
            </a:r>
            <a:r>
              <a:rPr lang="id-ID" b="1" i="1" dirty="0"/>
              <a:t>scribbling</a:t>
            </a:r>
            <a:r>
              <a:rPr lang="id-ID" b="1" dirty="0"/>
              <a:t>)</a:t>
            </a:r>
            <a:r>
              <a:rPr lang="id-ID" dirty="0"/>
              <a:t>   </a:t>
            </a:r>
            <a:r>
              <a:rPr lang="id-ID" dirty="0" smtClean="0"/>
              <a:t/>
            </a:r>
            <a:br>
              <a:rPr lang="id-ID" dirty="0" smtClean="0"/>
            </a:br>
            <a:r>
              <a:rPr lang="id-ID" dirty="0" smtClean="0"/>
              <a:t>2-4 </a:t>
            </a:r>
            <a:r>
              <a:rPr lang="id-ID" dirty="0"/>
              <a:t>tahun</a:t>
            </a:r>
          </a:p>
        </p:txBody>
      </p:sp>
      <p:sp>
        <p:nvSpPr>
          <p:cNvPr id="3" name="Content Placeholder 2"/>
          <p:cNvSpPr>
            <a:spLocks noGrp="1"/>
          </p:cNvSpPr>
          <p:nvPr>
            <p:ph idx="1"/>
          </p:nvPr>
        </p:nvSpPr>
        <p:spPr/>
        <p:txBody>
          <a:bodyPr>
            <a:normAutofit fontScale="40000" lnSpcReduction="20000"/>
          </a:bodyPr>
          <a:lstStyle/>
          <a:p>
            <a:r>
              <a:rPr lang="id-ID" dirty="0"/>
              <a:t>Goresan-goresan  yang  dibuat  anak  usia  2-3  tahun  belum  menggambarkan  suatu  bentuk  objek.  Pada  awalnya,  coretan  hanya  mengikuti  perkembangan  gerak motorik.  Biasanya,  tahap  pertama  hanya  mampu  menghasilkan  goresan  terbatas, dengan arah vertikal atau horizontal. Hal  ini tentunya berkaitan dengan kemampuan motorik  anak  yang  masih  mengunakan  motorik  kasar.  Kemudian,  pada perekembangan  berikutnya  penggambaran  garis  mulai  beragam  dengan  arah  yang bervariasi pula. Selain itu mereka juga sudah mampu mambuat garis melingkar.</a:t>
            </a:r>
          </a:p>
          <a:p>
            <a:r>
              <a:rPr lang="id-ID" dirty="0"/>
              <a:t>Periode ini  terbagi ke dalam  tiga tahap, yaitu: 1) corengan tak beraturan, 2) corengan terkendali, dan 3) corengan bernama.</a:t>
            </a:r>
          </a:p>
          <a:p>
            <a:r>
              <a:rPr lang="id-ID" dirty="0"/>
              <a:t>Ciri  gambar yang dihasilkan anak pada tahap  corengan tak beraturan  adalah bentuk  gembar  yang  sembarang,  mencoreng  tanpa  melihat  ke  kertas,  belum  dapat membuat corengan berupa lingkaran dan memiliki semangat yang tinggi.</a:t>
            </a:r>
          </a:p>
          <a:p>
            <a:r>
              <a:rPr lang="id-ID" dirty="0"/>
              <a:t>Corengan  terkendali  ditandai  dengan  kemampuan  anak  menemukan  kendali  visualnya  terhadap  coretan  yang  dibuatnya.  Hal  ini  tercipta  dengan  telah  adanya kerjasama  antara  koordiani  antara  perkembangan  visual  dengan  perkembamngan motorik.  Hal  ini  terbukti  dengan  adanya  pengulangan  coretan  garis  baik  yang  horizontal , vertical, lengkung , bahkan lingkaran.</a:t>
            </a:r>
          </a:p>
          <a:p>
            <a:r>
              <a:rPr lang="id-ID" dirty="0"/>
              <a:t>Corengan  bernama  merupakan  tahap  akhir  masa  coreng  moreng.  Biasanya terjadi  menjelang  usia  3-4  tahun,  sejalan  dengan  perkembangan  bahasanya  anak  mulai  mengontrol  goresannya  bahkan  telah  memberinya  nama,  misalnya:  “rumah”, “mobil”,  “kuda”.  Hal  ini  dapat  digunakan  oleh  orang  tua  atau  guru  pada  jenjang pendidikan  usia  dini  (TK)  dalam  membangkitkan  keberanianan  anak  untuk mengemukakan  kata-kata  tertentu  atau  pendapat  tertentu  berdasarkan  hal  yang </a:t>
            </a:r>
            <a:r>
              <a:rPr lang="id-ID" dirty="0" smtClean="0"/>
              <a:t>digambarkannya</a:t>
            </a:r>
            <a:r>
              <a:rPr lang="id-ID"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Masa Prabagan (</a:t>
            </a:r>
            <a:r>
              <a:rPr lang="id-ID" b="1" i="1" dirty="0"/>
              <a:t>preschematic</a:t>
            </a:r>
            <a:r>
              <a:rPr lang="id-ID" b="1" dirty="0"/>
              <a:t>)</a:t>
            </a:r>
            <a:r>
              <a:rPr lang="id-ID" dirty="0"/>
              <a:t>  </a:t>
            </a:r>
            <a:r>
              <a:rPr lang="id-ID" dirty="0" smtClean="0"/>
              <a:t/>
            </a:r>
            <a:br>
              <a:rPr lang="id-ID" dirty="0" smtClean="0"/>
            </a:br>
            <a:r>
              <a:rPr lang="id-ID" dirty="0" smtClean="0"/>
              <a:t>4-7 </a:t>
            </a:r>
            <a:r>
              <a:rPr lang="id-ID" dirty="0"/>
              <a:t>tahun</a:t>
            </a:r>
          </a:p>
        </p:txBody>
      </p:sp>
      <p:sp>
        <p:nvSpPr>
          <p:cNvPr id="3" name="Content Placeholder 2"/>
          <p:cNvSpPr>
            <a:spLocks noGrp="1"/>
          </p:cNvSpPr>
          <p:nvPr>
            <p:ph idx="1"/>
          </p:nvPr>
        </p:nvSpPr>
        <p:spPr/>
        <p:txBody>
          <a:bodyPr>
            <a:normAutofit fontScale="62500" lnSpcReduction="20000"/>
          </a:bodyPr>
          <a:lstStyle/>
          <a:p>
            <a:r>
              <a:rPr lang="id-ID" dirty="0"/>
              <a:t>Kecenderungan  umum  pada    tahap  ini,  objek  yang  digambarkan  anak biasanya  berupa  gambar  kepala-berkaki.  Sebuah  lingkaran  yang  menggambarkan kepala kemudian pada bagian bawahnya ada dua garis sebagai pengganti kedua kaki.  Ciri-ciri  yang  menarik  lainnya  pada  tahap  ini  yaitu  telah  menggunakan bentuk-bentuk  dasar  geometris  untuk  memberi  kesan  objek  dari  dunia  sekitarnya. Koordinasi  tangan  lebih  berkembang.  Aspek  warna  belum  ada  hubungan  tertentu dengan  objek,  orang  bisa  saja  berwarna  biru,  merah,  coklat  atau  warna  lain  yang disenanginya.</a:t>
            </a:r>
          </a:p>
          <a:p>
            <a:r>
              <a:rPr lang="id-ID" dirty="0"/>
              <a:t>Penempatan  dan  ukuran  objek  bersifat  subjektif,  didasarkan  kepada kepentingannya. Ini  dinamakan  dengan  “perspektif batin”. Penempatan objek dan penguasan ruang belum dikuasai anak pada usia ini.</a:t>
            </a:r>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Masa Bagan (</a:t>
            </a:r>
            <a:r>
              <a:rPr lang="id-ID" b="1" i="1" dirty="0"/>
              <a:t>schematic period</a:t>
            </a:r>
            <a:r>
              <a:rPr lang="id-ID" b="1" dirty="0"/>
              <a:t>)</a:t>
            </a:r>
            <a:r>
              <a:rPr lang="id-ID" dirty="0"/>
              <a:t>   </a:t>
            </a:r>
            <a:r>
              <a:rPr lang="id-ID" dirty="0" smtClean="0"/>
              <a:t/>
            </a:r>
            <a:br>
              <a:rPr lang="id-ID" dirty="0" smtClean="0"/>
            </a:br>
            <a:r>
              <a:rPr lang="id-ID" dirty="0" smtClean="0"/>
              <a:t>7-9 </a:t>
            </a:r>
            <a:r>
              <a:rPr lang="id-ID" dirty="0"/>
              <a:t>tahun</a:t>
            </a:r>
          </a:p>
        </p:txBody>
      </p:sp>
      <p:sp>
        <p:nvSpPr>
          <p:cNvPr id="3" name="Content Placeholder 2"/>
          <p:cNvSpPr>
            <a:spLocks noGrp="1"/>
          </p:cNvSpPr>
          <p:nvPr>
            <p:ph idx="1"/>
          </p:nvPr>
        </p:nvSpPr>
        <p:spPr/>
        <p:txBody>
          <a:bodyPr>
            <a:normAutofit fontScale="70000" lnSpcReduction="20000"/>
          </a:bodyPr>
          <a:lstStyle/>
          <a:p>
            <a:r>
              <a:rPr lang="id-ID" dirty="0"/>
              <a:t>Konsep bentuk mulai tampak lebih jelas. Anak cenderung mengulang bentuk. Gambar      masih  tetap  berkesan  datar  dan  berputar  atau  rebah  (tampak  pada penggambaran pohon di kiri kanan jalan yang dibuat tegak lurus dengan badan jalan, bagian  kiri  rebah  ke  kiri,  bagian  kanan  rebah  ke  kanan).  Pada  perkembangan selanjutnya kesadaran ruang muncul dengan dibuatnya garis pijak (base line).</a:t>
            </a:r>
          </a:p>
          <a:p>
            <a:r>
              <a:rPr lang="id-ID" dirty="0"/>
              <a:t>Penafsiran  ruang  bersifat  subjektif,  tampak  pada  gambar  “tembus  pandang” (contoh:  digambarkan  orang  makan  di  ruangan,  seakan-akan  dinding  terbuat  dari kaca).  Gejala  ini  disebut  dengan  idioplastis  (gambar  terawang,  tembus  pandang). Misalnya  gambar  sebuah  rumahyang  seolah-olah  terbuat  dari  kaca  bening,  hingga seluruh isi di dalam rumah kelihatan dengan jelas</a:t>
            </a:r>
            <a:r>
              <a:rPr lang="id-ID" dirty="0" smtClean="0"/>
              <a:t>.</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a:t>Masa Realisme Awal </a:t>
            </a:r>
            <a:r>
              <a:rPr lang="id-ID" sz="3600" b="1" dirty="0" smtClean="0"/>
              <a:t/>
            </a:r>
            <a:br>
              <a:rPr lang="id-ID" sz="3600" b="1" dirty="0" smtClean="0"/>
            </a:br>
            <a:r>
              <a:rPr lang="id-ID" sz="3600" b="1" dirty="0" smtClean="0"/>
              <a:t> </a:t>
            </a:r>
            <a:r>
              <a:rPr lang="id-ID" sz="3600" b="1" dirty="0"/>
              <a:t>(</a:t>
            </a:r>
            <a:r>
              <a:rPr lang="id-ID" sz="3600" b="1" i="1" dirty="0"/>
              <a:t>Dawning Realism</a:t>
            </a:r>
            <a:r>
              <a:rPr lang="id-ID" sz="3600" b="1" dirty="0"/>
              <a:t>)</a:t>
            </a:r>
            <a:r>
              <a:rPr lang="id-ID" sz="3600" dirty="0"/>
              <a:t>  </a:t>
            </a:r>
            <a:r>
              <a:rPr lang="id-ID" sz="3600" dirty="0" smtClean="0"/>
              <a:t>9-12 </a:t>
            </a:r>
            <a:r>
              <a:rPr lang="id-ID" sz="3600" dirty="0"/>
              <a:t>tahun</a:t>
            </a:r>
          </a:p>
        </p:txBody>
      </p:sp>
      <p:sp>
        <p:nvSpPr>
          <p:cNvPr id="3" name="Content Placeholder 2"/>
          <p:cNvSpPr>
            <a:spLocks noGrp="1"/>
          </p:cNvSpPr>
          <p:nvPr>
            <p:ph idx="1"/>
          </p:nvPr>
        </p:nvSpPr>
        <p:spPr/>
        <p:txBody>
          <a:bodyPr>
            <a:normAutofit fontScale="62500" lnSpcReduction="20000"/>
          </a:bodyPr>
          <a:lstStyle/>
          <a:p>
            <a:r>
              <a:rPr lang="id-ID" dirty="0"/>
              <a:t>Pada  periode  Realisme  Awal,  karya  anak  lebih  menyerupai  kenyataan. Kesadaran perspektif mulai muncul, namun berdasarkan penglihatan sendiri. Mereka menyatukan  objek  dalam  lingkungan.  Perhatian  kepada  objek  sudah  mulai rinci.  Namun  demikian,  dalam  menggambarkan  objek,  proporsi  (perbandingan ukuran) belum dikuasai sepenuhnya.  Pemahaman  warna  sudah  mulai disadari. Penguasan konsep  ruang mulai  dikenalnya sehingga  letak  objek  tidak lagi  bertumpu  pada  garis  dasar,  melainkan  pada  bidang  dasar  sehingga  mulai ditemukan  garis  horizon.  Selain  dikenalnya  warna  dan  ruang,  penguasaan  unsur  desain seperti keseimbangan dan irama mulai dikenal pada periode ini.</a:t>
            </a:r>
          </a:p>
          <a:p>
            <a:r>
              <a:rPr lang="id-ID" dirty="0"/>
              <a:t>Ada  perbedaan  kesenangan  umum,  misalnya:  anak  laki-laki  lebih  senang kepada menggambarkan kendaraan, anak perempuan kepada boneka atau bunga</a:t>
            </a:r>
            <a:r>
              <a:rPr lang="id-ID" dirty="0" smtClean="0"/>
              <a:t>.</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Masa Naturalisme Semu </a:t>
            </a:r>
            <a:r>
              <a:rPr lang="id-ID" b="1" dirty="0" smtClean="0"/>
              <a:t/>
            </a:r>
            <a:br>
              <a:rPr lang="id-ID" b="1" dirty="0" smtClean="0"/>
            </a:br>
            <a:r>
              <a:rPr lang="id-ID" b="1" dirty="0" smtClean="0"/>
              <a:t>(</a:t>
            </a:r>
            <a:r>
              <a:rPr lang="id-ID" b="1" i="1" dirty="0"/>
              <a:t>Pseudo Naturalistic</a:t>
            </a:r>
            <a:r>
              <a:rPr lang="id-ID" b="1" dirty="0"/>
              <a:t>)</a:t>
            </a:r>
            <a:r>
              <a:rPr lang="id-ID" dirty="0"/>
              <a:t> : 12-14 tahun</a:t>
            </a:r>
          </a:p>
        </p:txBody>
      </p:sp>
      <p:sp>
        <p:nvSpPr>
          <p:cNvPr id="3" name="Content Placeholder 2"/>
          <p:cNvSpPr>
            <a:spLocks noGrp="1"/>
          </p:cNvSpPr>
          <p:nvPr>
            <p:ph idx="1"/>
          </p:nvPr>
        </p:nvSpPr>
        <p:spPr/>
        <p:txBody>
          <a:bodyPr/>
          <a:lstStyle/>
          <a:p>
            <a:r>
              <a:rPr lang="id-ID" dirty="0"/>
              <a:t>Pada  masa  naturalisme  semu,  kemampuan  berfikir  abstrak  serta  kesadaran sosialnya  makin  berkembang.  Perhatian  kepada  seni  mulai  kritis,  bahkan  terhadap karyanya  sendiri.  Pengamatan  kepada  objek  lebih  rinci</a:t>
            </a:r>
            <a:r>
              <a:rPr lang="id-ID" dirty="0" smtClean="0"/>
              <a: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Masa Penentuan </a:t>
            </a:r>
            <a:r>
              <a:rPr lang="id-ID" b="1" dirty="0" smtClean="0"/>
              <a:t/>
            </a:r>
            <a:br>
              <a:rPr lang="id-ID" b="1" dirty="0" smtClean="0"/>
            </a:br>
            <a:r>
              <a:rPr lang="id-ID" b="1" dirty="0" smtClean="0"/>
              <a:t>(</a:t>
            </a:r>
            <a:r>
              <a:rPr lang="id-ID" b="1" i="1" dirty="0"/>
              <a:t>Period of Decision</a:t>
            </a:r>
            <a:r>
              <a:rPr lang="id-ID" b="1" dirty="0"/>
              <a:t>)</a:t>
            </a:r>
            <a:r>
              <a:rPr lang="id-ID" dirty="0"/>
              <a:t> : 14-17 tahun.</a:t>
            </a:r>
          </a:p>
        </p:txBody>
      </p:sp>
      <p:sp>
        <p:nvSpPr>
          <p:cNvPr id="3" name="Content Placeholder 2"/>
          <p:cNvSpPr>
            <a:spLocks noGrp="1"/>
          </p:cNvSpPr>
          <p:nvPr>
            <p:ph idx="1"/>
          </p:nvPr>
        </p:nvSpPr>
        <p:spPr/>
        <p:txBody>
          <a:bodyPr>
            <a:normAutofit fontScale="77500" lnSpcReduction="20000"/>
          </a:bodyPr>
          <a:lstStyle/>
          <a:p>
            <a:r>
              <a:rPr lang="id-ID" dirty="0"/>
              <a:t>Pada  periode  ini  tumbuh  kesadaran  akan  kemampuan  diri.  Perbedaan  tipe individual  makin  tampak.  Anak  yang  berbakat  cenderung  akan  melanjutkan kegiatannya  dengan  rasa  senang,  tetapi  yang  merasa  tidak  berbakat  akan meninggalkan  kegiatan  seni  rupa,  apalagi  tanpa  bimbingan.  Dalam  hal  ini  peranan guru banyak  menentukan,  terutama dalam meyakinkan  bahwa  keterlibatan  manusia dengan  seni  akan  berlangsung  terus  dalam  kehidupan.  Seni  bukan  urusan  seniman saja, tetapi urusan semua orang  dan siapa pun tak akan terhindar dari sentuhan seni dalam kehidupannya sehari-hari</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480</Words>
  <Application>Microsoft Office PowerPoint</Application>
  <PresentationFormat>On-screen Show (4:3)</PresentationFormat>
  <Paragraphs>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Perkembangan Senirupa  pada anak</vt:lpstr>
      <vt:lpstr>Perkembangan Anak Usia Sekolah Dasar</vt:lpstr>
      <vt:lpstr>Periodisasi Perkembangan Seni Rupa anak-anak</vt:lpstr>
      <vt:lpstr>Masa Mencoreng (scribbling)    2-4 tahun</vt:lpstr>
      <vt:lpstr>Masa Prabagan (preschematic)   4-7 tahun</vt:lpstr>
      <vt:lpstr>Masa Bagan (schematic period)    7-9 tahun</vt:lpstr>
      <vt:lpstr>Masa Realisme Awal   (Dawning Realism)  9-12 tahun</vt:lpstr>
      <vt:lpstr>Masa Naturalisme Semu  (Pseudo Naturalistic) : 12-14 tahun</vt:lpstr>
      <vt:lpstr>Masa Penentuan  (Period of Decision) : 14-17 tahun.</vt:lpstr>
      <vt:lpstr>HASIL ANALISIS GAMBAR SISWA SEKOLAH DASAR Kelas 1</vt:lpstr>
      <vt:lpstr>HASIL ANALISIS GAMBAR SISWA SEKOLAH DASAR Kelas 2</vt:lpstr>
      <vt:lpstr>HASIL ANALISIS GAMBAR SISWA SEKOLAH DASAR Kelas 3</vt:lpstr>
      <vt:lpstr>HASIL ANALISIS GAMBAR SISWA SEKOLAH DASAR Kelas 4</vt:lpstr>
      <vt:lpstr>HASIL ANALISIS GAMBAR SISWA SEKOLAH DASAR Kelas 5</vt:lpstr>
      <vt:lpstr>HASIL ANALISIS GAMBAR SISWA SEKOLAH DASAR Kelas 6</vt:lpstr>
      <vt:lpstr>kesimpulan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ahmad-fuad</dc:creator>
  <cp:lastModifiedBy>May</cp:lastModifiedBy>
  <cp:revision>6</cp:revision>
  <dcterms:created xsi:type="dcterms:W3CDTF">2014-04-24T08:43:48Z</dcterms:created>
  <dcterms:modified xsi:type="dcterms:W3CDTF">2015-02-20T09:58:53Z</dcterms:modified>
</cp:coreProperties>
</file>