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945688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993300"/>
    <a:srgbClr val="003366"/>
    <a:srgbClr val="660033"/>
    <a:srgbClr val="00CC99"/>
    <a:srgbClr val="FF0066"/>
    <a:srgbClr val="000066"/>
    <a:srgbClr val="663300"/>
    <a:srgbClr val="CC66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DC78D-9D58-46FD-A680-2718E5F94F57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9422C-35A9-4A52-8507-FF46E4AD85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66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22A2-F7DA-4B97-963C-E6B695601DC0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D259F-FD1A-40A8-9194-6C0C8FA90D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98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22A2-F7DA-4B97-963C-E6B695601DC0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D259F-FD1A-40A8-9194-6C0C8FA90D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69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22A2-F7DA-4B97-963C-E6B695601DC0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D259F-FD1A-40A8-9194-6C0C8FA90D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90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22A2-F7DA-4B97-963C-E6B695601DC0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D259F-FD1A-40A8-9194-6C0C8FA90D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26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22A2-F7DA-4B97-963C-E6B695601DC0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D259F-FD1A-40A8-9194-6C0C8FA90D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499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22A2-F7DA-4B97-963C-E6B695601DC0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D259F-FD1A-40A8-9194-6C0C8FA90D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59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22A2-F7DA-4B97-963C-E6B695601DC0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D259F-FD1A-40A8-9194-6C0C8FA90D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55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22A2-F7DA-4B97-963C-E6B695601DC0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D259F-FD1A-40A8-9194-6C0C8FA90D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27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22A2-F7DA-4B97-963C-E6B695601DC0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D259F-FD1A-40A8-9194-6C0C8FA90D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64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22A2-F7DA-4B97-963C-E6B695601DC0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D259F-FD1A-40A8-9194-6C0C8FA90D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7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22A2-F7DA-4B97-963C-E6B695601DC0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D259F-FD1A-40A8-9194-6C0C8FA90D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7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022A2-F7DA-4B97-963C-E6B695601DC0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D259F-FD1A-40A8-9194-6C0C8FA90D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66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5696" y="692696"/>
            <a:ext cx="5760640" cy="1728192"/>
          </a:xfrm>
        </p:spPr>
        <p:txBody>
          <a:bodyPr>
            <a:normAutofit fontScale="90000"/>
          </a:bodyPr>
          <a:lstStyle/>
          <a:p>
            <a:r>
              <a:rPr lang="en-US" sz="33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apItUp" pitchFamily="2" charset="0"/>
                <a:ea typeface="ScrapItUp" pitchFamily="2" charset="0"/>
              </a:rPr>
              <a:t>STRUKTUR BAHASA INDONESIA </a:t>
            </a:r>
            <a:r>
              <a:rPr lang="en-US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apItUp" pitchFamily="2" charset="0"/>
                <a:ea typeface="ScrapItUp" pitchFamily="2" charset="0"/>
              </a:rPr>
              <a:t/>
            </a:r>
            <a:br>
              <a:rPr lang="en-US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apItUp" pitchFamily="2" charset="0"/>
                <a:ea typeface="ScrapItUp" pitchFamily="2" charset="0"/>
              </a:rPr>
            </a:br>
            <a:r>
              <a:rPr lang="en-US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apItUp" pitchFamily="2" charset="0"/>
                <a:ea typeface="ScrapItUp" pitchFamily="2" charset="0"/>
              </a:rPr>
              <a:t/>
            </a:r>
            <a:br>
              <a:rPr lang="en-US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apItUp" pitchFamily="2" charset="0"/>
                <a:ea typeface="ScrapItUp" pitchFamily="2" charset="0"/>
              </a:rPr>
            </a:br>
            <a:r>
              <a:rPr lang="en-US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apItUp" pitchFamily="2" charset="0"/>
                <a:ea typeface="ScrapItUp" pitchFamily="2" charset="0"/>
              </a:rPr>
              <a:t>ILMU FONOLOGI</a:t>
            </a:r>
            <a:endParaRPr lang="en-US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apItUp" pitchFamily="2" charset="0"/>
              <a:ea typeface="ScrapItUp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5736" y="2708920"/>
            <a:ext cx="5112568" cy="4176464"/>
          </a:xfrm>
        </p:spPr>
        <p:txBody>
          <a:bodyPr>
            <a:normAutofit/>
          </a:bodyPr>
          <a:lstStyle/>
          <a:p>
            <a:endParaRPr lang="en-US" sz="3500" dirty="0">
              <a:solidFill>
                <a:srgbClr val="660033"/>
              </a:solidFill>
              <a:latin typeface="PuppyBellies" pitchFamily="2" charset="0"/>
              <a:ea typeface="PuppyBelli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0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260648"/>
            <a:ext cx="9129192" cy="1143000"/>
          </a:xfrm>
        </p:spPr>
        <p:txBody>
          <a:bodyPr>
            <a:normAutofit/>
          </a:bodyPr>
          <a:lstStyle/>
          <a:p>
            <a:pPr algn="l"/>
            <a:r>
              <a:rPr lang="en-US" sz="4500" b="1" dirty="0" err="1" smtClean="0">
                <a:solidFill>
                  <a:srgbClr val="993300"/>
                </a:solidFill>
                <a:latin typeface="Highlander" pitchFamily="2" charset="0"/>
              </a:rPr>
              <a:t>Asimilasi</a:t>
            </a:r>
            <a:r>
              <a:rPr lang="en-US" sz="4500" b="1" dirty="0" smtClean="0">
                <a:solidFill>
                  <a:srgbClr val="993300"/>
                </a:solidFill>
                <a:latin typeface="Highlander" pitchFamily="2" charset="0"/>
              </a:rPr>
              <a:t> </a:t>
            </a:r>
            <a:r>
              <a:rPr lang="en-US" sz="4500" b="1" dirty="0" err="1" smtClean="0">
                <a:solidFill>
                  <a:srgbClr val="993300"/>
                </a:solidFill>
                <a:latin typeface="Highlander" pitchFamily="2" charset="0"/>
              </a:rPr>
              <a:t>dan</a:t>
            </a:r>
            <a:r>
              <a:rPr lang="en-US" sz="4500" b="1" dirty="0" smtClean="0">
                <a:solidFill>
                  <a:srgbClr val="993300"/>
                </a:solidFill>
                <a:latin typeface="Highlander" pitchFamily="2" charset="0"/>
              </a:rPr>
              <a:t> </a:t>
            </a:r>
            <a:r>
              <a:rPr lang="en-US" sz="4500" b="1" dirty="0" err="1" smtClean="0">
                <a:solidFill>
                  <a:srgbClr val="993300"/>
                </a:solidFill>
                <a:latin typeface="Highlander" pitchFamily="2" charset="0"/>
              </a:rPr>
              <a:t>Disimilasi</a:t>
            </a:r>
            <a:endParaRPr lang="en-US" sz="4500" b="1" dirty="0">
              <a:solidFill>
                <a:srgbClr val="993300"/>
              </a:solidFill>
              <a:latin typeface="Highlander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	</a:t>
            </a:r>
            <a:r>
              <a:rPr lang="en-US" sz="350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Asimilasi</a:t>
            </a:r>
            <a:r>
              <a:rPr lang="en-US" sz="3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adalah</a:t>
            </a:r>
            <a:r>
              <a:rPr lang="en-US" sz="3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peristiwa</a:t>
            </a:r>
            <a:r>
              <a:rPr lang="en-US" sz="3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berubahnya</a:t>
            </a:r>
            <a:r>
              <a:rPr lang="en-US" sz="3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sebuah</a:t>
            </a:r>
            <a:r>
              <a:rPr lang="en-US" sz="3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bunyi</a:t>
            </a:r>
            <a:r>
              <a:rPr lang="en-US" sz="3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menjadi</a:t>
            </a:r>
            <a:r>
              <a:rPr lang="en-US" sz="3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bunyi</a:t>
            </a:r>
            <a:r>
              <a:rPr lang="en-US" sz="3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yang lain </a:t>
            </a:r>
            <a:r>
              <a:rPr lang="en-US" sz="350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sama</a:t>
            </a:r>
            <a:r>
              <a:rPr lang="en-US" sz="3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dengan</a:t>
            </a:r>
            <a:r>
              <a:rPr lang="en-US" sz="3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bunyi</a:t>
            </a:r>
            <a:r>
              <a:rPr lang="en-US" sz="3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yang </a:t>
            </a:r>
            <a:r>
              <a:rPr lang="en-US" sz="350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memengaruhinya</a:t>
            </a:r>
            <a:r>
              <a:rPr lang="en-US" sz="3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. </a:t>
            </a:r>
            <a:r>
              <a:rPr lang="en-US" sz="350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Misalnya</a:t>
            </a:r>
            <a:r>
              <a:rPr lang="en-US" sz="3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: kata </a:t>
            </a:r>
            <a:r>
              <a:rPr lang="en-US" sz="350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Sabtu</a:t>
            </a:r>
            <a:r>
              <a:rPr lang="en-US" sz="3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dalam</a:t>
            </a:r>
            <a:r>
              <a:rPr lang="en-US" sz="3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bahasa</a:t>
            </a:r>
            <a:r>
              <a:rPr lang="en-US" sz="3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Indonesia </a:t>
            </a:r>
            <a:r>
              <a:rPr lang="en-US" sz="350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lazim</a:t>
            </a:r>
            <a:r>
              <a:rPr lang="en-US" sz="3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diucapkan</a:t>
            </a:r>
            <a:r>
              <a:rPr lang="en-US" sz="3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[</a:t>
            </a:r>
            <a:r>
              <a:rPr lang="en-US" sz="350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saptu</a:t>
            </a:r>
            <a:r>
              <a:rPr lang="en-US" sz="3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], </a:t>
            </a:r>
            <a:r>
              <a:rPr lang="en-US" sz="350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dimana</a:t>
            </a:r>
            <a:r>
              <a:rPr lang="en-US" sz="3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terlihat</a:t>
            </a:r>
            <a:r>
              <a:rPr lang="en-US" sz="3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bunyi</a:t>
            </a:r>
            <a:r>
              <a:rPr lang="en-US" sz="3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[b] </a:t>
            </a:r>
            <a:r>
              <a:rPr lang="en-US" sz="350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berubah</a:t>
            </a:r>
            <a:r>
              <a:rPr lang="en-US" sz="3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menjadi</a:t>
            </a:r>
            <a:r>
              <a:rPr lang="en-US" sz="3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[p] </a:t>
            </a:r>
            <a:r>
              <a:rPr lang="en-US" sz="350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sebagai</a:t>
            </a:r>
            <a:r>
              <a:rPr lang="en-US" sz="3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akibat</a:t>
            </a:r>
            <a:r>
              <a:rPr lang="en-US" sz="3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pengaruh</a:t>
            </a:r>
            <a:r>
              <a:rPr lang="en-US" sz="3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bunyi</a:t>
            </a:r>
            <a:r>
              <a:rPr lang="en-US" sz="3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[t]. </a:t>
            </a:r>
            <a:r>
              <a:rPr lang="en-US" sz="350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Berbeda</a:t>
            </a:r>
            <a:r>
              <a:rPr lang="en-US" sz="35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halnya</a:t>
            </a:r>
            <a:r>
              <a:rPr lang="en-US" sz="3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dengan</a:t>
            </a:r>
            <a:r>
              <a:rPr lang="en-US" sz="3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proses </a:t>
            </a:r>
            <a:r>
              <a:rPr lang="en-US" sz="350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asimilasi</a:t>
            </a:r>
            <a:r>
              <a:rPr lang="en-US" sz="3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, </a:t>
            </a:r>
            <a:r>
              <a:rPr lang="en-US" sz="350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dalam</a:t>
            </a:r>
            <a:r>
              <a:rPr lang="en-US" sz="3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proses </a:t>
            </a:r>
            <a:r>
              <a:rPr lang="en-US" sz="350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disimilasi</a:t>
            </a:r>
            <a:r>
              <a:rPr lang="en-US" sz="3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perubahannya</a:t>
            </a:r>
            <a:r>
              <a:rPr lang="en-US" sz="3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menyebabkan</a:t>
            </a:r>
            <a:r>
              <a:rPr lang="en-US" sz="3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dua</a:t>
            </a:r>
            <a:r>
              <a:rPr lang="en-US" sz="3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buah</a:t>
            </a:r>
            <a:r>
              <a:rPr lang="en-US" sz="3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fonem</a:t>
            </a:r>
            <a:r>
              <a:rPr lang="en-US" sz="3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yang </a:t>
            </a:r>
            <a:r>
              <a:rPr lang="en-US" sz="350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sama</a:t>
            </a:r>
            <a:r>
              <a:rPr lang="en-US" sz="3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menjadi</a:t>
            </a:r>
            <a:r>
              <a:rPr lang="en-US" sz="3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fonem</a:t>
            </a:r>
            <a:r>
              <a:rPr lang="en-US" sz="3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yang </a:t>
            </a:r>
            <a:r>
              <a:rPr lang="en-US" sz="350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berbeda</a:t>
            </a:r>
            <a:r>
              <a:rPr lang="en-US" sz="3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.</a:t>
            </a:r>
            <a:endParaRPr lang="en-US" sz="35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s Smarty Pants" pitchFamily="2" charset="0"/>
              <a:ea typeface="Miss Smarty Pant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29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500" b="1" dirty="0" err="1" smtClean="0">
                <a:solidFill>
                  <a:srgbClr val="993300"/>
                </a:solidFill>
                <a:latin typeface="Highlander" pitchFamily="2" charset="0"/>
              </a:rPr>
              <a:t>Netralisasi</a:t>
            </a:r>
            <a:r>
              <a:rPr lang="en-US" sz="4500" b="1" dirty="0" smtClean="0">
                <a:solidFill>
                  <a:srgbClr val="993300"/>
                </a:solidFill>
                <a:latin typeface="Highlander" pitchFamily="2" charset="0"/>
              </a:rPr>
              <a:t> </a:t>
            </a:r>
            <a:r>
              <a:rPr lang="en-US" sz="4500" b="1" dirty="0" err="1" smtClean="0">
                <a:solidFill>
                  <a:srgbClr val="993300"/>
                </a:solidFill>
                <a:latin typeface="Highlander" pitchFamily="2" charset="0"/>
              </a:rPr>
              <a:t>dan</a:t>
            </a:r>
            <a:r>
              <a:rPr lang="en-US" sz="4500" b="1" dirty="0" smtClean="0">
                <a:solidFill>
                  <a:srgbClr val="993300"/>
                </a:solidFill>
                <a:latin typeface="Highlander" pitchFamily="2" charset="0"/>
              </a:rPr>
              <a:t> </a:t>
            </a:r>
            <a:r>
              <a:rPr lang="en-US" sz="4500" b="1" dirty="0" err="1" smtClean="0">
                <a:solidFill>
                  <a:srgbClr val="993300"/>
                </a:solidFill>
                <a:latin typeface="Highlander" pitchFamily="2" charset="0"/>
              </a:rPr>
              <a:t>Arkifonem</a:t>
            </a:r>
            <a:endParaRPr lang="en-US" sz="4500" b="1" dirty="0">
              <a:solidFill>
                <a:srgbClr val="993300"/>
              </a:solidFill>
              <a:latin typeface="Highlander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412776"/>
            <a:ext cx="843528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	</a:t>
            </a:r>
            <a:r>
              <a:rPr lang="en-US" sz="400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Misalnya</a:t>
            </a:r>
            <a:r>
              <a:rPr lang="en-US" sz="40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: </a:t>
            </a:r>
            <a:r>
              <a:rPr lang="en-US" sz="400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bunyi</a:t>
            </a:r>
            <a:r>
              <a:rPr lang="en-US" sz="4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[t] </a:t>
            </a:r>
            <a:r>
              <a:rPr lang="en-US" sz="400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dan</a:t>
            </a:r>
            <a:r>
              <a:rPr lang="en-US" sz="4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[d] </a:t>
            </a:r>
            <a:r>
              <a:rPr lang="en-US" sz="400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adalah</a:t>
            </a:r>
            <a:r>
              <a:rPr lang="en-US" sz="4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dua</a:t>
            </a:r>
            <a:r>
              <a:rPr lang="en-US" sz="4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buah</a:t>
            </a:r>
            <a:r>
              <a:rPr lang="en-US" sz="4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fonem</a:t>
            </a:r>
            <a:r>
              <a:rPr lang="en-US" sz="4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yang </a:t>
            </a:r>
            <a:r>
              <a:rPr lang="en-US" sz="400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berbeda</a:t>
            </a:r>
            <a:r>
              <a:rPr lang="en-US" sz="4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dalam</a:t>
            </a:r>
            <a:r>
              <a:rPr lang="en-US" sz="4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bahasa</a:t>
            </a:r>
            <a:r>
              <a:rPr lang="en-US" sz="4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Indonesia </a:t>
            </a:r>
            <a:r>
              <a:rPr lang="en-US" sz="400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karena</a:t>
            </a:r>
            <a:r>
              <a:rPr lang="en-US" sz="4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terbukti</a:t>
            </a:r>
            <a:r>
              <a:rPr lang="en-US" sz="4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dari</a:t>
            </a:r>
            <a:r>
              <a:rPr lang="en-US" sz="4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pasangan</a:t>
            </a:r>
            <a:r>
              <a:rPr lang="en-US" sz="4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minimal, </a:t>
            </a:r>
            <a:r>
              <a:rPr lang="en-US" sz="400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seperti</a:t>
            </a:r>
            <a:r>
              <a:rPr lang="en-US" sz="4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: </a:t>
            </a:r>
            <a:r>
              <a:rPr lang="en-US" sz="4000" i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dari</a:t>
            </a:r>
            <a:r>
              <a:rPr lang="en-US" sz="4000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: </a:t>
            </a:r>
            <a:r>
              <a:rPr lang="en-US" sz="4000" i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tari</a:t>
            </a:r>
            <a:r>
              <a:rPr lang="en-US" sz="4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atau</a:t>
            </a:r>
            <a:r>
              <a:rPr lang="en-US" sz="4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pasangan</a:t>
            </a:r>
            <a:r>
              <a:rPr lang="en-US" sz="4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minimal </a:t>
            </a:r>
            <a:r>
              <a:rPr lang="en-US" sz="4000" i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pandang</a:t>
            </a:r>
            <a:r>
              <a:rPr lang="en-US" sz="4000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: </a:t>
            </a:r>
            <a:r>
              <a:rPr lang="en-US" sz="4000" i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pantang</a:t>
            </a:r>
            <a:r>
              <a:rPr lang="en-US" sz="4000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.</a:t>
            </a:r>
            <a:endParaRPr lang="en-US" sz="40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s Smarty Pants" pitchFamily="2" charset="0"/>
              <a:ea typeface="Miss Smarty Pant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18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-27384"/>
            <a:ext cx="9108504" cy="1143000"/>
          </a:xfrm>
        </p:spPr>
        <p:txBody>
          <a:bodyPr>
            <a:noAutofit/>
          </a:bodyPr>
          <a:lstStyle/>
          <a:p>
            <a:pPr algn="l"/>
            <a:r>
              <a:rPr lang="en-US" sz="4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ighlander" pitchFamily="2" charset="0"/>
              </a:rPr>
              <a:t>Umlaut, Ablaut, </a:t>
            </a:r>
            <a:r>
              <a:rPr lang="en-US" sz="4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ighlander" pitchFamily="2" charset="0"/>
              </a:rPr>
              <a:t>dan</a:t>
            </a:r>
            <a:r>
              <a:rPr lang="en-US" sz="4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ighlander" pitchFamily="2" charset="0"/>
              </a:rPr>
              <a:t> </a:t>
            </a:r>
            <a:r>
              <a:rPr lang="en-US" sz="4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ighlander" pitchFamily="2" charset="0"/>
              </a:rPr>
              <a:t>Harmoni</a:t>
            </a:r>
            <a:r>
              <a:rPr lang="en-US" sz="4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ighlander" pitchFamily="2" charset="0"/>
              </a:rPr>
              <a:t> </a:t>
            </a:r>
            <a:r>
              <a:rPr lang="en-US" sz="4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ighlander" pitchFamily="2" charset="0"/>
              </a:rPr>
              <a:t>Vokal</a:t>
            </a:r>
            <a:endParaRPr lang="en-US" sz="4500" b="1" dirty="0">
              <a:solidFill>
                <a:schemeClr val="tx1">
                  <a:lumMod val="65000"/>
                  <a:lumOff val="35000"/>
                </a:schemeClr>
              </a:solidFill>
              <a:latin typeface="Highlander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52565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	</a:t>
            </a:r>
            <a:r>
              <a:rPr lang="en-US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Istilah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amlaut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berasal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dari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bahasa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Jerman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. </a:t>
            </a:r>
            <a:r>
              <a:rPr lang="en-US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Istilah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ini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mempunyai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pengertian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perubahan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sebuah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vokal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sedemikian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rupa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sehingga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vokal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itu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berubah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menjadi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vokal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yang </a:t>
            </a:r>
            <a:r>
              <a:rPr lang="en-US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lebih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tinggi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karena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vokal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yang </a:t>
            </a:r>
            <a:r>
              <a:rPr lang="en-US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berikutnya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tinggi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. </a:t>
            </a:r>
          </a:p>
          <a:p>
            <a:pPr marL="0" indent="0" algn="just">
              <a:buNone/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	</a:t>
            </a:r>
            <a:r>
              <a:rPr lang="en-US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Pada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perubahan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vokal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ablaut, </a:t>
            </a:r>
            <a:r>
              <a:rPr lang="en-US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kita</a:t>
            </a: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temukan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dalam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bahasa-bahasa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Indo-</a:t>
            </a:r>
            <a:r>
              <a:rPr lang="en-US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Jerman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yang </a:t>
            </a:r>
            <a:r>
              <a:rPr lang="en-US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menandai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berbagai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fungsi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gramatikal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.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s Smarty Pants" pitchFamily="2" charset="0"/>
              <a:ea typeface="Miss Smarty Pant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99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03845"/>
            <a:ext cx="8712968" cy="528945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	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Harmoni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vokal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atau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keselarasan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vokal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,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antara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lain :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terdapat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dalam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bahasa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Turki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.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Harmoni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vokal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itu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berlangsung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dari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kiri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ke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kanan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,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atau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dari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silabel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yang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mendahului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ke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arah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silabel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yang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menyusul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.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Sebaliknya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,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ada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pula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harmoni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vokal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dari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kanan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ke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kiri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.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Dalam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bahasa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Jawa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,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misalnya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: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ada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perubahan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vokal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/o/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menjadi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vokal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/a/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dalam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proses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pengimbuhan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akhiran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–e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atau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akhiran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–ne.</a:t>
            </a:r>
            <a:endParaRPr lang="en-US" sz="40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s Smarty Pants" pitchFamily="2" charset="0"/>
              <a:ea typeface="Miss Smarty Pant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54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98072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500" b="1" dirty="0" err="1" smtClean="0">
                <a:solidFill>
                  <a:srgbClr val="00CC99"/>
                </a:solidFill>
                <a:latin typeface="Highlander" pitchFamily="2" charset="0"/>
              </a:rPr>
              <a:t>Kontraksi</a:t>
            </a:r>
            <a:endParaRPr lang="en-US" sz="4500" b="1" dirty="0">
              <a:solidFill>
                <a:srgbClr val="00CC99"/>
              </a:solidFill>
              <a:latin typeface="Highlander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0" y="2708920"/>
            <a:ext cx="5976664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000" dirty="0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	</a:t>
            </a:r>
            <a:r>
              <a:rPr lang="en-US" sz="4000" dirty="0" err="1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Kontraksi</a:t>
            </a:r>
            <a:r>
              <a:rPr lang="en-US" sz="4000" dirty="0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adalah</a:t>
            </a:r>
            <a:r>
              <a:rPr lang="en-US" sz="4000" dirty="0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bentuk</a:t>
            </a:r>
            <a:r>
              <a:rPr lang="en-US" sz="4000" dirty="0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penyingkatan</a:t>
            </a:r>
            <a:r>
              <a:rPr lang="en-US" sz="4000" dirty="0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dari</a:t>
            </a:r>
            <a:r>
              <a:rPr lang="en-US" sz="4000" dirty="0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ujaran</a:t>
            </a:r>
            <a:r>
              <a:rPr lang="en-US" sz="4000" dirty="0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yang </a:t>
            </a:r>
            <a:r>
              <a:rPr lang="en-US" sz="4000" dirty="0" err="1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panjang</a:t>
            </a:r>
            <a:r>
              <a:rPr lang="en-US" sz="4000" dirty="0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menjadi</a:t>
            </a:r>
            <a:r>
              <a:rPr lang="en-US" sz="4000" dirty="0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pendek</a:t>
            </a:r>
            <a:r>
              <a:rPr lang="en-US" sz="4000" dirty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21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500" b="1" dirty="0" err="1" smtClean="0">
                <a:solidFill>
                  <a:srgbClr val="000066"/>
                </a:solidFill>
                <a:latin typeface="Highlander" pitchFamily="2" charset="0"/>
              </a:rPr>
              <a:t>Metatesis</a:t>
            </a:r>
            <a:r>
              <a:rPr lang="en-US" sz="4500" b="1" dirty="0" smtClean="0">
                <a:solidFill>
                  <a:srgbClr val="000066"/>
                </a:solidFill>
                <a:latin typeface="Highlander" pitchFamily="2" charset="0"/>
              </a:rPr>
              <a:t> </a:t>
            </a:r>
            <a:r>
              <a:rPr lang="en-US" sz="4500" b="1" dirty="0" err="1" smtClean="0">
                <a:solidFill>
                  <a:srgbClr val="000066"/>
                </a:solidFill>
                <a:latin typeface="Highlander" pitchFamily="2" charset="0"/>
              </a:rPr>
              <a:t>dan</a:t>
            </a:r>
            <a:r>
              <a:rPr lang="en-US" sz="4500" b="1" dirty="0" smtClean="0">
                <a:solidFill>
                  <a:srgbClr val="000066"/>
                </a:solidFill>
                <a:latin typeface="Highlander" pitchFamily="2" charset="0"/>
              </a:rPr>
              <a:t> </a:t>
            </a:r>
            <a:r>
              <a:rPr lang="en-US" sz="4500" b="1" dirty="0" err="1" smtClean="0">
                <a:solidFill>
                  <a:srgbClr val="000066"/>
                </a:solidFill>
                <a:latin typeface="Highlander" pitchFamily="2" charset="0"/>
              </a:rPr>
              <a:t>Epentesis</a:t>
            </a:r>
            <a:endParaRPr lang="en-US" sz="4500" b="1" dirty="0">
              <a:solidFill>
                <a:srgbClr val="000066"/>
              </a:solidFill>
              <a:latin typeface="Highlander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49685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0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	</a:t>
            </a:r>
            <a:r>
              <a:rPr lang="en-US" sz="40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Metatesis</a:t>
            </a:r>
            <a:r>
              <a:rPr lang="en-US" sz="40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adalah</a:t>
            </a:r>
            <a:r>
              <a:rPr lang="en-US" sz="40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proses </a:t>
            </a:r>
            <a:r>
              <a:rPr lang="en-US" sz="40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mengubah</a:t>
            </a:r>
            <a:r>
              <a:rPr lang="en-US" sz="40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urutan</a:t>
            </a:r>
            <a:r>
              <a:rPr lang="en-US" sz="40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fonem</a:t>
            </a:r>
            <a:r>
              <a:rPr lang="en-US" sz="40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yang </a:t>
            </a:r>
            <a:r>
              <a:rPr lang="en-US" sz="40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terdapat</a:t>
            </a:r>
            <a:r>
              <a:rPr lang="en-US" sz="40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dalam</a:t>
            </a:r>
            <a:r>
              <a:rPr lang="en-US" sz="40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suatu</a:t>
            </a:r>
            <a:r>
              <a:rPr lang="en-US" sz="40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kata. </a:t>
            </a:r>
            <a:r>
              <a:rPr lang="en-US" sz="40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Bentuk</a:t>
            </a:r>
            <a:r>
              <a:rPr lang="en-US" sz="40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asli</a:t>
            </a:r>
            <a:r>
              <a:rPr lang="en-US" sz="40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dan</a:t>
            </a:r>
            <a:r>
              <a:rPr lang="en-US" sz="40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bentuk</a:t>
            </a:r>
            <a:r>
              <a:rPr lang="en-US" sz="40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perubahannya</a:t>
            </a:r>
            <a:r>
              <a:rPr lang="en-US" sz="40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sama-sama</a:t>
            </a:r>
            <a:r>
              <a:rPr lang="en-US" sz="40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terdapat</a:t>
            </a:r>
            <a:r>
              <a:rPr lang="en-US" sz="40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dalam</a:t>
            </a:r>
            <a:r>
              <a:rPr lang="en-US" sz="40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kata </a:t>
            </a:r>
            <a:r>
              <a:rPr lang="en-US" sz="40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tersebut</a:t>
            </a:r>
            <a:r>
              <a:rPr lang="en-US" sz="40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dan</a:t>
            </a:r>
            <a:r>
              <a:rPr lang="en-US" sz="40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tampak</a:t>
            </a:r>
            <a:r>
              <a:rPr lang="en-US" sz="40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sebagai</a:t>
            </a:r>
            <a:r>
              <a:rPr lang="en-US" sz="40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variasi</a:t>
            </a:r>
            <a:r>
              <a:rPr lang="en-US" sz="40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. </a:t>
            </a:r>
            <a:r>
              <a:rPr lang="en-US" sz="40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Berbeda</a:t>
            </a:r>
            <a:r>
              <a:rPr lang="en-US" sz="40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halnya</a:t>
            </a:r>
            <a:r>
              <a:rPr lang="en-US" sz="40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dengan</a:t>
            </a:r>
            <a:r>
              <a:rPr lang="en-US" sz="40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metatesis</a:t>
            </a:r>
            <a:r>
              <a:rPr lang="en-US" sz="40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, </a:t>
            </a:r>
            <a:r>
              <a:rPr lang="en-US" sz="40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dalam</a:t>
            </a:r>
            <a:r>
              <a:rPr lang="en-US" sz="40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proses </a:t>
            </a:r>
            <a:r>
              <a:rPr lang="en-US" sz="40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epentesis</a:t>
            </a:r>
            <a:r>
              <a:rPr lang="en-US" sz="40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sebuah</a:t>
            </a:r>
            <a:r>
              <a:rPr lang="en-US" sz="40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fonem</a:t>
            </a:r>
            <a:r>
              <a:rPr lang="en-US" sz="40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tertentu</a:t>
            </a:r>
            <a:r>
              <a:rPr lang="en-US" sz="40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, </a:t>
            </a:r>
            <a:r>
              <a:rPr lang="en-US" sz="40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biasanya</a:t>
            </a:r>
            <a:r>
              <a:rPr lang="en-US" sz="40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fonem</a:t>
            </a:r>
            <a:r>
              <a:rPr lang="en-US" sz="40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yang </a:t>
            </a:r>
            <a:r>
              <a:rPr lang="en-US" sz="40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homorgan</a:t>
            </a:r>
            <a:r>
              <a:rPr lang="en-US" sz="40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dengan</a:t>
            </a:r>
            <a:r>
              <a:rPr lang="en-US" sz="40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lingkungannya</a:t>
            </a:r>
            <a:r>
              <a:rPr lang="en-US" sz="40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, </a:t>
            </a:r>
            <a:r>
              <a:rPr lang="en-US" sz="40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disisipkan</a:t>
            </a:r>
            <a:r>
              <a:rPr lang="en-US" sz="40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ke</a:t>
            </a:r>
            <a:r>
              <a:rPr lang="en-US" sz="40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dalam</a:t>
            </a:r>
            <a:r>
              <a:rPr lang="en-US" sz="40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sebuah</a:t>
            </a:r>
            <a:r>
              <a:rPr lang="en-US" sz="40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kata.</a:t>
            </a:r>
            <a:endParaRPr lang="en-US" sz="40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s Smarty Pants" pitchFamily="2" charset="0"/>
              <a:ea typeface="Miss Smarty Pant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67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5303530"/>
            <a:ext cx="6192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660033"/>
                </a:solidFill>
                <a:latin typeface="Urban Jungle" pitchFamily="2" charset="0"/>
              </a:rPr>
              <a:t>TERIMA KASIH</a:t>
            </a:r>
            <a:endParaRPr lang="en-US" sz="6000" dirty="0">
              <a:solidFill>
                <a:srgbClr val="660033"/>
              </a:solidFill>
              <a:latin typeface="Urban Jung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94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b="1" dirty="0" smtClean="0">
                <a:solidFill>
                  <a:srgbClr val="FF0066"/>
                </a:solidFill>
                <a:latin typeface="PostCrypt" pitchFamily="18" charset="0"/>
              </a:rPr>
              <a:t>ILMU FONOLOGI</a:t>
            </a:r>
            <a:endParaRPr lang="en-US" sz="5000" b="1" dirty="0">
              <a:solidFill>
                <a:srgbClr val="FF0066"/>
              </a:solidFill>
              <a:latin typeface="PostCryp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88840"/>
            <a:ext cx="8784976" cy="459797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	</a:t>
            </a:r>
            <a:r>
              <a:rPr lang="en-US" sz="4000" dirty="0" err="1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Fonologi</a:t>
            </a:r>
            <a:r>
              <a:rPr lang="en-US" sz="4000" dirty="0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dibedakan</a:t>
            </a:r>
            <a:r>
              <a:rPr lang="en-US" sz="4000" dirty="0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atas</a:t>
            </a:r>
            <a:r>
              <a:rPr lang="en-US" sz="4000" dirty="0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fonetik</a:t>
            </a:r>
            <a:r>
              <a:rPr lang="en-US" sz="4000" dirty="0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dan</a:t>
            </a:r>
            <a:r>
              <a:rPr lang="en-US" sz="4000" dirty="0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fonemik</a:t>
            </a:r>
            <a:r>
              <a:rPr lang="en-US" sz="4000" dirty="0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. </a:t>
            </a:r>
            <a:r>
              <a:rPr lang="en-US" sz="4000" dirty="0" err="1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Objek</a:t>
            </a:r>
            <a:r>
              <a:rPr lang="en-US" sz="4000" dirty="0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kajian</a:t>
            </a:r>
            <a:r>
              <a:rPr lang="en-US" sz="4000" dirty="0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fonetik</a:t>
            </a:r>
            <a:r>
              <a:rPr lang="en-US" sz="4000" dirty="0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adalah</a:t>
            </a:r>
            <a:r>
              <a:rPr lang="en-US" sz="4000" dirty="0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fon</a:t>
            </a:r>
            <a:r>
              <a:rPr lang="en-US" sz="4000" dirty="0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, </a:t>
            </a:r>
            <a:r>
              <a:rPr lang="en-US" sz="4000" dirty="0" err="1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yaitu</a:t>
            </a:r>
            <a:r>
              <a:rPr lang="en-US" sz="4000" dirty="0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: </a:t>
            </a:r>
            <a:r>
              <a:rPr lang="en-US" sz="4000" dirty="0" err="1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bunyi</a:t>
            </a:r>
            <a:r>
              <a:rPr lang="en-US" sz="4000" dirty="0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pada</a:t>
            </a:r>
            <a:r>
              <a:rPr lang="en-US" sz="4000" dirty="0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umumnya</a:t>
            </a:r>
            <a:r>
              <a:rPr lang="en-US" sz="4000" dirty="0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tanpa</a:t>
            </a:r>
            <a:r>
              <a:rPr lang="en-US" sz="4000" dirty="0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memperhatikan</a:t>
            </a:r>
            <a:r>
              <a:rPr lang="en-US" sz="4000" dirty="0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apakah</a:t>
            </a:r>
            <a:r>
              <a:rPr lang="en-US" sz="4000" dirty="0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bunyi</a:t>
            </a:r>
            <a:r>
              <a:rPr lang="en-US" sz="4000" dirty="0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tersebut</a:t>
            </a:r>
            <a:r>
              <a:rPr lang="en-US" sz="4000" dirty="0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membedakan</a:t>
            </a:r>
            <a:r>
              <a:rPr lang="en-US" sz="4000" dirty="0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makna</a:t>
            </a:r>
            <a:r>
              <a:rPr lang="en-US" sz="4000" dirty="0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atau</a:t>
            </a:r>
            <a:r>
              <a:rPr lang="en-US" sz="4000" dirty="0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tidak</a:t>
            </a:r>
            <a:r>
              <a:rPr lang="en-US" sz="4000" dirty="0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. </a:t>
            </a:r>
            <a:r>
              <a:rPr lang="en-US" sz="4000" dirty="0" err="1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Sedangkan</a:t>
            </a:r>
            <a:r>
              <a:rPr lang="en-US" sz="4000" dirty="0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objek</a:t>
            </a:r>
            <a:r>
              <a:rPr lang="en-US" sz="4000" dirty="0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kajian</a:t>
            </a:r>
            <a:r>
              <a:rPr lang="en-US" sz="4000" dirty="0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fonemik</a:t>
            </a:r>
            <a:r>
              <a:rPr lang="en-US" sz="4000" dirty="0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adalah</a:t>
            </a:r>
            <a:r>
              <a:rPr lang="en-US" sz="4000" dirty="0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fonem</a:t>
            </a:r>
            <a:r>
              <a:rPr lang="en-US" sz="4000" dirty="0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, </a:t>
            </a:r>
            <a:r>
              <a:rPr lang="en-US" sz="4000" dirty="0" err="1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yaitu</a:t>
            </a:r>
            <a:r>
              <a:rPr lang="en-US" sz="4000" dirty="0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: </a:t>
            </a:r>
            <a:r>
              <a:rPr lang="en-US" sz="4000" dirty="0" err="1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bunyi</a:t>
            </a:r>
            <a:r>
              <a:rPr lang="en-US" sz="4000" dirty="0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bahasa</a:t>
            </a:r>
            <a:r>
              <a:rPr lang="en-US" sz="4000" dirty="0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yang </a:t>
            </a:r>
            <a:r>
              <a:rPr lang="en-US" sz="4000" dirty="0" err="1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membedakan</a:t>
            </a:r>
            <a:r>
              <a:rPr lang="en-US" sz="4000" dirty="0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makna</a:t>
            </a:r>
            <a:r>
              <a:rPr lang="en-US" sz="4000" dirty="0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kata.</a:t>
            </a:r>
            <a:endParaRPr lang="en-US" sz="4000" dirty="0">
              <a:solidFill>
                <a:srgbClr val="99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s Smarty Pants" pitchFamily="2" charset="0"/>
              <a:ea typeface="Miss Smarty Pant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4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b="1" dirty="0" smtClean="0">
                <a:solidFill>
                  <a:srgbClr val="FF0066"/>
                </a:solidFill>
                <a:latin typeface="PostCrypt" pitchFamily="18" charset="0"/>
              </a:rPr>
              <a:t>IDENTIFIKASI FONEM</a:t>
            </a:r>
            <a:endParaRPr lang="en-US" sz="5000" b="1" dirty="0">
              <a:solidFill>
                <a:srgbClr val="FF0066"/>
              </a:solidFill>
              <a:latin typeface="PostCryp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568952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	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Untuk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menentukan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apakah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sebuah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bunyi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itu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fonem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atau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bukan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,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kita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harus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mencari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sebuah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kata yang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mengandung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bunyi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tersebut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lalu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membandingkannya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dengan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kata lain yang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mirip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.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Jika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ternyata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kedua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kata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itu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berbeda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maknanya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,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maka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bunyi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tersebut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merupakan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sebuah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fonem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,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karena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bunyi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itu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membedakan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makna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kedua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kata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tersebut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.</a:t>
            </a:r>
            <a:endParaRPr lang="en-US" sz="40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s Smarty Pants" pitchFamily="2" charset="0"/>
              <a:ea typeface="Miss Smarty Pant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56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848" y="476672"/>
            <a:ext cx="5400600" cy="46085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0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	</a:t>
            </a:r>
            <a:r>
              <a:rPr lang="en-US" sz="4000" dirty="0" err="1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Dalam</a:t>
            </a:r>
            <a:r>
              <a:rPr lang="en-US" sz="40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bahasa</a:t>
            </a:r>
            <a:r>
              <a:rPr lang="en-US" sz="40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Indonesia, </a:t>
            </a:r>
            <a:r>
              <a:rPr lang="en-US" sz="4000" dirty="0" err="1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misalnya</a:t>
            </a:r>
            <a:r>
              <a:rPr lang="en-US" sz="40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pasangan</a:t>
            </a:r>
            <a:r>
              <a:rPr lang="en-US" sz="40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minimal yang </a:t>
            </a:r>
            <a:r>
              <a:rPr lang="en-US" sz="4000" dirty="0" err="1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mengontraskan</a:t>
            </a:r>
            <a:r>
              <a:rPr lang="en-US" sz="40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fonem</a:t>
            </a:r>
            <a:r>
              <a:rPr lang="en-US" sz="40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/l/ </a:t>
            </a:r>
            <a:r>
              <a:rPr lang="en-US" sz="4000" dirty="0" err="1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dan</a:t>
            </a:r>
            <a:r>
              <a:rPr lang="en-US" sz="40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/r/ </a:t>
            </a:r>
            <a:r>
              <a:rPr lang="en-US" sz="4000" dirty="0" err="1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banyak</a:t>
            </a:r>
            <a:r>
              <a:rPr lang="en-US" sz="40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sekali</a:t>
            </a:r>
            <a:r>
              <a:rPr lang="en-US" sz="40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, </a:t>
            </a:r>
            <a:r>
              <a:rPr lang="en-US" sz="4000" dirty="0" err="1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seperti</a:t>
            </a:r>
            <a:r>
              <a:rPr lang="en-US" sz="40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pada</a:t>
            </a:r>
            <a:r>
              <a:rPr lang="en-US" sz="40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pasangan</a:t>
            </a:r>
            <a:r>
              <a:rPr lang="en-US" sz="40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kata </a:t>
            </a:r>
            <a:r>
              <a:rPr lang="en-US" sz="4000" i="1" dirty="0" err="1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lata</a:t>
            </a:r>
            <a:r>
              <a:rPr lang="en-US" sz="4000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: rata, </a:t>
            </a:r>
            <a:r>
              <a:rPr lang="en-US" sz="4000" i="1" dirty="0" err="1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lusa</a:t>
            </a:r>
            <a:r>
              <a:rPr lang="en-US" sz="4000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: </a:t>
            </a:r>
            <a:r>
              <a:rPr lang="en-US" sz="4000" i="1" dirty="0" err="1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rusa</a:t>
            </a:r>
            <a:r>
              <a:rPr lang="en-US" sz="4000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, </a:t>
            </a:r>
            <a:r>
              <a:rPr lang="en-US" sz="4000" i="1" dirty="0" err="1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lebah</a:t>
            </a:r>
            <a:r>
              <a:rPr lang="en-US" sz="4000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: </a:t>
            </a:r>
            <a:r>
              <a:rPr lang="en-US" sz="4000" i="1" dirty="0" err="1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rebah</a:t>
            </a:r>
            <a:r>
              <a:rPr lang="en-US" sz="4000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, </a:t>
            </a:r>
            <a:r>
              <a:rPr lang="en-US" sz="4000" i="1" dirty="0" err="1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lawan</a:t>
            </a:r>
            <a:r>
              <a:rPr lang="en-US" sz="4000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: </a:t>
            </a:r>
            <a:r>
              <a:rPr lang="en-US" sz="4000" i="1" dirty="0" err="1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rawan</a:t>
            </a:r>
            <a:r>
              <a:rPr lang="en-US" sz="4000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, </a:t>
            </a:r>
            <a:r>
              <a:rPr lang="en-US" sz="4000" i="1" dirty="0" err="1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dan</a:t>
            </a:r>
            <a:r>
              <a:rPr lang="en-US" sz="4000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lain </a:t>
            </a:r>
            <a:r>
              <a:rPr lang="en-US" sz="4000" i="1" dirty="0" err="1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sebagainya</a:t>
            </a:r>
            <a:r>
              <a:rPr lang="en-US" sz="4000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.</a:t>
            </a:r>
            <a:endParaRPr lang="en-US" sz="4000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s Smarty Pants" pitchFamily="2" charset="0"/>
              <a:ea typeface="Miss Smarty Pant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01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b="1" dirty="0" smtClean="0">
                <a:solidFill>
                  <a:srgbClr val="003366"/>
                </a:solidFill>
                <a:latin typeface="PostCrypt" pitchFamily="18" charset="0"/>
              </a:rPr>
              <a:t>ALOFON</a:t>
            </a:r>
            <a:endParaRPr lang="en-US" sz="5000" b="1" dirty="0">
              <a:solidFill>
                <a:srgbClr val="003366"/>
              </a:solidFill>
              <a:latin typeface="PostCryp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24136"/>
            <a:ext cx="8784976" cy="58772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	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Alofon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adalah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bunyi-bunyi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yang 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merupakan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realisasi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dari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sebuah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fonem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, 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seperti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: 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bunyi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[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p</a:t>
            </a:r>
            <a:r>
              <a:rPr lang="en-US" sz="3500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h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] 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dan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[p] 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untuk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fonem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bahasa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Inggris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/p/ 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pada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kata </a:t>
            </a:r>
            <a:r>
              <a:rPr lang="en-US" sz="3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pace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[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p</a:t>
            </a:r>
            <a:r>
              <a:rPr lang="en-US" sz="3500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h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eis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] 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dan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space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[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speis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]. 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Seperti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juga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dengan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identitas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fonem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, 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identitas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alofon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juga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hanya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berlaku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pada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satu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bahasa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tertentu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, 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dengan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cara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membandingkan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bunyi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pada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distribusi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komplementer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. 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Disamping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distribusi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komplementer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, 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terdapat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juga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distribusi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bebas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alofon-alofon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, 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yaitu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: 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boleh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digunakan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tanpa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persyaratan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lingkungan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bunyi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tertentu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.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s Smarty Pants" pitchFamily="2" charset="0"/>
              <a:ea typeface="Miss Smarty Pant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98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76672"/>
            <a:ext cx="8640960" cy="63367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	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Dalam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hal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distribusi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bebas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ini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ada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kontras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bunyi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yang 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jelas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merupakan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dua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buah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fonem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yang 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berbeda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karena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ada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pasangan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minimalnya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, 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tetapi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dalam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pasangan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yang lain 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ternyata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hanya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merupakan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varian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bebas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. 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Misalnya</a:t>
            </a: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: 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bunyi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[o] 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dan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bunyi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[u], 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identitasnya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sebagai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dua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buah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fonem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dapat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dibuktikan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dari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pasangan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kalung</a:t>
            </a:r>
            <a:r>
              <a:rPr lang="en-US" sz="3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: kalong 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atau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lolos</a:t>
            </a:r>
            <a:r>
              <a:rPr lang="en-US" sz="3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: lulus.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Akan 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tetapi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dalam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pasangan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kantung</a:t>
            </a:r>
            <a:r>
              <a:rPr lang="en-US" sz="3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: </a:t>
            </a:r>
            <a:r>
              <a:rPr lang="en-US" sz="3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kantong</a:t>
            </a:r>
            <a:r>
              <a:rPr lang="en-US" sz="3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, </a:t>
            </a:r>
            <a:r>
              <a:rPr lang="en-US" sz="3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lobang</a:t>
            </a:r>
            <a:r>
              <a:rPr lang="en-US" sz="3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: </a:t>
            </a:r>
            <a:r>
              <a:rPr lang="en-US" sz="3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lubang</a:t>
            </a:r>
            <a:r>
              <a:rPr lang="en-US" sz="3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, 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atau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telur</a:t>
            </a:r>
            <a:r>
              <a:rPr lang="en-US" sz="3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: </a:t>
            </a:r>
            <a:r>
              <a:rPr lang="en-US" sz="3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telor</a:t>
            </a:r>
            <a:r>
              <a:rPr lang="en-US" sz="3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hanya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merupakan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varian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bebas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. </a:t>
            </a:r>
            <a:endParaRPr 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s Smarty Pants" pitchFamily="2" charset="0"/>
              <a:ea typeface="Miss Smarty Pant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70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b="1" dirty="0" smtClean="0">
                <a:solidFill>
                  <a:srgbClr val="003366"/>
                </a:solidFill>
                <a:latin typeface="PostCrypt" pitchFamily="18" charset="0"/>
              </a:rPr>
              <a:t>KLASIFIKASI FONEM</a:t>
            </a:r>
            <a:endParaRPr lang="en-US" sz="5000" b="1" dirty="0">
              <a:solidFill>
                <a:srgbClr val="003366"/>
              </a:solidFill>
              <a:latin typeface="PostCryp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5257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8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	Kita </a:t>
            </a:r>
            <a:r>
              <a:rPr lang="en-US" sz="38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mengenal</a:t>
            </a:r>
            <a:r>
              <a:rPr lang="en-US" sz="38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8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adanya</a:t>
            </a:r>
            <a:r>
              <a:rPr lang="en-US" sz="38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8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fonem</a:t>
            </a:r>
            <a:r>
              <a:rPr lang="en-US" sz="38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segmental </a:t>
            </a:r>
            <a:r>
              <a:rPr lang="en-US" sz="38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dan</a:t>
            </a:r>
            <a:r>
              <a:rPr lang="en-US" sz="38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8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fonem</a:t>
            </a:r>
            <a:r>
              <a:rPr lang="en-US" sz="38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8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suprasegmental</a:t>
            </a:r>
            <a:r>
              <a:rPr lang="en-US" sz="38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. </a:t>
            </a:r>
            <a:r>
              <a:rPr lang="en-US" sz="38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Fonem</a:t>
            </a:r>
            <a:r>
              <a:rPr lang="en-US" sz="38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segmental </a:t>
            </a:r>
            <a:r>
              <a:rPr lang="en-US" sz="38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terdiri</a:t>
            </a:r>
            <a:r>
              <a:rPr lang="en-US" sz="38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8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atas</a:t>
            </a:r>
            <a:r>
              <a:rPr lang="en-US" sz="38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8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vokal</a:t>
            </a:r>
            <a:r>
              <a:rPr lang="en-US" sz="38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8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dan</a:t>
            </a:r>
            <a:r>
              <a:rPr lang="en-US" sz="38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8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konsonan</a:t>
            </a:r>
            <a:r>
              <a:rPr lang="en-US" sz="38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. </a:t>
            </a:r>
            <a:r>
              <a:rPr lang="en-US" sz="38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Ciri</a:t>
            </a:r>
            <a:r>
              <a:rPr lang="en-US" sz="38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8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dan</a:t>
            </a:r>
            <a:r>
              <a:rPr lang="en-US" sz="38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8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karakteristik</a:t>
            </a:r>
            <a:r>
              <a:rPr lang="en-US" sz="38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8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vokal</a:t>
            </a:r>
            <a:r>
              <a:rPr lang="en-US" sz="38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8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maupun</a:t>
            </a:r>
            <a:r>
              <a:rPr lang="en-US" sz="38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8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konsonan</a:t>
            </a:r>
            <a:r>
              <a:rPr lang="en-US" sz="38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8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ini</a:t>
            </a:r>
            <a:r>
              <a:rPr lang="en-US" sz="38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8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sama</a:t>
            </a:r>
            <a:r>
              <a:rPr lang="en-US" sz="38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8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dengan</a:t>
            </a:r>
            <a:r>
              <a:rPr lang="en-US" sz="38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8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klasifikasi</a:t>
            </a:r>
            <a:r>
              <a:rPr lang="en-US" sz="38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8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bunyi</a:t>
            </a:r>
            <a:r>
              <a:rPr lang="en-US" sz="38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8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vokal</a:t>
            </a:r>
            <a:r>
              <a:rPr lang="en-US" sz="38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8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maupun</a:t>
            </a:r>
            <a:r>
              <a:rPr lang="en-US" sz="38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8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konsonan</a:t>
            </a:r>
            <a:r>
              <a:rPr lang="en-US" sz="38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. </a:t>
            </a:r>
            <a:r>
              <a:rPr lang="en-US" sz="38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Sedangkan</a:t>
            </a:r>
            <a:r>
              <a:rPr lang="en-US" sz="38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8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fonem</a:t>
            </a:r>
            <a:r>
              <a:rPr lang="en-US" sz="38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8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suprasegmental</a:t>
            </a:r>
            <a:r>
              <a:rPr lang="en-US" sz="38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8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tampaknya</a:t>
            </a:r>
            <a:r>
              <a:rPr lang="en-US" sz="38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8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tidak</a:t>
            </a:r>
            <a:r>
              <a:rPr lang="en-US" sz="38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8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bersifat</a:t>
            </a:r>
            <a:r>
              <a:rPr lang="en-US" sz="38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8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fonemis</a:t>
            </a:r>
            <a:r>
              <a:rPr lang="en-US" sz="38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8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maupun</a:t>
            </a:r>
            <a:r>
              <a:rPr lang="en-US" sz="38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8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morfemis</a:t>
            </a:r>
            <a:r>
              <a:rPr lang="en-US" sz="38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. </a:t>
            </a:r>
            <a:r>
              <a:rPr lang="en-US" sz="38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Namun</a:t>
            </a:r>
            <a:r>
              <a:rPr lang="en-US" sz="38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, </a:t>
            </a:r>
            <a:r>
              <a:rPr lang="en-US" sz="38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intonasi</a:t>
            </a:r>
            <a:r>
              <a:rPr lang="en-US" sz="38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8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mempunyai</a:t>
            </a:r>
            <a:r>
              <a:rPr lang="en-US" sz="38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8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peranan</a:t>
            </a:r>
            <a:r>
              <a:rPr lang="en-US" sz="38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8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pada</a:t>
            </a:r>
            <a:r>
              <a:rPr lang="en-US" sz="38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8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tingkat</a:t>
            </a:r>
            <a:r>
              <a:rPr lang="en-US" sz="38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8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sintaksis</a:t>
            </a:r>
            <a:r>
              <a:rPr lang="en-US" sz="38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.</a:t>
            </a:r>
            <a:endParaRPr lang="en-US" sz="38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s Smarty Pants" pitchFamily="2" charset="0"/>
              <a:ea typeface="Miss Smarty Pant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55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>
                <a:solidFill>
                  <a:srgbClr val="000066"/>
                </a:solidFill>
                <a:latin typeface="PostCrypt" pitchFamily="18" charset="0"/>
              </a:rPr>
              <a:t>KHAZANAH FONEM</a:t>
            </a:r>
            <a:endParaRPr lang="en-US" sz="5000" b="1" dirty="0">
              <a:solidFill>
                <a:srgbClr val="000066"/>
              </a:solidFill>
              <a:latin typeface="PostCryp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9251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5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	</a:t>
            </a:r>
            <a:r>
              <a:rPr lang="en-US" sz="35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Khazanah</a:t>
            </a:r>
            <a:r>
              <a:rPr lang="en-US" sz="35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fonem</a:t>
            </a:r>
            <a:r>
              <a:rPr lang="en-US" sz="35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adalah</a:t>
            </a:r>
            <a:r>
              <a:rPr lang="en-US" sz="35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banyaknya</a:t>
            </a:r>
            <a:r>
              <a:rPr lang="en-US" sz="35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fonem</a:t>
            </a:r>
            <a:r>
              <a:rPr lang="en-US" sz="35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yang </a:t>
            </a:r>
            <a:r>
              <a:rPr lang="en-US" sz="35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terdapat</a:t>
            </a:r>
            <a:r>
              <a:rPr lang="en-US" sz="35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dalam</a:t>
            </a:r>
            <a:r>
              <a:rPr lang="en-US" sz="35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satu</a:t>
            </a:r>
            <a:r>
              <a:rPr lang="en-US" sz="35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bahasa</a:t>
            </a:r>
            <a:r>
              <a:rPr lang="en-US" sz="35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. </a:t>
            </a:r>
            <a:r>
              <a:rPr lang="en-US" sz="35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Berapa</a:t>
            </a:r>
            <a:r>
              <a:rPr lang="en-US" sz="35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jumlah</a:t>
            </a:r>
            <a:r>
              <a:rPr lang="en-US" sz="35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fonem</a:t>
            </a:r>
            <a:r>
              <a:rPr lang="en-US" sz="35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yang </a:t>
            </a:r>
            <a:r>
              <a:rPr lang="en-US" sz="35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dimiliki</a:t>
            </a:r>
            <a:r>
              <a:rPr lang="en-US" sz="35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suatu</a:t>
            </a:r>
            <a:r>
              <a:rPr lang="en-US" sz="35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bahasa</a:t>
            </a:r>
            <a:r>
              <a:rPr lang="en-US" sz="35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tidak</a:t>
            </a:r>
            <a:r>
              <a:rPr lang="en-US" sz="35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sama</a:t>
            </a:r>
            <a:r>
              <a:rPr lang="en-US" sz="35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jumlahnya</a:t>
            </a:r>
            <a:r>
              <a:rPr lang="en-US" sz="35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dengan</a:t>
            </a:r>
            <a:r>
              <a:rPr lang="en-US" sz="35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yang </a:t>
            </a:r>
            <a:r>
              <a:rPr lang="en-US" sz="35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dimiliki</a:t>
            </a:r>
            <a:r>
              <a:rPr lang="en-US" sz="35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bahasa</a:t>
            </a:r>
            <a:r>
              <a:rPr lang="en-US" sz="35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lain. </a:t>
            </a:r>
            <a:r>
              <a:rPr lang="en-US" sz="35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Dalam</a:t>
            </a:r>
            <a:r>
              <a:rPr lang="en-US" sz="35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hal</a:t>
            </a:r>
            <a:r>
              <a:rPr lang="en-US" sz="35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ini</a:t>
            </a:r>
            <a:r>
              <a:rPr lang="en-US" sz="35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, </a:t>
            </a:r>
            <a:r>
              <a:rPr lang="en-US" sz="35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ada</a:t>
            </a:r>
            <a:r>
              <a:rPr lang="en-US" sz="35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yang </a:t>
            </a:r>
            <a:r>
              <a:rPr lang="en-US" sz="35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menghitung</a:t>
            </a:r>
            <a:r>
              <a:rPr lang="en-US" sz="35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jumlah</a:t>
            </a:r>
            <a:r>
              <a:rPr lang="en-US" sz="35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khazanah</a:t>
            </a:r>
            <a:r>
              <a:rPr lang="en-US" sz="35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fonem</a:t>
            </a:r>
            <a:r>
              <a:rPr lang="en-US" sz="35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bahasa</a:t>
            </a:r>
            <a:r>
              <a:rPr lang="en-US" sz="35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Indonesia </a:t>
            </a:r>
            <a:r>
              <a:rPr lang="en-US" sz="35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hanya</a:t>
            </a:r>
            <a:r>
              <a:rPr lang="en-US" sz="35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24 </a:t>
            </a:r>
            <a:r>
              <a:rPr lang="en-US" sz="35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buah</a:t>
            </a:r>
            <a:r>
              <a:rPr lang="en-US" sz="35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, </a:t>
            </a:r>
            <a:r>
              <a:rPr lang="en-US" sz="35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yaitu</a:t>
            </a:r>
            <a:r>
              <a:rPr lang="en-US" sz="35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: </a:t>
            </a:r>
            <a:r>
              <a:rPr lang="en-US" sz="35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terdiri</a:t>
            </a:r>
            <a:r>
              <a:rPr lang="en-US" sz="35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dari</a:t>
            </a:r>
            <a:r>
              <a:rPr lang="en-US" sz="35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6 </a:t>
            </a:r>
            <a:r>
              <a:rPr lang="en-US" sz="35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buah</a:t>
            </a:r>
            <a:r>
              <a:rPr lang="en-US" sz="35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fonem</a:t>
            </a:r>
            <a:r>
              <a:rPr lang="en-US" sz="35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vokal</a:t>
            </a:r>
            <a:r>
              <a:rPr lang="en-US" sz="35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dan</a:t>
            </a:r>
            <a:r>
              <a:rPr lang="en-US" sz="35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18 </a:t>
            </a:r>
            <a:r>
              <a:rPr lang="en-US" sz="35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buah</a:t>
            </a:r>
            <a:r>
              <a:rPr lang="en-US" sz="35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fonem</a:t>
            </a:r>
            <a:r>
              <a:rPr lang="en-US" sz="35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konsonan</a:t>
            </a:r>
            <a:r>
              <a:rPr lang="en-US" sz="35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. </a:t>
            </a:r>
            <a:r>
              <a:rPr lang="en-US" sz="35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Selain</a:t>
            </a:r>
            <a:r>
              <a:rPr lang="en-US" sz="35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itu</a:t>
            </a:r>
            <a:r>
              <a:rPr lang="en-US" sz="35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ada</a:t>
            </a:r>
            <a:r>
              <a:rPr lang="en-US" sz="35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juga</a:t>
            </a:r>
            <a:r>
              <a:rPr lang="en-US" sz="35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yang </a:t>
            </a:r>
            <a:r>
              <a:rPr lang="en-US" sz="35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menghitung</a:t>
            </a:r>
            <a:r>
              <a:rPr lang="en-US" sz="35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ada</a:t>
            </a:r>
            <a:r>
              <a:rPr lang="en-US" sz="35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31 </a:t>
            </a:r>
            <a:r>
              <a:rPr lang="en-US" sz="35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buah</a:t>
            </a:r>
            <a:r>
              <a:rPr lang="en-US" sz="35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, </a:t>
            </a:r>
            <a:r>
              <a:rPr lang="en-US" sz="35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yaitu</a:t>
            </a:r>
            <a:r>
              <a:rPr lang="en-US" sz="35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dengan</a:t>
            </a:r>
            <a:r>
              <a:rPr lang="en-US" sz="35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menambahkan</a:t>
            </a:r>
            <a:r>
              <a:rPr lang="en-US" sz="35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3 </a:t>
            </a:r>
            <a:r>
              <a:rPr lang="en-US" sz="35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buah</a:t>
            </a:r>
            <a:r>
              <a:rPr lang="en-US" sz="35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fonem</a:t>
            </a:r>
            <a:r>
              <a:rPr lang="en-US" sz="35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35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diftong</a:t>
            </a:r>
            <a:r>
              <a:rPr lang="en-US" sz="35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.</a:t>
            </a:r>
            <a:endParaRPr lang="en-US" sz="35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s Smarty Pants" pitchFamily="2" charset="0"/>
              <a:ea typeface="Miss Smarty Pant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91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>
                <a:solidFill>
                  <a:srgbClr val="003366"/>
                </a:solidFill>
                <a:latin typeface="PostCrypt" pitchFamily="18" charset="0"/>
              </a:rPr>
              <a:t>PERUBAHAN FONEM</a:t>
            </a:r>
            <a:endParaRPr lang="en-US" sz="5000" b="1" dirty="0">
              <a:solidFill>
                <a:srgbClr val="003366"/>
              </a:solidFill>
              <a:latin typeface="PostCryp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5776" y="2032248"/>
            <a:ext cx="6419056" cy="50691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	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Beberapa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perubahan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fonem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yang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epentesis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,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antara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lain :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asimilasi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dan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disimilasi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,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netralisasi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dan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arkifonem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, umlaut, ablaut,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dan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harmoni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vokal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,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kontraksi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dan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metatesis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serta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epentesis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s Smarty Pants" pitchFamily="2" charset="0"/>
                <a:ea typeface="Miss Smarty Pants" pitchFamily="2" charset="0"/>
              </a:rPr>
              <a:t>.</a:t>
            </a:r>
            <a:endParaRPr lang="en-US" sz="40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s Smarty Pants" pitchFamily="2" charset="0"/>
              <a:ea typeface="Miss Smarty Pant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51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39f59ebb6ee9361a4cd5b4c5a3ed929243a69a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33</Words>
  <Application>Microsoft Office PowerPoint</Application>
  <PresentationFormat>On-screen Show (4:3)</PresentationFormat>
  <Paragraphs>28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STRUKTUR BAHASA INDONESIA   ILMU FONOLOGI</vt:lpstr>
      <vt:lpstr>ILMU FONOLOGI</vt:lpstr>
      <vt:lpstr>IDENTIFIKASI FONEM</vt:lpstr>
      <vt:lpstr>PowerPoint Presentation</vt:lpstr>
      <vt:lpstr>ALOFON</vt:lpstr>
      <vt:lpstr>PowerPoint Presentation</vt:lpstr>
      <vt:lpstr>KLASIFIKASI FONEM</vt:lpstr>
      <vt:lpstr>KHAZANAH FONEM</vt:lpstr>
      <vt:lpstr>PERUBAHAN FONEM</vt:lpstr>
      <vt:lpstr>Asimilasi dan Disimilasi</vt:lpstr>
      <vt:lpstr>Netralisasi dan Arkifonem</vt:lpstr>
      <vt:lpstr>Umlaut, Ablaut, dan Harmoni Vokal</vt:lpstr>
      <vt:lpstr>PowerPoint Presentation</vt:lpstr>
      <vt:lpstr>Kontraksi</vt:lpstr>
      <vt:lpstr>Metatesis dan Epentesis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STRUKTUR BAHASA INDONESIA   ILMU FONOLOGI</dc:title>
  <dc:creator>ADVAN</dc:creator>
  <cp:lastModifiedBy>bismillah</cp:lastModifiedBy>
  <cp:revision>23</cp:revision>
  <cp:lastPrinted>2015-03-18T15:08:35Z</cp:lastPrinted>
  <dcterms:created xsi:type="dcterms:W3CDTF">2015-03-18T13:43:08Z</dcterms:created>
  <dcterms:modified xsi:type="dcterms:W3CDTF">2015-08-19T15:58:39Z</dcterms:modified>
</cp:coreProperties>
</file>