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478D-8DED-4FB8-9AEF-97773F7F4E9D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7C72D-EF0C-4154-A5B0-E7C7A51CE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detik.com/read/2015/03/25/171113/2869528/10/kemendagri-dprd-dki-tetap-bisa-awasi-apbd-yang-diatur-pergub?n9911036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2003425"/>
          </a:xfrm>
        </p:spPr>
        <p:txBody>
          <a:bodyPr>
            <a:noAutofit/>
          </a:bodyPr>
          <a:lstStyle/>
          <a:p>
            <a:r>
              <a:rPr lang="id-ID" sz="5400" dirty="0" smtClean="0">
                <a:solidFill>
                  <a:schemeClr val="accent6">
                    <a:lumMod val="50000"/>
                  </a:schemeClr>
                </a:solidFill>
                <a:latin typeface="DINEngschrift Alternate" pitchFamily="34" charset="0"/>
              </a:rPr>
              <a:t>PENERAPAN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DINEngschrift Alternate" pitchFamily="34" charset="0"/>
              </a:rPr>
              <a:t/>
            </a:r>
            <a:b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DINEngschrift Alternate" pitchFamily="34" charset="0"/>
              </a:rPr>
            </a:b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DINEngschrift Alternate" pitchFamily="34" charset="0"/>
              </a:rPr>
              <a:t>Fonologi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DINEngschrift Alternat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971800"/>
            <a:ext cx="6400800" cy="3124200"/>
          </a:xfrm>
        </p:spPr>
        <p:txBody>
          <a:bodyPr>
            <a:normAutofit/>
          </a:bodyPr>
          <a:lstStyle/>
          <a:p>
            <a:pPr algn="just">
              <a:buBlip>
                <a:blip r:embed="rId3"/>
              </a:buBlip>
            </a:pPr>
            <a:endParaRPr lang="en-US" dirty="0" smtClean="0"/>
          </a:p>
          <a:p>
            <a:pPr algn="just">
              <a:buBlip>
                <a:blip r:embed="rId3"/>
              </a:buBlip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Fransiskus</a:t>
            </a:r>
            <a:r>
              <a:rPr lang="en-US" sz="2400" dirty="0" smtClean="0"/>
              <a:t> (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senjata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kluster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</a:t>
            </a:r>
            <a:r>
              <a:rPr lang="en-US" sz="2400" dirty="0" err="1" smtClean="0"/>
              <a:t>konsonan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</a:t>
            </a:r>
            <a:r>
              <a:rPr lang="en-US" sz="2400" dirty="0" smtClean="0"/>
              <a:t>:  (</a:t>
            </a:r>
            <a:r>
              <a:rPr lang="en-US" sz="2400" dirty="0" err="1" smtClean="0"/>
              <a:t>retno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</a:t>
            </a:r>
            <a:r>
              <a:rPr lang="en-US" sz="2400" dirty="0" err="1" smtClean="0"/>
              <a:t>konsonan</a:t>
            </a:r>
            <a:r>
              <a:rPr lang="en-US" sz="2400" dirty="0" smtClean="0"/>
              <a:t>, 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senjata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konsonan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berdeketan</a:t>
            </a:r>
            <a:r>
              <a:rPr lang="en-US" sz="2400" dirty="0" smtClean="0"/>
              <a:t>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penggal</a:t>
            </a:r>
            <a:r>
              <a:rPr lang="en-US" sz="2400" dirty="0" smtClean="0"/>
              <a:t>,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 men-</a:t>
            </a:r>
            <a:r>
              <a:rPr lang="en-US" sz="2400" dirty="0" err="1" smtClean="0"/>
              <a:t>ja</a:t>
            </a:r>
            <a:r>
              <a:rPr lang="en-US" sz="2400" dirty="0" smtClean="0"/>
              <a:t>-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senjata</a:t>
            </a:r>
            <a:r>
              <a:rPr lang="en-US" sz="2400" dirty="0" smtClean="0"/>
              <a:t> : </a:t>
            </a:r>
            <a:r>
              <a:rPr lang="en-US" sz="2400" dirty="0" err="1" smtClean="0"/>
              <a:t>sen-ja-ta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berdekatan</a:t>
            </a:r>
            <a:r>
              <a:rPr lang="en-US" sz="2400" dirty="0" smtClean="0"/>
              <a:t> n </a:t>
            </a:r>
            <a:r>
              <a:rPr lang="en-US" sz="2400" dirty="0" err="1" smtClean="0"/>
              <a:t>dan</a:t>
            </a:r>
            <a:r>
              <a:rPr lang="en-US" sz="2400" dirty="0" smtClean="0"/>
              <a:t> j.  </a:t>
            </a:r>
          </a:p>
          <a:p>
            <a:r>
              <a:rPr lang="en-US" sz="2400" dirty="0" smtClean="0"/>
              <a:t>Mega (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dipenggal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diftong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</a:t>
            </a:r>
            <a:r>
              <a:rPr lang="en-US" sz="2400" dirty="0" err="1" smtClean="0"/>
              <a:t>vokal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</a:t>
            </a:r>
            <a:r>
              <a:rPr lang="en-US" sz="2400" dirty="0" smtClean="0"/>
              <a:t> : (</a:t>
            </a:r>
            <a:r>
              <a:rPr lang="en-US" sz="2400" dirty="0" err="1" smtClean="0"/>
              <a:t>farida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dipenggal</a:t>
            </a:r>
            <a:r>
              <a:rPr lang="en-US" sz="2400" dirty="0" smtClean="0"/>
              <a:t> : </a:t>
            </a:r>
            <a:r>
              <a:rPr lang="en-US" sz="2400" dirty="0" err="1" smtClean="0"/>
              <a:t>ke</a:t>
            </a:r>
            <a:r>
              <a:rPr lang="en-US" sz="2400" dirty="0" smtClean="0"/>
              <a:t>-u-</a:t>
            </a:r>
            <a:r>
              <a:rPr lang="en-US" sz="2400" dirty="0" err="1" smtClean="0"/>
              <a:t>ang</a:t>
            </a:r>
            <a:r>
              <a:rPr lang="en-US" sz="2400" dirty="0" smtClean="0"/>
              <a:t>-an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kami</a:t>
            </a:r>
            <a:r>
              <a:rPr lang="en-US" sz="2400" dirty="0" smtClean="0"/>
              <a:t> 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</a:t>
            </a:r>
            <a:r>
              <a:rPr lang="en-US" sz="2400" dirty="0" err="1" smtClean="0"/>
              <a:t>vokal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diftong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3 : /</a:t>
            </a:r>
            <a:r>
              <a:rPr lang="en-US" sz="2400" dirty="0" err="1" smtClean="0"/>
              <a:t>ai</a:t>
            </a:r>
            <a:r>
              <a:rPr lang="en-US" sz="2400" dirty="0" smtClean="0"/>
              <a:t>/ /au/ /</a:t>
            </a:r>
            <a:r>
              <a:rPr lang="en-US" sz="2400" dirty="0" err="1" smtClean="0"/>
              <a:t>oe</a:t>
            </a:r>
            <a:r>
              <a:rPr lang="en-US" sz="2400" dirty="0" smtClean="0"/>
              <a:t>/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261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Uswatun</a:t>
            </a:r>
            <a:r>
              <a:rPr lang="en-US" sz="2800" dirty="0" smtClean="0"/>
              <a:t> </a:t>
            </a:r>
            <a:r>
              <a:rPr lang="en-US" sz="2800" dirty="0" err="1" smtClean="0"/>
              <a:t>Hasanah</a:t>
            </a:r>
            <a:r>
              <a:rPr lang="en-US" sz="2800" dirty="0" smtClean="0"/>
              <a:t> (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1)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dicairkan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err="1" smtClean="0"/>
              <a:t>Jawab</a:t>
            </a:r>
            <a:r>
              <a:rPr lang="en-US" sz="2800" dirty="0" smtClean="0"/>
              <a:t>: (</a:t>
            </a:r>
            <a:r>
              <a:rPr lang="en-US" sz="2800" dirty="0" err="1" smtClean="0"/>
              <a:t>milatul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dicairkan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deret</a:t>
            </a:r>
            <a:r>
              <a:rPr lang="en-US" sz="2800" dirty="0" smtClean="0"/>
              <a:t> </a:t>
            </a:r>
            <a:r>
              <a:rPr lang="en-US" sz="2800" dirty="0" err="1" smtClean="0"/>
              <a:t>vokal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dicairkan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dipenggal</a:t>
            </a:r>
            <a:r>
              <a:rPr lang="en-US" sz="2800" dirty="0" smtClean="0"/>
              <a:t> : </a:t>
            </a:r>
            <a:r>
              <a:rPr lang="en-US" sz="2800" dirty="0" err="1" smtClean="0"/>
              <a:t>di</a:t>
            </a:r>
            <a:r>
              <a:rPr lang="en-US" sz="2800" dirty="0" smtClean="0"/>
              <a:t>-ca-</a:t>
            </a:r>
            <a:r>
              <a:rPr lang="en-US" sz="2800" dirty="0" err="1" smtClean="0"/>
              <a:t>ir</a:t>
            </a:r>
            <a:r>
              <a:rPr lang="en-US" sz="2800" dirty="0" smtClean="0"/>
              <a:t>-</a:t>
            </a:r>
            <a:r>
              <a:rPr lang="en-US" sz="2800" dirty="0" err="1" smtClean="0"/>
              <a:t>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diftong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Masjoko</a:t>
            </a:r>
            <a:r>
              <a:rPr lang="en-US" sz="2800" dirty="0" smtClean="0"/>
              <a:t> (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3)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analasis</a:t>
            </a:r>
            <a:r>
              <a:rPr lang="en-US" sz="2800" dirty="0" smtClean="0"/>
              <a:t> </a:t>
            </a:r>
            <a:r>
              <a:rPr lang="en-US" sz="2800" dirty="0" err="1" smtClean="0"/>
              <a:t>fonologi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imbuhan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err="1" smtClean="0"/>
              <a:t>Jawab</a:t>
            </a:r>
            <a:r>
              <a:rPr lang="en-US" sz="2800" dirty="0" smtClean="0"/>
              <a:t>: (</a:t>
            </a:r>
            <a:r>
              <a:rPr lang="en-US" sz="2800" dirty="0" err="1" smtClean="0"/>
              <a:t>andini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farida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keduanya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fonologi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membahasa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imbuhan</a:t>
            </a:r>
            <a:r>
              <a:rPr lang="en-US" sz="2800" dirty="0" smtClean="0"/>
              <a:t> </a:t>
            </a:r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pengucapan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bunyi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>
                <a:latin typeface="Cambria" pitchFamily="18" charset="0"/>
              </a:rPr>
              <a:t>Di </a:t>
            </a:r>
            <a:r>
              <a:rPr lang="en-US" dirty="0" err="1">
                <a:latin typeface="Cambria" pitchFamily="18" charset="0"/>
              </a:rPr>
              <a:t>U</a:t>
            </a:r>
            <a:r>
              <a:rPr lang="en-US" dirty="0" err="1" smtClean="0">
                <a:latin typeface="Cambria" pitchFamily="18" charset="0"/>
              </a:rPr>
              <a:t>las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kembali</a:t>
            </a:r>
            <a:r>
              <a:rPr lang="en-US" dirty="0" smtClean="0">
                <a:latin typeface="Cambria" pitchFamily="18" charset="0"/>
              </a:rPr>
              <a:t>……….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Fonologi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ialah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bagian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dari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ilmu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bahasa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yang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mempelajari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tata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bunyi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/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kaidah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bunyi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dan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cara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menghasilkannya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. </a:t>
            </a:r>
          </a:p>
          <a:p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Deret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Konsonan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= 2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huruf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mati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yang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berdampingan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tapi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tidak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dalam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satu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waktu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Deret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Vokal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= 2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huruf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hidup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a,i,u,e,o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) yang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berdampingan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tapi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tidak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dalam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satu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waktu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  <a:p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Diftong</a:t>
            </a:r>
            <a:r>
              <a:rPr lang="en-US" sz="3600" dirty="0">
                <a:latin typeface="AngsanaUPC" pitchFamily="18" charset="-34"/>
                <a:cs typeface="AngsanaUPC" pitchFamily="18" charset="-34"/>
              </a:rPr>
              <a:t>=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dua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vokal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yang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dibaca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satu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bunyi</a:t>
            </a:r>
            <a:r>
              <a:rPr lang="en-US" sz="3600" dirty="0"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3600" dirty="0" err="1">
                <a:latin typeface="AngsanaUPC" pitchFamily="18" charset="-34"/>
                <a:cs typeface="AngsanaUPC" pitchFamily="18" charset="-34"/>
              </a:rPr>
              <a:t>misalnya</a:t>
            </a:r>
            <a:r>
              <a:rPr lang="en-US" sz="3600" dirty="0">
                <a:latin typeface="AngsanaUPC" pitchFamily="18" charset="-34"/>
                <a:cs typeface="AngsanaUPC" pitchFamily="18" charset="-34"/>
              </a:rPr>
              <a:t>: /</a:t>
            </a:r>
            <a:r>
              <a:rPr lang="en-US" sz="3600" dirty="0" err="1">
                <a:latin typeface="AngsanaUPC" pitchFamily="18" charset="-34"/>
                <a:cs typeface="AngsanaUPC" pitchFamily="18" charset="-34"/>
              </a:rPr>
              <a:t>ai</a:t>
            </a:r>
            <a:r>
              <a:rPr lang="en-US" sz="3600" dirty="0">
                <a:latin typeface="AngsanaUPC" pitchFamily="18" charset="-34"/>
                <a:cs typeface="AngsanaUPC" pitchFamily="18" charset="-34"/>
              </a:rPr>
              <a:t>/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dalam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sungai</a:t>
            </a:r>
            <a:r>
              <a:rPr lang="en-US" sz="3600" dirty="0">
                <a:latin typeface="AngsanaUPC" pitchFamily="18" charset="-34"/>
                <a:cs typeface="AngsanaUPC" pitchFamily="18" charset="-34"/>
              </a:rPr>
              <a:t>, /au/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dalam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/</a:t>
            </a:r>
            <a:r>
              <a:rPr lang="en-US" sz="3600" dirty="0" err="1">
                <a:latin typeface="AngsanaUPC" pitchFamily="18" charset="-34"/>
                <a:cs typeface="AngsanaUPC" pitchFamily="18" charset="-34"/>
              </a:rPr>
              <a:t>kau</a:t>
            </a:r>
            <a:r>
              <a:rPr lang="en-US" sz="3600" dirty="0">
                <a:latin typeface="AngsanaUPC" pitchFamily="18" charset="-34"/>
                <a:cs typeface="AngsanaUPC" pitchFamily="18" charset="-34"/>
              </a:rPr>
              <a:t>/ </a:t>
            </a:r>
          </a:p>
          <a:p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Kluster</a:t>
            </a:r>
            <a:r>
              <a:rPr lang="en-US" sz="3600" dirty="0">
                <a:latin typeface="AngsanaUPC" pitchFamily="18" charset="-34"/>
                <a:cs typeface="AngsanaUPC" pitchFamily="18" charset="-34"/>
              </a:rPr>
              <a:t>=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dua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konsonan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yang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dibaca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satu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cs typeface="AngsanaUPC" pitchFamily="18" charset="-34"/>
              </a:rPr>
              <a:t>bunyi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 smtClean="0">
                <a:latin typeface="Cambria" pitchFamily="18" charset="0"/>
              </a:rPr>
              <a:t/>
            </a:r>
            <a:br>
              <a:rPr lang="en-US" sz="2800" b="1" u="sng" dirty="0" smtClean="0">
                <a:latin typeface="Cambria" pitchFamily="18" charset="0"/>
              </a:rPr>
            </a:br>
            <a:r>
              <a:rPr lang="en-US" sz="2800" b="1" u="sng" dirty="0" err="1" smtClean="0">
                <a:latin typeface="Cambria" pitchFamily="18" charset="0"/>
              </a:rPr>
              <a:t>Kemendagri</a:t>
            </a:r>
            <a:r>
              <a:rPr lang="en-US" sz="2800" b="1" u="sng" dirty="0">
                <a:latin typeface="Cambria" pitchFamily="18" charset="0"/>
              </a:rPr>
              <a:t>: DPRD DKI </a:t>
            </a:r>
            <a:r>
              <a:rPr lang="en-US" sz="2800" b="1" u="sng" dirty="0" err="1">
                <a:latin typeface="Cambria" pitchFamily="18" charset="0"/>
              </a:rPr>
              <a:t>Tetap</a:t>
            </a:r>
            <a:r>
              <a:rPr lang="en-US" sz="2800" b="1" u="sng" dirty="0">
                <a:latin typeface="Cambria" pitchFamily="18" charset="0"/>
              </a:rPr>
              <a:t> </a:t>
            </a:r>
            <a:r>
              <a:rPr lang="en-US" sz="2800" b="1" u="sng" dirty="0" err="1">
                <a:latin typeface="Cambria" pitchFamily="18" charset="0"/>
              </a:rPr>
              <a:t>Bisa</a:t>
            </a:r>
            <a:r>
              <a:rPr lang="en-US" sz="2800" b="1" u="sng" dirty="0">
                <a:latin typeface="Cambria" pitchFamily="18" charset="0"/>
              </a:rPr>
              <a:t> </a:t>
            </a:r>
            <a:r>
              <a:rPr lang="en-US" sz="2800" b="1" u="sng" dirty="0" err="1">
                <a:latin typeface="Cambria" pitchFamily="18" charset="0"/>
              </a:rPr>
              <a:t>Awasi</a:t>
            </a:r>
            <a:r>
              <a:rPr lang="en-US" sz="2800" b="1" u="sng" dirty="0">
                <a:latin typeface="Cambria" pitchFamily="18" charset="0"/>
              </a:rPr>
              <a:t> APBD yang </a:t>
            </a:r>
            <a:r>
              <a:rPr lang="en-US" sz="2800" b="1" u="sng" dirty="0" err="1">
                <a:latin typeface="Cambria" pitchFamily="18" charset="0"/>
              </a:rPr>
              <a:t>Diatur</a:t>
            </a:r>
            <a:r>
              <a:rPr lang="en-US" sz="2800" b="1" u="sng" dirty="0">
                <a:latin typeface="Cambria" pitchFamily="18" charset="0"/>
              </a:rPr>
              <a:t> </a:t>
            </a:r>
            <a:r>
              <a:rPr lang="en-US" sz="2800" b="1" u="sng" dirty="0" err="1">
                <a:latin typeface="Cambria" pitchFamily="18" charset="0"/>
              </a:rPr>
              <a:t>Pergub</a:t>
            </a:r>
            <a:r>
              <a:rPr lang="en-US" sz="2800" u="sng" dirty="0">
                <a:latin typeface="Cambria" pitchFamily="18" charset="0"/>
              </a:rPr>
              <a:t/>
            </a:r>
            <a:br>
              <a:rPr lang="en-US" sz="2800" u="sng" dirty="0">
                <a:latin typeface="Cambria" pitchFamily="18" charset="0"/>
              </a:rPr>
            </a:br>
            <a:endParaRPr lang="en-US" sz="2800" u="sng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Jakarta –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Gube</a:t>
            </a:r>
            <a:r>
              <a:rPr lang="en-US" sz="3600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rn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ur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DKI 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Jaka</a:t>
            </a:r>
            <a:r>
              <a:rPr lang="en-US" sz="3600" b="1" dirty="0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rt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a(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Basuki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`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Tjahaja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Pu</a:t>
            </a:r>
            <a:r>
              <a:rPr lang="en-US" sz="3600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rn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ama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(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Ahok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me</a:t>
            </a:r>
            <a:r>
              <a:rPr lang="en-US" sz="36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ny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ebut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ba</a:t>
            </a:r>
            <a:r>
              <a:rPr lang="en-US" sz="3600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hw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APBD 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ya</a:t>
            </a:r>
            <a:r>
              <a:rPr lang="en-US" sz="3600" b="1" dirty="0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</a:t>
            </a:r>
            <a:r>
              <a:rPr lang="en-US" sz="3600" b="1" dirty="0" err="1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ia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tur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ea typeface="Calibri"/>
                <a:cs typeface="AngsanaUPC" pitchFamily="18" charset="-34"/>
              </a:rPr>
              <a:t>Pe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rg</a:t>
            </a:r>
            <a:r>
              <a:rPr lang="en-US" sz="3600" dirty="0" err="1" smtClean="0">
                <a:latin typeface="AngsanaUPC" pitchFamily="18" charset="-34"/>
                <a:ea typeface="Calibri"/>
                <a:cs typeface="AngsanaUPC" pitchFamily="18" charset="-34"/>
              </a:rPr>
              <a:t>ub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</a:t>
            </a:r>
            <a:r>
              <a:rPr lang="en-US" sz="3600" b="1" dirty="0" err="1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ia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wasi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la</a:t>
            </a:r>
            <a:r>
              <a:rPr lang="en-US" sz="36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su</a:t>
            </a:r>
            <a:r>
              <a:rPr lang="en-US" sz="36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oleh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Kemen</a:t>
            </a:r>
            <a:r>
              <a:rPr lang="en-US" sz="36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ter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ian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Dalam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Negeri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,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bukan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DPRD.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Tetapi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menurut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Dire</a:t>
            </a:r>
            <a:r>
              <a:rPr lang="en-US" sz="3600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kt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ur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Jen</a:t>
            </a:r>
            <a:r>
              <a:rPr lang="en-US" sz="3600" b="1" dirty="0" err="1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dr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klaster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Ke</a:t>
            </a:r>
            <a:r>
              <a:rPr lang="en-US" sz="3600" b="1" dirty="0" err="1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ua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ngan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D</a:t>
            </a:r>
            <a:r>
              <a:rPr lang="en-US" sz="3600" b="1" dirty="0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ae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rah(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Kemendagri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Raydonnyzar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M</a:t>
            </a:r>
            <a:r>
              <a:rPr lang="en-US" sz="3600" b="1" dirty="0" err="1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oe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nek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tida</a:t>
            </a:r>
            <a:r>
              <a:rPr lang="en-US" sz="3600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kl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ah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demik</a:t>
            </a:r>
            <a:r>
              <a:rPr lang="en-US" sz="3600" b="1" dirty="0" err="1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ia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).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		"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</a:t>
            </a:r>
            <a:r>
              <a:rPr lang="en-US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an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Pe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rg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ub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maka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semakin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efe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kt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if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pe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awasan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dilakukan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oleh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DPRD,"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ujar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Raydonnyzar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>
                <a:latin typeface="AngsanaUPC" pitchFamily="18" charset="-34"/>
                <a:ea typeface="Calibri"/>
                <a:cs typeface="AngsanaUPC" pitchFamily="18" charset="-34"/>
              </a:rPr>
              <a:t>us</a:t>
            </a:r>
            <a:r>
              <a:rPr lang="en-US" b="1" dirty="0" err="1">
                <a:highlight>
                  <a:srgbClr val="800080"/>
                </a:highlight>
                <a:latin typeface="AngsanaUPC" pitchFamily="18" charset="-34"/>
                <a:ea typeface="Calibri"/>
                <a:cs typeface="AngsanaUPC" pitchFamily="18" charset="-34"/>
              </a:rPr>
              <a:t>ai</a:t>
            </a:r>
            <a:r>
              <a:rPr lang="en-US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>
                <a:latin typeface="AngsanaUPC" pitchFamily="18" charset="-34"/>
                <a:ea typeface="Calibri"/>
                <a:cs typeface="AngsanaUPC" pitchFamily="18" charset="-34"/>
              </a:rPr>
              <a:t>diftong</a:t>
            </a:r>
            <a:r>
              <a:rPr lang="en-US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mengisi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acara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di</a:t>
            </a:r>
            <a:r>
              <a:rPr lang="en-US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sk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usi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di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Gedu</a:t>
            </a:r>
            <a:r>
              <a:rPr lang="en-US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Nusa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nt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ara(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IV DPD RI,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Senayan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, 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Jaka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rt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a(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Pusat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,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Rabu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(25/3/2015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		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U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nt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uk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Pe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rg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ub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APBD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se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nd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iri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memiliki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pagu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bela</a:t>
            </a:r>
            <a:r>
              <a:rPr lang="en-US" b="1" dirty="0" err="1">
                <a:latin typeface="AngsanaUPC" pitchFamily="18" charset="-34"/>
                <a:ea typeface="Calibri"/>
                <a:cs typeface="AngsanaUPC" pitchFamily="18" charset="-34"/>
              </a:rPr>
              <a:t>nj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a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ma</a:t>
            </a:r>
            <a:r>
              <a:rPr lang="en-US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ks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imal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sebesar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Rp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64 </a:t>
            </a:r>
            <a:r>
              <a:rPr lang="en-US" b="1" dirty="0" err="1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tr</a:t>
            </a:r>
            <a:r>
              <a:rPr lang="en-US" b="1" dirty="0" err="1">
                <a:latin typeface="AngsanaUPC" pitchFamily="18" charset="-34"/>
                <a:ea typeface="Calibri"/>
                <a:cs typeface="AngsanaUPC" pitchFamily="18" charset="-34"/>
              </a:rPr>
              <a:t>iliun</a:t>
            </a:r>
            <a:r>
              <a:rPr lang="en-US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>
                <a:latin typeface="AngsanaUPC" pitchFamily="18" charset="-34"/>
                <a:ea typeface="Calibri"/>
                <a:cs typeface="AngsanaUPC" pitchFamily="18" charset="-34"/>
              </a:rPr>
              <a:t>klaster</a:t>
            </a:r>
            <a:r>
              <a:rPr lang="en-US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karena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me</a:t>
            </a:r>
            <a:r>
              <a:rPr lang="en-US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ikuti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</a:t>
            </a:r>
            <a:r>
              <a:rPr lang="en-US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garan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tahun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lalu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.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Seme</a:t>
            </a:r>
            <a:r>
              <a:rPr lang="en-US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nt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ara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dirty="0" smtClean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pada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RAPBN 2015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memiliki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pagu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sebesar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Rp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 67 </a:t>
            </a:r>
            <a:r>
              <a:rPr lang="en-US" dirty="0" err="1">
                <a:latin typeface="AngsanaUPC" pitchFamily="18" charset="-34"/>
                <a:ea typeface="Calibri"/>
                <a:cs typeface="AngsanaUPC" pitchFamily="18" charset="-34"/>
              </a:rPr>
              <a:t>triliun</a:t>
            </a:r>
            <a:r>
              <a:rPr lang="en-US" dirty="0">
                <a:latin typeface="AngsanaUPC" pitchFamily="18" charset="-34"/>
                <a:ea typeface="Calibri"/>
                <a:cs typeface="AngsanaUPC" pitchFamily="18" charset="-34"/>
              </a:rPr>
              <a:t>.</a:t>
            </a:r>
          </a:p>
          <a:p>
            <a:pPr>
              <a:buNone/>
            </a:pPr>
            <a:endParaRPr lang="en-US" dirty="0">
              <a:latin typeface="AngsanaUPC" pitchFamily="18" charset="-34"/>
              <a:ea typeface="Calibri"/>
              <a:cs typeface="AngsanaUPC" pitchFamily="18" charset="-34"/>
            </a:endParaRPr>
          </a:p>
          <a:p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	</a:t>
            </a:r>
            <a:r>
              <a:rPr lang="en-US" sz="4400" dirty="0" smtClean="0">
                <a:latin typeface="AngsanaUPC" pitchFamily="18" charset="-34"/>
                <a:ea typeface="Calibri"/>
                <a:cs typeface="AngsanaUPC" pitchFamily="18" charset="-34"/>
              </a:rPr>
              <a:t>	</a:t>
            </a:r>
            <a:r>
              <a:rPr lang="en-US" sz="4400" dirty="0" err="1" smtClean="0">
                <a:latin typeface="AngsanaUPC" pitchFamily="18" charset="-34"/>
                <a:ea typeface="Calibri"/>
                <a:cs typeface="AngsanaUPC" pitchFamily="18" charset="-34"/>
              </a:rPr>
              <a:t>Dengan</a:t>
            </a:r>
            <a:r>
              <a:rPr lang="en-US" sz="44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pe</a:t>
            </a:r>
            <a:r>
              <a:rPr lang="en-US" sz="44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aturan</a:t>
            </a:r>
            <a:r>
              <a:rPr lang="en-US" sz="44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44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44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APBN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lewat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Pergub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,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maka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pe</a:t>
            </a:r>
            <a:r>
              <a:rPr lang="en-US" sz="44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ny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usun</a:t>
            </a:r>
            <a:r>
              <a:rPr lang="en-US" sz="44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44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44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anggaran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adalah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eksekutif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.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Maka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dari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itu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seluruh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elemen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eksekutif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mul</a:t>
            </a:r>
            <a:r>
              <a:rPr lang="en-US" sz="4400" b="1" dirty="0" err="1">
                <a:highlight>
                  <a:srgbClr val="800080"/>
                </a:highlight>
                <a:latin typeface="AngsanaUPC" pitchFamily="18" charset="-34"/>
                <a:ea typeface="Calibri"/>
                <a:cs typeface="AngsanaUPC" pitchFamily="18" charset="-34"/>
              </a:rPr>
              <a:t>ai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diftong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dari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SKPD 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samp</a:t>
            </a:r>
            <a:r>
              <a:rPr lang="en-US" sz="4400" b="1" dirty="0" err="1">
                <a:highlight>
                  <a:srgbClr val="800080"/>
                </a:highlight>
                <a:latin typeface="AngsanaUPC" pitchFamily="18" charset="-34"/>
                <a:ea typeface="Calibri"/>
                <a:cs typeface="AngsanaUPC" pitchFamily="18" charset="-34"/>
              </a:rPr>
              <a:t>ai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diftong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Gubernur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akan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dilibatkan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dalam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b="1" dirty="0" err="1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pr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oses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klaster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evaluasi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serta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b="1" dirty="0" err="1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kl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arifikasi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400" b="1" dirty="0" err="1">
                <a:latin typeface="AngsanaUPC" pitchFamily="18" charset="-34"/>
                <a:ea typeface="Calibri"/>
                <a:cs typeface="AngsanaUPC" pitchFamily="18" charset="-34"/>
              </a:rPr>
              <a:t>klaster</a:t>
            </a:r>
            <a:r>
              <a:rPr lang="en-US" sz="4400" b="1" dirty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yang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rencananya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akan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dilakukan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pada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400" dirty="0" err="1">
                <a:latin typeface="AngsanaUPC" pitchFamily="18" charset="-34"/>
                <a:ea typeface="Calibri"/>
                <a:cs typeface="AngsanaUPC" pitchFamily="18" charset="-34"/>
              </a:rPr>
              <a:t>Senin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> (30/3) 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mendata</a:t>
            </a:r>
            <a:r>
              <a:rPr lang="en-US" sz="44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sz="44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4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44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4400" dirty="0" smtClean="0">
                <a:latin typeface="AngsanaUPC" pitchFamily="18" charset="-34"/>
                <a:ea typeface="Calibri"/>
                <a:cs typeface="AngsanaUPC" pitchFamily="18" charset="-34"/>
              </a:rPr>
              <a:t>.</a:t>
            </a:r>
            <a: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  <a:t/>
            </a:r>
            <a:br>
              <a:rPr lang="en-US" sz="4400" dirty="0">
                <a:latin typeface="AngsanaUPC" pitchFamily="18" charset="-34"/>
                <a:ea typeface="Calibri"/>
                <a:cs typeface="AngsanaUPC" pitchFamily="18" charset="-34"/>
              </a:rPr>
            </a:br>
            <a:endParaRPr lang="en-US" sz="44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		"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Kan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kita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lakukan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evaluasi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terhadap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Pergub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.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Fungsi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pengendal</a:t>
            </a:r>
            <a:r>
              <a:rPr lang="en-US" sz="3600" b="1" dirty="0" err="1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ia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di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kita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tapi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dalam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mekanisme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pelaksanaan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anggaran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tetap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DPRD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berperan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.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Akan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jauh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lebih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efe</a:t>
            </a:r>
            <a:r>
              <a:rPr lang="en-US" sz="3600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kt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if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DPRD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awasi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anggaran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DKI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kal</a:t>
            </a:r>
            <a:r>
              <a:rPr lang="en-US" sz="3600" b="1" dirty="0" err="1">
                <a:highlight>
                  <a:srgbClr val="800080"/>
                </a:highlight>
                <a:latin typeface="AngsanaUPC" pitchFamily="18" charset="-34"/>
                <a:ea typeface="Calibri"/>
                <a:cs typeface="AngsanaUPC" pitchFamily="18" charset="-34"/>
              </a:rPr>
              <a:t>au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diftong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diatur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Pergub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,"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tutur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Raydonnyzar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		</a:t>
            </a:r>
            <a:r>
              <a:rPr lang="en-US" sz="3600" dirty="0" err="1" smtClean="0">
                <a:latin typeface="AngsanaUPC" pitchFamily="18" charset="-34"/>
                <a:ea typeface="Calibri"/>
                <a:cs typeface="AngsanaUPC" pitchFamily="18" charset="-34"/>
              </a:rPr>
              <a:t>Dia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kemud</a:t>
            </a:r>
            <a:r>
              <a:rPr lang="en-US" sz="3600" b="1" dirty="0" err="1">
                <a:highlight>
                  <a:srgbClr val="808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ia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n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>
                <a:latin typeface="AngsanaUPC" pitchFamily="18" charset="-34"/>
                <a:ea typeface="Calibri"/>
                <a:cs typeface="AngsanaUPC" pitchFamily="18" charset="-34"/>
              </a:rPr>
              <a:t>vokal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me</a:t>
            </a:r>
            <a:r>
              <a:rPr lang="en-US" sz="36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ny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ebut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bahwa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pada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ta</a:t>
            </a:r>
            <a:r>
              <a:rPr lang="en-US" sz="3600" b="1" dirty="0" err="1" smtClean="0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ng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gal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10 April</a:t>
            </a:r>
            <a:r>
              <a:rPr lang="en-US" sz="3600" b="1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2015 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mendatang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36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36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36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Pergub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sudah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disahkan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.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Kemudian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pada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tanggal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24 April 2015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sudah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dapat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3600" dirty="0" err="1">
                <a:latin typeface="AngsanaUPC" pitchFamily="18" charset="-34"/>
                <a:ea typeface="Calibri"/>
                <a:cs typeface="AngsanaUPC" pitchFamily="18" charset="-34"/>
              </a:rPr>
              <a:t>dicairkan</a:t>
            </a:r>
            <a:r>
              <a:rPr lang="en-US" sz="3600" dirty="0">
                <a:latin typeface="AngsanaUPC" pitchFamily="18" charset="-34"/>
                <a:ea typeface="Calibri"/>
                <a:cs typeface="AngsanaUPC" pitchFamily="18" charset="-34"/>
              </a:rPr>
              <a:t>.</a:t>
            </a:r>
          </a:p>
          <a:p>
            <a:pPr>
              <a:buNone/>
            </a:pPr>
            <a:endParaRPr lang="en-US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ea typeface="Calibri"/>
                <a:cs typeface="Times New Roman"/>
              </a:rPr>
              <a:t>		</a:t>
            </a:r>
            <a:r>
              <a:rPr lang="en-US" sz="4300" dirty="0" smtClean="0">
                <a:latin typeface="AngsanaUPC" pitchFamily="18" charset="-34"/>
                <a:ea typeface="Calibri"/>
                <a:cs typeface="AngsanaUPC" pitchFamily="18" charset="-34"/>
              </a:rPr>
              <a:t>"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Ini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untuk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pembiayaan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belanja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9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bulan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ke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depan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karena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praktis</a:t>
            </a:r>
            <a:r>
              <a:rPr lang="en-US" sz="43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43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dan</a:t>
            </a:r>
            <a:r>
              <a:rPr lang="en-US" sz="43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kluster</a:t>
            </a:r>
            <a:r>
              <a:rPr lang="en-US" sz="4300" b="1" dirty="0" smtClean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4300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3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bulan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kemarin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itu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tak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bisa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b="1" dirty="0" err="1">
                <a:latin typeface="AngsanaUPC" pitchFamily="18" charset="-34"/>
                <a:ea typeface="Calibri"/>
                <a:cs typeface="AngsanaUPC" pitchFamily="18" charset="-34"/>
              </a:rPr>
              <a:t>pak</a:t>
            </a:r>
            <a:r>
              <a:rPr lang="en-US" sz="4300" b="1" dirty="0" err="1">
                <a:highlight>
                  <a:srgbClr val="800080"/>
                </a:highlight>
                <a:latin typeface="AngsanaUPC" pitchFamily="18" charset="-34"/>
                <a:ea typeface="Calibri"/>
                <a:cs typeface="AngsanaUPC" pitchFamily="18" charset="-34"/>
              </a:rPr>
              <a:t>ai</a:t>
            </a:r>
            <a:r>
              <a:rPr lang="en-US" sz="43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300" b="1" dirty="0" err="1">
                <a:latin typeface="AngsanaUPC" pitchFamily="18" charset="-34"/>
                <a:ea typeface="Calibri"/>
                <a:cs typeface="AngsanaUPC" pitchFamily="18" charset="-34"/>
              </a:rPr>
              <a:t>diftong</a:t>
            </a:r>
            <a:r>
              <a:rPr lang="en-US" sz="4300" b="1" dirty="0">
                <a:latin typeface="AngsanaUPC" pitchFamily="18" charset="-34"/>
                <a:ea typeface="Calibri"/>
                <a:cs typeface="AngsanaUPC" pitchFamily="18" charset="-34"/>
              </a:rPr>
              <a:t>)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anggaran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dari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sini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,"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pungkas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b="1" dirty="0" err="1">
                <a:highlight>
                  <a:srgbClr val="FF0000"/>
                </a:highlight>
                <a:latin typeface="AngsanaUPC" pitchFamily="18" charset="-34"/>
                <a:ea typeface="Calibri"/>
                <a:cs typeface="AngsanaUPC" pitchFamily="18" charset="-34"/>
              </a:rPr>
              <a:t>pr</a:t>
            </a:r>
            <a:r>
              <a:rPr lang="en-US" sz="4300" b="1" dirty="0" err="1">
                <a:latin typeface="AngsanaUPC" pitchFamily="18" charset="-34"/>
                <a:ea typeface="Calibri"/>
                <a:cs typeface="AngsanaUPC" pitchFamily="18" charset="-34"/>
              </a:rPr>
              <a:t>ia</a:t>
            </a:r>
            <a:r>
              <a:rPr lang="en-US" sz="4300" b="1" dirty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300" b="1" dirty="0" err="1">
                <a:latin typeface="AngsanaUPC" pitchFamily="18" charset="-34"/>
                <a:ea typeface="Calibri"/>
                <a:cs typeface="AngsanaUPC" pitchFamily="18" charset="-34"/>
              </a:rPr>
              <a:t>klaster</a:t>
            </a:r>
            <a:r>
              <a:rPr lang="en-US" sz="43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yang 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</a:t>
            </a:r>
            <a:r>
              <a:rPr lang="en-US" sz="4300" b="1" dirty="0" err="1" smtClean="0">
                <a:highlight>
                  <a:srgbClr val="FFFF00"/>
                </a:highlight>
                <a:latin typeface="AngsanaUPC" pitchFamily="18" charset="-34"/>
                <a:ea typeface="Calibri"/>
                <a:cs typeface="AngsanaUPC" pitchFamily="18" charset="-34"/>
              </a:rPr>
              <a:t>kr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ab</a:t>
            </a:r>
            <a:r>
              <a:rPr lang="en-US" sz="4300" b="1" dirty="0" smtClean="0">
                <a:latin typeface="AngsanaUPC" pitchFamily="18" charset="-34"/>
                <a:ea typeface="Calibri"/>
                <a:cs typeface="AngsanaUPC" pitchFamily="18" charset="-34"/>
              </a:rPr>
              <a:t>(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deret</a:t>
            </a:r>
            <a:r>
              <a:rPr lang="en-US" sz="4300" b="1" dirty="0" smtClean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b="1" dirty="0" err="1" smtClean="0">
                <a:latin typeface="AngsanaUPC" pitchFamily="18" charset="-34"/>
                <a:ea typeface="Calibri"/>
                <a:cs typeface="AngsanaUPC" pitchFamily="18" charset="-34"/>
              </a:rPr>
              <a:t>konsonan</a:t>
            </a:r>
            <a:r>
              <a:rPr lang="en-US" sz="4300" b="1" dirty="0">
                <a:latin typeface="AngsanaUPC" pitchFamily="18" charset="-34"/>
                <a:ea typeface="Calibri"/>
                <a:cs typeface="AngsanaUPC" pitchFamily="18" charset="-34"/>
              </a:rPr>
              <a:t>)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disapa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 Donny </a:t>
            </a:r>
            <a:r>
              <a:rPr lang="en-US" sz="4300" dirty="0" err="1">
                <a:latin typeface="AngsanaUPC" pitchFamily="18" charset="-34"/>
                <a:ea typeface="Calibri"/>
                <a:cs typeface="AngsanaUPC" pitchFamily="18" charset="-34"/>
              </a:rPr>
              <a:t>itu</a:t>
            </a:r>
            <a:r>
              <a:rPr lang="en-US" sz="4300" dirty="0">
                <a:latin typeface="AngsanaUPC" pitchFamily="18" charset="-34"/>
                <a:ea typeface="Calibri"/>
                <a:cs typeface="AngsanaUPC" pitchFamily="18" charset="-34"/>
              </a:rPr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>
                <a:ln>
                  <a:solidFill>
                    <a:schemeClr val="accent4">
                      <a:lumMod val="50000"/>
                    </a:schemeClr>
                  </a:solidFill>
                </a:ln>
              </a:rPr>
              <a:t>Sumber</a:t>
            </a:r>
            <a:r>
              <a:rPr lang="en-US" dirty="0">
                <a:ln>
                  <a:solidFill>
                    <a:schemeClr val="accent4">
                      <a:lumMod val="50000"/>
                    </a:schemeClr>
                  </a:solidFill>
                </a:ln>
              </a:rPr>
              <a:t>: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http://news.detik.com/read/2015/03/25/171113/2869528/10/kemendagri-dprd-dki-tetap-bisa-awasi-apbd-yang-diatur-pergub?n991103605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Laporan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6388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Gracia</a:t>
            </a:r>
            <a:r>
              <a:rPr lang="en-US" sz="2000" dirty="0" smtClean="0"/>
              <a:t> (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5)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Eksekutif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asimilasi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jawab</a:t>
            </a:r>
            <a:r>
              <a:rPr lang="en-US" sz="2000" b="1" dirty="0" smtClean="0"/>
              <a:t>: (</a:t>
            </a:r>
            <a:r>
              <a:rPr lang="en-US" sz="2000" b="1" dirty="0" err="1" smtClean="0"/>
              <a:t>Farida</a:t>
            </a:r>
            <a:r>
              <a:rPr lang="en-US" sz="2000" b="1" dirty="0" smtClean="0"/>
              <a:t>)</a:t>
            </a:r>
          </a:p>
          <a:p>
            <a:pPr>
              <a:buNone/>
            </a:pPr>
            <a:r>
              <a:rPr lang="en-US" sz="2000" b="1" dirty="0" smtClean="0"/>
              <a:t>	 </a:t>
            </a:r>
            <a:r>
              <a:rPr lang="en-US" sz="2000" b="1" dirty="0" err="1" smtClean="0"/>
              <a:t>Asimilasi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bunyi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bunyi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bunyi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seperti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jika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ditulis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Eksekutif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jika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dibaca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seperti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exsekutif</a:t>
            </a:r>
            <a:r>
              <a:rPr lang="en-US" sz="2000" b="1" dirty="0" smtClean="0"/>
              <a:t>), </a:t>
            </a:r>
            <a:r>
              <a:rPr lang="en-US" sz="2000" b="1" dirty="0" err="1" smtClean="0"/>
              <a:t>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eksekutif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termasuk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asimilasi</a:t>
            </a:r>
            <a:endParaRPr lang="en-US" sz="2000" b="1" dirty="0" smtClean="0"/>
          </a:p>
          <a:p>
            <a:r>
              <a:rPr lang="en-US" sz="2000" dirty="0" err="1" smtClean="0"/>
              <a:t>Apriani</a:t>
            </a:r>
            <a:r>
              <a:rPr lang="en-US" sz="2000" dirty="0" smtClean="0"/>
              <a:t> </a:t>
            </a:r>
            <a:r>
              <a:rPr lang="en-US" sz="2000" dirty="0" err="1" smtClean="0"/>
              <a:t>Tiar</a:t>
            </a:r>
            <a:r>
              <a:rPr lang="en-US" sz="2000" dirty="0" smtClean="0"/>
              <a:t> (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3)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kluster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konsonan</a:t>
            </a:r>
            <a:r>
              <a:rPr lang="en-US" sz="2000" dirty="0" smtClean="0"/>
              <a:t>? Dan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kluster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konsonan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Jawab</a:t>
            </a:r>
            <a:r>
              <a:rPr lang="en-US" sz="2000" dirty="0" smtClean="0"/>
              <a:t>:  (</a:t>
            </a:r>
            <a:r>
              <a:rPr lang="en-US" sz="2000" dirty="0" err="1" smtClean="0"/>
              <a:t>andini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kluster</a:t>
            </a:r>
            <a:r>
              <a:rPr lang="en-US" sz="2000" dirty="0" smtClean="0"/>
              <a:t>,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konsonan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deret</a:t>
            </a:r>
            <a:r>
              <a:rPr lang="en-US" sz="2000" dirty="0" smtClean="0"/>
              <a:t> </a:t>
            </a:r>
            <a:r>
              <a:rPr lang="en-US" sz="2000" dirty="0" err="1" smtClean="0"/>
              <a:t>konsonan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indonesia</a:t>
            </a:r>
            <a:r>
              <a:rPr lang="en-US" sz="2000" dirty="0" smtClean="0"/>
              <a:t> </a:t>
            </a:r>
            <a:r>
              <a:rPr lang="en-US" sz="2000" dirty="0" err="1" smtClean="0"/>
              <a:t>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,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pr (</a:t>
            </a:r>
            <a:r>
              <a:rPr lang="en-US" sz="2000" dirty="0" err="1" smtClean="0"/>
              <a:t>kluster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kt</a:t>
            </a:r>
            <a:r>
              <a:rPr lang="en-US" sz="2000" dirty="0" smtClean="0"/>
              <a:t> (</a:t>
            </a:r>
            <a:r>
              <a:rPr lang="en-US" sz="2000" dirty="0" err="1" smtClean="0"/>
              <a:t>deret</a:t>
            </a:r>
            <a:r>
              <a:rPr lang="en-US" sz="2000" dirty="0" smtClean="0"/>
              <a:t> </a:t>
            </a:r>
            <a:r>
              <a:rPr lang="en-US" sz="2000" dirty="0" err="1" smtClean="0"/>
              <a:t>konsonan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81bca1791f51971593e1aec1ea867dfaa183b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99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PENERAPAN Fonologi</vt:lpstr>
      <vt:lpstr>Di Ulas kembali……….</vt:lpstr>
      <vt:lpstr> Kemendagri: DPRD DKI Tetap Bisa Awasi APBD yang Diatur Pergub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Laporan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4 Pembahasan Soal Tentang  Fonologi</dc:title>
  <dc:creator>Your User Name</dc:creator>
  <cp:lastModifiedBy>bismillah</cp:lastModifiedBy>
  <cp:revision>15</cp:revision>
  <dcterms:created xsi:type="dcterms:W3CDTF">2015-03-26T12:58:23Z</dcterms:created>
  <dcterms:modified xsi:type="dcterms:W3CDTF">2016-05-17T08:15:46Z</dcterms:modified>
</cp:coreProperties>
</file>