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3" r:id="rId8"/>
    <p:sldId id="265" r:id="rId9"/>
    <p:sldId id="264" r:id="rId10"/>
    <p:sldId id="266" r:id="rId11"/>
    <p:sldId id="267" r:id="rId12"/>
    <p:sldId id="268" r:id="rId13"/>
    <p:sldId id="275" r:id="rId14"/>
    <p:sldId id="276" r:id="rId15"/>
    <p:sldId id="277" r:id="rId16"/>
    <p:sldId id="278" r:id="rId17"/>
    <p:sldId id="279" r:id="rId18"/>
    <p:sldId id="269" r:id="rId19"/>
    <p:sldId id="270" r:id="rId20"/>
    <p:sldId id="271" r:id="rId21"/>
    <p:sldId id="272" r:id="rId22"/>
    <p:sldId id="273" r:id="rId23"/>
    <p:sldId id="274"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5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C88D23-40AE-45DE-837B-38AC159AB9AD}"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CDFA2-118D-434C-90D3-5BAB770A0C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C88D23-40AE-45DE-837B-38AC159AB9AD}"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CDFA2-118D-434C-90D3-5BAB770A0C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C88D23-40AE-45DE-837B-38AC159AB9AD}"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CDFA2-118D-434C-90D3-5BAB770A0C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C88D23-40AE-45DE-837B-38AC159AB9AD}"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CDFA2-118D-434C-90D3-5BAB770A0C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C88D23-40AE-45DE-837B-38AC159AB9AD}"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CDFA2-118D-434C-90D3-5BAB770A0C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C88D23-40AE-45DE-837B-38AC159AB9AD}"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CDFA2-118D-434C-90D3-5BAB770A0C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C88D23-40AE-45DE-837B-38AC159AB9AD}" type="datetimeFigureOut">
              <a:rPr lang="en-US" smtClean="0"/>
              <a:pPr/>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DCDFA2-118D-434C-90D3-5BAB770A0C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C88D23-40AE-45DE-837B-38AC159AB9AD}" type="datetimeFigureOut">
              <a:rPr lang="en-US" smtClean="0"/>
              <a:pPr/>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DCDFA2-118D-434C-90D3-5BAB770A0C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88D23-40AE-45DE-837B-38AC159AB9AD}" type="datetimeFigureOut">
              <a:rPr lang="en-US" smtClean="0"/>
              <a:pPr/>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DCDFA2-118D-434C-90D3-5BAB770A0C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C88D23-40AE-45DE-837B-38AC159AB9AD}"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CDFA2-118D-434C-90D3-5BAB770A0C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C88D23-40AE-45DE-837B-38AC159AB9AD}"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CDFA2-118D-434C-90D3-5BAB770A0C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C88D23-40AE-45DE-837B-38AC159AB9AD}" type="datetimeFigureOut">
              <a:rPr lang="en-US" smtClean="0"/>
              <a:pPr/>
              <a:t>8/19/2015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CDFA2-118D-434C-90D3-5BAB770A0C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normAutofit/>
          </a:bodyPr>
          <a:lstStyle/>
          <a:p>
            <a:r>
              <a:rPr lang="en-US" dirty="0" err="1" smtClean="0"/>
              <a:t>Struktur</a:t>
            </a:r>
            <a:r>
              <a:rPr lang="en-US" dirty="0" smtClean="0"/>
              <a:t> </a:t>
            </a:r>
            <a:r>
              <a:rPr lang="en-US" dirty="0" err="1" smtClean="0"/>
              <a:t>Bahasa</a:t>
            </a:r>
            <a:r>
              <a:rPr lang="en-US" dirty="0" smtClean="0"/>
              <a:t> Indonesia</a:t>
            </a:r>
            <a:br>
              <a:rPr lang="en-US" dirty="0" smtClean="0"/>
            </a:br>
            <a:r>
              <a:rPr lang="en-US" dirty="0" smtClean="0"/>
              <a:t>“</a:t>
            </a:r>
            <a:r>
              <a:rPr lang="en-US" dirty="0" err="1" smtClean="0"/>
              <a:t>Morfologi</a:t>
            </a:r>
            <a:r>
              <a:rPr lang="en-US" dirty="0" smtClean="0"/>
              <a:t> </a:t>
            </a:r>
            <a:r>
              <a:rPr lang="en-US" dirty="0" err="1" smtClean="0"/>
              <a:t>Bahasa</a:t>
            </a:r>
            <a:r>
              <a:rPr lang="en-US" dirty="0" smtClean="0"/>
              <a:t>”</a:t>
            </a:r>
            <a:endParaRPr lang="en-US" dirty="0"/>
          </a:p>
        </p:txBody>
      </p:sp>
      <p:sp>
        <p:nvSpPr>
          <p:cNvPr id="3" name="Subtitle 2"/>
          <p:cNvSpPr>
            <a:spLocks noGrp="1"/>
          </p:cNvSpPr>
          <p:nvPr>
            <p:ph type="subTitle" idx="1"/>
          </p:nvPr>
        </p:nvSpPr>
        <p:spPr>
          <a:xfrm>
            <a:off x="1371600" y="1752600"/>
            <a:ext cx="6400800" cy="4038600"/>
          </a:xfrm>
        </p:spPr>
        <p:txBody>
          <a:bodyPr>
            <a:normAutofit/>
          </a:bodyPr>
          <a:lstStyle/>
          <a:p>
            <a:endParaRPr lang="en-US"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pPr>
              <a:defRPr/>
            </a:pPr>
            <a:fld id="{433A05E0-56A8-4F5D-8CE1-0E3397CEA0A7}" type="slidenum">
              <a:rPr lang="en-US"/>
              <a:pPr>
                <a:defRPr/>
              </a:pPr>
              <a:t>10</a:t>
            </a:fld>
            <a:endParaRPr lang="en-US"/>
          </a:p>
        </p:txBody>
      </p:sp>
      <p:sp>
        <p:nvSpPr>
          <p:cNvPr id="15363" name="Text Box 2"/>
          <p:cNvSpPr txBox="1">
            <a:spLocks noChangeArrowheads="1"/>
          </p:cNvSpPr>
          <p:nvPr/>
        </p:nvSpPr>
        <p:spPr bwMode="auto">
          <a:xfrm>
            <a:off x="2133600" y="457200"/>
            <a:ext cx="4724400" cy="830997"/>
          </a:xfrm>
          <a:prstGeom prst="rect">
            <a:avLst/>
          </a:prstGeom>
          <a:noFill/>
          <a:ln w="9525">
            <a:noFill/>
            <a:miter lim="800000"/>
            <a:headEnd/>
            <a:tailEnd/>
          </a:ln>
        </p:spPr>
        <p:txBody>
          <a:bodyPr wrap="square">
            <a:spAutoFit/>
          </a:bodyPr>
          <a:lstStyle/>
          <a:p>
            <a:pPr algn="ctr" eaLnBrk="0" hangingPunct="0"/>
            <a:r>
              <a:rPr lang="en-US" sz="4800" b="1" u="sng" dirty="0">
                <a:solidFill>
                  <a:srgbClr val="0000CC"/>
                </a:solidFill>
              </a:rPr>
              <a:t>JENIS MORFEM</a:t>
            </a:r>
          </a:p>
        </p:txBody>
      </p:sp>
      <p:sp>
        <p:nvSpPr>
          <p:cNvPr id="15364" name="Text Box 3"/>
          <p:cNvSpPr txBox="1">
            <a:spLocks noChangeArrowheads="1"/>
          </p:cNvSpPr>
          <p:nvPr/>
        </p:nvSpPr>
        <p:spPr bwMode="auto">
          <a:xfrm>
            <a:off x="457200" y="1219200"/>
            <a:ext cx="2377702" cy="523220"/>
          </a:xfrm>
          <a:prstGeom prst="rect">
            <a:avLst/>
          </a:prstGeom>
          <a:noFill/>
          <a:ln w="9525">
            <a:noFill/>
            <a:miter lim="800000"/>
            <a:headEnd/>
            <a:tailEnd/>
          </a:ln>
        </p:spPr>
        <p:txBody>
          <a:bodyPr wrap="none">
            <a:spAutoFit/>
          </a:bodyPr>
          <a:lstStyle/>
          <a:p>
            <a:pPr eaLnBrk="0" hangingPunct="0"/>
            <a:r>
              <a:rPr lang="en-US" sz="2800" b="1" dirty="0" err="1">
                <a:solidFill>
                  <a:srgbClr val="0000CC"/>
                </a:solidFill>
              </a:rPr>
              <a:t>Morfem</a:t>
            </a:r>
            <a:r>
              <a:rPr lang="en-US" sz="2800" b="1" dirty="0">
                <a:solidFill>
                  <a:srgbClr val="0000CC"/>
                </a:solidFill>
              </a:rPr>
              <a:t> </a:t>
            </a:r>
            <a:r>
              <a:rPr lang="en-US" sz="2800" b="1" dirty="0" err="1">
                <a:solidFill>
                  <a:srgbClr val="0000CC"/>
                </a:solidFill>
              </a:rPr>
              <a:t>Bebas</a:t>
            </a:r>
            <a:endParaRPr lang="en-US" sz="2800" b="1" dirty="0">
              <a:solidFill>
                <a:srgbClr val="0000CC"/>
              </a:solidFill>
            </a:endParaRPr>
          </a:p>
        </p:txBody>
      </p:sp>
      <p:sp>
        <p:nvSpPr>
          <p:cNvPr id="15365" name="Text Box 4"/>
          <p:cNvSpPr txBox="1">
            <a:spLocks noChangeArrowheads="1"/>
          </p:cNvSpPr>
          <p:nvPr/>
        </p:nvSpPr>
        <p:spPr bwMode="auto">
          <a:xfrm>
            <a:off x="838200" y="2057400"/>
            <a:ext cx="8305800" cy="923925"/>
          </a:xfrm>
          <a:prstGeom prst="rect">
            <a:avLst/>
          </a:prstGeom>
          <a:noFill/>
          <a:ln w="9525">
            <a:noFill/>
            <a:miter lim="800000"/>
            <a:headEnd/>
            <a:tailEnd/>
          </a:ln>
        </p:spPr>
        <p:txBody>
          <a:bodyPr>
            <a:spAutoFit/>
          </a:bodyPr>
          <a:lstStyle/>
          <a:p>
            <a:pPr eaLnBrk="0" hangingPunct="0"/>
            <a:r>
              <a:rPr lang="en-US" b="1" dirty="0" err="1"/>
              <a:t>Morfem</a:t>
            </a:r>
            <a:r>
              <a:rPr lang="en-US" b="1" dirty="0"/>
              <a:t> yang </a:t>
            </a:r>
            <a:r>
              <a:rPr lang="en-US" b="1" dirty="0" err="1"/>
              <a:t>boleh</a:t>
            </a:r>
            <a:r>
              <a:rPr lang="en-US" b="1" dirty="0"/>
              <a:t> </a:t>
            </a:r>
            <a:r>
              <a:rPr lang="en-US" b="1" dirty="0" err="1"/>
              <a:t>berdiri</a:t>
            </a:r>
            <a:r>
              <a:rPr lang="en-US" b="1" dirty="0"/>
              <a:t> </a:t>
            </a:r>
            <a:r>
              <a:rPr lang="en-US" b="1" dirty="0" err="1"/>
              <a:t>sendiri</a:t>
            </a:r>
            <a:r>
              <a:rPr lang="en-US" b="1" dirty="0"/>
              <a:t> </a:t>
            </a:r>
            <a:r>
              <a:rPr lang="en-US" b="1" dirty="0" err="1"/>
              <a:t>sebagai</a:t>
            </a:r>
            <a:r>
              <a:rPr lang="en-US" b="1" dirty="0"/>
              <a:t> </a:t>
            </a:r>
            <a:r>
              <a:rPr lang="en-US" b="1" dirty="0" err="1"/>
              <a:t>satu</a:t>
            </a:r>
            <a:r>
              <a:rPr lang="en-US" b="1" dirty="0"/>
              <a:t> </a:t>
            </a:r>
            <a:r>
              <a:rPr lang="en-US" b="1" dirty="0" err="1"/>
              <a:t>kata</a:t>
            </a:r>
            <a:r>
              <a:rPr lang="en-US" b="1" dirty="0"/>
              <a:t>, </a:t>
            </a:r>
            <a:r>
              <a:rPr lang="en-US" b="1" dirty="0" err="1"/>
              <a:t>dan</a:t>
            </a:r>
            <a:r>
              <a:rPr lang="en-US" b="1" dirty="0"/>
              <a:t> </a:t>
            </a:r>
            <a:r>
              <a:rPr lang="en-US" b="1" dirty="0" err="1"/>
              <a:t>mempunyai</a:t>
            </a:r>
            <a:r>
              <a:rPr lang="en-US" b="1" dirty="0"/>
              <a:t> </a:t>
            </a:r>
            <a:r>
              <a:rPr lang="en-US" b="1" dirty="0" err="1"/>
              <a:t>makna</a:t>
            </a:r>
            <a:r>
              <a:rPr lang="en-US" b="1" dirty="0"/>
              <a:t> yang </a:t>
            </a:r>
            <a:r>
              <a:rPr lang="en-US" b="1" dirty="0" err="1"/>
              <a:t>tersendiri</a:t>
            </a:r>
            <a:r>
              <a:rPr lang="en-US" b="1" dirty="0"/>
              <a:t>, </a:t>
            </a:r>
            <a:r>
              <a:rPr lang="en-US" b="1" dirty="0" err="1"/>
              <a:t>serta</a:t>
            </a:r>
            <a:r>
              <a:rPr lang="en-US" b="1" dirty="0"/>
              <a:t> </a:t>
            </a:r>
            <a:r>
              <a:rPr lang="en-US" b="1" dirty="0" err="1"/>
              <a:t>berfungsi</a:t>
            </a:r>
            <a:r>
              <a:rPr lang="en-US" b="1" dirty="0"/>
              <a:t> </a:t>
            </a:r>
            <a:r>
              <a:rPr lang="en-US" b="1" dirty="0" err="1"/>
              <a:t>dalam</a:t>
            </a:r>
            <a:r>
              <a:rPr lang="en-US" b="1" dirty="0"/>
              <a:t> </a:t>
            </a:r>
            <a:r>
              <a:rPr lang="en-US" b="1" dirty="0" err="1"/>
              <a:t>ujaran</a:t>
            </a:r>
            <a:r>
              <a:rPr lang="en-US" b="1" dirty="0"/>
              <a:t>. </a:t>
            </a:r>
            <a:r>
              <a:rPr lang="en-US" b="1" dirty="0" err="1"/>
              <a:t>Bentuk</a:t>
            </a:r>
            <a:r>
              <a:rPr lang="en-US" b="1" dirty="0"/>
              <a:t> </a:t>
            </a:r>
            <a:r>
              <a:rPr lang="en-US" b="1" dirty="0" err="1"/>
              <a:t>ini</a:t>
            </a:r>
            <a:r>
              <a:rPr lang="en-US" b="1" dirty="0"/>
              <a:t> </a:t>
            </a:r>
            <a:r>
              <a:rPr lang="en-US" b="1" dirty="0" err="1"/>
              <a:t>tidak</a:t>
            </a:r>
            <a:r>
              <a:rPr lang="en-US" b="1" dirty="0"/>
              <a:t> </a:t>
            </a:r>
            <a:r>
              <a:rPr lang="en-US" b="1" dirty="0" err="1"/>
              <a:t>memerlukan</a:t>
            </a:r>
            <a:r>
              <a:rPr lang="en-US" b="1" dirty="0"/>
              <a:t> </a:t>
            </a:r>
            <a:r>
              <a:rPr lang="en-US" b="1" dirty="0" err="1"/>
              <a:t>kata</a:t>
            </a:r>
            <a:r>
              <a:rPr lang="en-US" b="1" dirty="0"/>
              <a:t> lain. </a:t>
            </a:r>
            <a:r>
              <a:rPr lang="en-US" b="1" dirty="0" err="1"/>
              <a:t>Contoh</a:t>
            </a:r>
            <a:r>
              <a:rPr lang="en-US" b="1" dirty="0"/>
              <a:t> :</a:t>
            </a:r>
          </a:p>
        </p:txBody>
      </p:sp>
      <p:sp>
        <p:nvSpPr>
          <p:cNvPr id="15366" name="Text Box 5"/>
          <p:cNvSpPr txBox="1">
            <a:spLocks noChangeArrowheads="1"/>
          </p:cNvSpPr>
          <p:nvPr/>
        </p:nvSpPr>
        <p:spPr bwMode="auto">
          <a:xfrm>
            <a:off x="2165350" y="2963863"/>
            <a:ext cx="4387850" cy="366712"/>
          </a:xfrm>
          <a:prstGeom prst="rect">
            <a:avLst/>
          </a:prstGeom>
          <a:solidFill>
            <a:schemeClr val="accent2">
              <a:lumMod val="40000"/>
              <a:lumOff val="60000"/>
            </a:schemeClr>
          </a:solidFill>
          <a:ln w="9525">
            <a:noFill/>
            <a:miter lim="800000"/>
            <a:headEnd/>
            <a:tailEnd/>
          </a:ln>
        </p:spPr>
        <p:txBody>
          <a:bodyPr>
            <a:spAutoFit/>
          </a:bodyPr>
          <a:lstStyle/>
          <a:p>
            <a:pPr eaLnBrk="0" hangingPunct="0"/>
            <a:r>
              <a:rPr lang="en-US" b="1" dirty="0" err="1">
                <a:solidFill>
                  <a:schemeClr val="accent6">
                    <a:lumMod val="75000"/>
                  </a:schemeClr>
                </a:solidFill>
              </a:rPr>
              <a:t>ikan</a:t>
            </a:r>
            <a:r>
              <a:rPr lang="en-US" b="1" dirty="0">
                <a:solidFill>
                  <a:schemeClr val="accent6">
                    <a:lumMod val="75000"/>
                  </a:schemeClr>
                </a:solidFill>
              </a:rPr>
              <a:t>, </a:t>
            </a:r>
            <a:r>
              <a:rPr lang="en-US" b="1" dirty="0" err="1">
                <a:solidFill>
                  <a:schemeClr val="accent6">
                    <a:lumMod val="75000"/>
                  </a:schemeClr>
                </a:solidFill>
              </a:rPr>
              <a:t>meja</a:t>
            </a:r>
            <a:r>
              <a:rPr lang="en-US" b="1" dirty="0">
                <a:solidFill>
                  <a:schemeClr val="accent6">
                    <a:lumMod val="75000"/>
                  </a:schemeClr>
                </a:solidFill>
              </a:rPr>
              <a:t>, </a:t>
            </a:r>
            <a:r>
              <a:rPr lang="en-US" b="1" dirty="0" err="1">
                <a:solidFill>
                  <a:schemeClr val="accent6">
                    <a:lumMod val="75000"/>
                  </a:schemeClr>
                </a:solidFill>
              </a:rPr>
              <a:t>baju</a:t>
            </a:r>
            <a:r>
              <a:rPr lang="en-US" b="1" dirty="0">
                <a:solidFill>
                  <a:schemeClr val="accent6">
                    <a:lumMod val="75000"/>
                  </a:schemeClr>
                </a:solidFill>
              </a:rPr>
              <a:t>, </a:t>
            </a:r>
            <a:r>
              <a:rPr lang="en-US" b="1" dirty="0" err="1">
                <a:solidFill>
                  <a:schemeClr val="accent6">
                    <a:lumMod val="75000"/>
                  </a:schemeClr>
                </a:solidFill>
              </a:rPr>
              <a:t>kertas</a:t>
            </a:r>
            <a:r>
              <a:rPr lang="en-US" b="1" dirty="0">
                <a:solidFill>
                  <a:schemeClr val="accent6">
                    <a:lumMod val="75000"/>
                  </a:schemeClr>
                </a:solidFill>
              </a:rPr>
              <a:t>, </a:t>
            </a:r>
            <a:r>
              <a:rPr lang="en-US" b="1" dirty="0" err="1">
                <a:solidFill>
                  <a:schemeClr val="accent6">
                    <a:lumMod val="75000"/>
                  </a:schemeClr>
                </a:solidFill>
              </a:rPr>
              <a:t>manusia</a:t>
            </a:r>
            <a:r>
              <a:rPr lang="en-US" b="1" dirty="0">
                <a:solidFill>
                  <a:schemeClr val="accent6">
                    <a:lumMod val="75000"/>
                  </a:schemeClr>
                </a:solidFill>
              </a:rPr>
              <a:t>, </a:t>
            </a:r>
            <a:r>
              <a:rPr lang="en-US" b="1" dirty="0" err="1">
                <a:solidFill>
                  <a:schemeClr val="accent6">
                    <a:lumMod val="75000"/>
                  </a:schemeClr>
                </a:solidFill>
              </a:rPr>
              <a:t>jalan</a:t>
            </a:r>
            <a:endParaRPr lang="en-US" b="1" dirty="0">
              <a:solidFill>
                <a:schemeClr val="accent6">
                  <a:lumMod val="75000"/>
                </a:schemeClr>
              </a:solidFill>
            </a:endParaRPr>
          </a:p>
        </p:txBody>
      </p:sp>
      <p:sp>
        <p:nvSpPr>
          <p:cNvPr id="15367" name="Text Box 6"/>
          <p:cNvSpPr txBox="1">
            <a:spLocks noChangeArrowheads="1"/>
          </p:cNvSpPr>
          <p:nvPr/>
        </p:nvSpPr>
        <p:spPr bwMode="auto">
          <a:xfrm>
            <a:off x="304800" y="3505200"/>
            <a:ext cx="2971800" cy="523220"/>
          </a:xfrm>
          <a:prstGeom prst="rect">
            <a:avLst/>
          </a:prstGeom>
          <a:noFill/>
          <a:ln w="9525">
            <a:noFill/>
            <a:miter lim="800000"/>
            <a:headEnd/>
            <a:tailEnd/>
          </a:ln>
        </p:spPr>
        <p:txBody>
          <a:bodyPr wrap="square">
            <a:spAutoFit/>
          </a:bodyPr>
          <a:lstStyle/>
          <a:p>
            <a:pPr eaLnBrk="0" hangingPunct="0"/>
            <a:r>
              <a:rPr lang="en-US" sz="2800" b="1" dirty="0" err="1">
                <a:solidFill>
                  <a:srgbClr val="0000CC"/>
                </a:solidFill>
              </a:rPr>
              <a:t>Morfem</a:t>
            </a:r>
            <a:r>
              <a:rPr lang="en-US" sz="2800" b="1" dirty="0">
                <a:solidFill>
                  <a:srgbClr val="0000CC"/>
                </a:solidFill>
              </a:rPr>
              <a:t> </a:t>
            </a:r>
            <a:r>
              <a:rPr lang="en-US" sz="2800" b="1" dirty="0" err="1">
                <a:solidFill>
                  <a:srgbClr val="0000CC"/>
                </a:solidFill>
              </a:rPr>
              <a:t>Terikat</a:t>
            </a:r>
            <a:r>
              <a:rPr lang="en-US" sz="2800" b="1" dirty="0">
                <a:solidFill>
                  <a:srgbClr val="FF99CC"/>
                </a:solidFill>
              </a:rPr>
              <a:t> </a:t>
            </a:r>
          </a:p>
        </p:txBody>
      </p:sp>
      <p:sp>
        <p:nvSpPr>
          <p:cNvPr id="15368" name="Text Box 7"/>
          <p:cNvSpPr txBox="1">
            <a:spLocks noChangeArrowheads="1"/>
          </p:cNvSpPr>
          <p:nvPr/>
        </p:nvSpPr>
        <p:spPr bwMode="auto">
          <a:xfrm>
            <a:off x="685800" y="4114800"/>
            <a:ext cx="8077200" cy="923925"/>
          </a:xfrm>
          <a:prstGeom prst="rect">
            <a:avLst/>
          </a:prstGeom>
          <a:solidFill>
            <a:schemeClr val="accent2">
              <a:lumMod val="40000"/>
              <a:lumOff val="60000"/>
            </a:schemeClr>
          </a:solidFill>
          <a:ln w="9525">
            <a:noFill/>
            <a:miter lim="800000"/>
            <a:headEnd/>
            <a:tailEnd/>
          </a:ln>
        </p:spPr>
        <p:txBody>
          <a:bodyPr>
            <a:spAutoFit/>
          </a:bodyPr>
          <a:lstStyle/>
          <a:p>
            <a:pPr eaLnBrk="0" hangingPunct="0"/>
            <a:r>
              <a:rPr lang="en-US" b="1" dirty="0" err="1"/>
              <a:t>Morfem</a:t>
            </a:r>
            <a:r>
              <a:rPr lang="en-US" b="1" dirty="0"/>
              <a:t> yang </a:t>
            </a:r>
            <a:r>
              <a:rPr lang="en-US" b="1" dirty="0" err="1"/>
              <a:t>tidak</a:t>
            </a:r>
            <a:r>
              <a:rPr lang="en-US" b="1" dirty="0"/>
              <a:t> </a:t>
            </a:r>
            <a:r>
              <a:rPr lang="en-US" b="1" dirty="0" err="1"/>
              <a:t>boleh</a:t>
            </a:r>
            <a:r>
              <a:rPr lang="en-US" b="1" dirty="0"/>
              <a:t> </a:t>
            </a:r>
            <a:r>
              <a:rPr lang="en-US" b="1" dirty="0" err="1"/>
              <a:t>berdiri</a:t>
            </a:r>
            <a:r>
              <a:rPr lang="en-US" b="1" dirty="0"/>
              <a:t> </a:t>
            </a:r>
            <a:r>
              <a:rPr lang="en-US" b="1" dirty="0" err="1"/>
              <a:t>sendiri</a:t>
            </a:r>
            <a:r>
              <a:rPr lang="en-US" b="1" dirty="0"/>
              <a:t> </a:t>
            </a:r>
            <a:r>
              <a:rPr lang="en-US" b="1" dirty="0" err="1"/>
              <a:t>sebagai</a:t>
            </a:r>
            <a:r>
              <a:rPr lang="en-US" b="1" dirty="0"/>
              <a:t> </a:t>
            </a:r>
            <a:r>
              <a:rPr lang="en-US" b="1" dirty="0" err="1"/>
              <a:t>kata</a:t>
            </a:r>
            <a:r>
              <a:rPr lang="en-US" b="1" dirty="0"/>
              <a:t>, </a:t>
            </a:r>
            <a:r>
              <a:rPr lang="en-US" b="1" dirty="0" err="1"/>
              <a:t>dan</a:t>
            </a:r>
            <a:r>
              <a:rPr lang="en-US" b="1" dirty="0"/>
              <a:t> </a:t>
            </a:r>
            <a:r>
              <a:rPr lang="en-US" b="1" dirty="0" err="1"/>
              <a:t>hanya</a:t>
            </a:r>
            <a:r>
              <a:rPr lang="en-US" b="1" dirty="0"/>
              <a:t> </a:t>
            </a:r>
            <a:r>
              <a:rPr lang="en-US" b="1" dirty="0" err="1"/>
              <a:t>wujud</a:t>
            </a:r>
            <a:endParaRPr lang="en-US" b="1" dirty="0"/>
          </a:p>
          <a:p>
            <a:pPr eaLnBrk="0" hangingPunct="0"/>
            <a:r>
              <a:rPr lang="en-US" b="1" dirty="0" err="1"/>
              <a:t>sebagai</a:t>
            </a:r>
            <a:r>
              <a:rPr lang="en-US" b="1" dirty="0"/>
              <a:t> </a:t>
            </a:r>
            <a:r>
              <a:rPr lang="en-US" b="1" dirty="0" err="1"/>
              <a:t>imbuhan</a:t>
            </a:r>
            <a:r>
              <a:rPr lang="en-US" b="1" dirty="0"/>
              <a:t> yang </a:t>
            </a:r>
            <a:r>
              <a:rPr lang="en-US" b="1" dirty="0" err="1"/>
              <a:t>digabungkan</a:t>
            </a:r>
            <a:r>
              <a:rPr lang="en-US" b="1" dirty="0"/>
              <a:t> </a:t>
            </a:r>
            <a:r>
              <a:rPr lang="en-US" b="1" dirty="0" err="1"/>
              <a:t>dengan</a:t>
            </a:r>
            <a:r>
              <a:rPr lang="en-US" b="1" dirty="0"/>
              <a:t> </a:t>
            </a:r>
            <a:r>
              <a:rPr lang="en-US" b="1" dirty="0" err="1"/>
              <a:t>morfem</a:t>
            </a:r>
            <a:r>
              <a:rPr lang="en-US" b="1" dirty="0"/>
              <a:t> lain </a:t>
            </a:r>
            <a:r>
              <a:rPr lang="en-US" b="1" dirty="0" err="1"/>
              <a:t>untuk</a:t>
            </a:r>
            <a:r>
              <a:rPr lang="en-US" b="1" dirty="0"/>
              <a:t> </a:t>
            </a:r>
            <a:r>
              <a:rPr lang="en-US" b="1" dirty="0" err="1"/>
              <a:t>membentuk</a:t>
            </a:r>
            <a:r>
              <a:rPr lang="en-US" b="1" dirty="0"/>
              <a:t> </a:t>
            </a:r>
            <a:r>
              <a:rPr lang="en-US" b="1" dirty="0" err="1"/>
              <a:t>kata</a:t>
            </a:r>
            <a:r>
              <a:rPr lang="en-US" b="1" dirty="0"/>
              <a:t> yang </a:t>
            </a:r>
            <a:r>
              <a:rPr lang="en-US" b="1" dirty="0" err="1"/>
              <a:t>berfungsi</a:t>
            </a:r>
            <a:r>
              <a:rPr lang="en-US" b="1" dirty="0"/>
              <a:t> </a:t>
            </a:r>
            <a:r>
              <a:rPr lang="en-US" b="1" dirty="0" err="1"/>
              <a:t>dalam</a:t>
            </a:r>
            <a:r>
              <a:rPr lang="en-US" b="1" dirty="0"/>
              <a:t> </a:t>
            </a:r>
            <a:r>
              <a:rPr lang="en-US" b="1" dirty="0" err="1"/>
              <a:t>ujaran</a:t>
            </a:r>
            <a:r>
              <a:rPr lang="en-US" b="1" dirty="0"/>
              <a:t>. </a:t>
            </a:r>
            <a:r>
              <a:rPr lang="en-US" b="1" dirty="0" err="1"/>
              <a:t>Contoh</a:t>
            </a:r>
            <a:r>
              <a:rPr lang="en-US" b="1" dirty="0"/>
              <a:t> :</a:t>
            </a:r>
          </a:p>
        </p:txBody>
      </p:sp>
      <p:sp>
        <p:nvSpPr>
          <p:cNvPr id="15369" name="Text Box 8"/>
          <p:cNvSpPr txBox="1">
            <a:spLocks noChangeArrowheads="1"/>
          </p:cNvSpPr>
          <p:nvPr/>
        </p:nvSpPr>
        <p:spPr bwMode="auto">
          <a:xfrm>
            <a:off x="2209800" y="5257800"/>
            <a:ext cx="4133850" cy="915988"/>
          </a:xfrm>
          <a:prstGeom prst="rect">
            <a:avLst/>
          </a:prstGeom>
          <a:solidFill>
            <a:schemeClr val="accent2">
              <a:lumMod val="40000"/>
              <a:lumOff val="60000"/>
            </a:schemeClr>
          </a:solidFill>
          <a:ln w="9525">
            <a:noFill/>
            <a:miter lim="800000"/>
            <a:headEnd/>
            <a:tailEnd/>
          </a:ln>
        </p:spPr>
        <p:txBody>
          <a:bodyPr>
            <a:spAutoFit/>
          </a:bodyPr>
          <a:lstStyle/>
          <a:p>
            <a:pPr eaLnBrk="0" hangingPunct="0"/>
            <a:r>
              <a:rPr lang="en-US" b="1" dirty="0" err="1">
                <a:solidFill>
                  <a:schemeClr val="accent6">
                    <a:lumMod val="75000"/>
                  </a:schemeClr>
                </a:solidFill>
              </a:rPr>
              <a:t>ber</a:t>
            </a:r>
            <a:r>
              <a:rPr lang="en-US" b="1" dirty="0">
                <a:solidFill>
                  <a:schemeClr val="accent6">
                    <a:lumMod val="75000"/>
                  </a:schemeClr>
                </a:solidFill>
              </a:rPr>
              <a:t> + </a:t>
            </a:r>
            <a:r>
              <a:rPr lang="en-US" b="1" dirty="0" err="1">
                <a:solidFill>
                  <a:schemeClr val="accent6">
                    <a:lumMod val="75000"/>
                  </a:schemeClr>
                </a:solidFill>
              </a:rPr>
              <a:t>jalan</a:t>
            </a:r>
            <a:r>
              <a:rPr lang="en-US" b="1" dirty="0">
                <a:solidFill>
                  <a:schemeClr val="accent6">
                    <a:lumMod val="75000"/>
                  </a:schemeClr>
                </a:solidFill>
              </a:rPr>
              <a:t>	=	</a:t>
            </a:r>
            <a:r>
              <a:rPr lang="en-US" b="1" dirty="0" err="1">
                <a:solidFill>
                  <a:schemeClr val="accent6">
                    <a:lumMod val="75000"/>
                  </a:schemeClr>
                </a:solidFill>
              </a:rPr>
              <a:t>berjalan</a:t>
            </a:r>
            <a:endParaRPr lang="en-US" b="1" dirty="0">
              <a:solidFill>
                <a:schemeClr val="accent6">
                  <a:lumMod val="75000"/>
                </a:schemeClr>
              </a:solidFill>
            </a:endParaRPr>
          </a:p>
          <a:p>
            <a:pPr eaLnBrk="0" hangingPunct="0"/>
            <a:r>
              <a:rPr lang="en-US" b="1" dirty="0" err="1">
                <a:solidFill>
                  <a:schemeClr val="accent6">
                    <a:lumMod val="75000"/>
                  </a:schemeClr>
                </a:solidFill>
              </a:rPr>
              <a:t>tulis</a:t>
            </a:r>
            <a:r>
              <a:rPr lang="en-US" b="1" dirty="0">
                <a:solidFill>
                  <a:schemeClr val="accent6">
                    <a:lumMod val="75000"/>
                  </a:schemeClr>
                </a:solidFill>
              </a:rPr>
              <a:t> + </a:t>
            </a:r>
            <a:r>
              <a:rPr lang="en-US" b="1" dirty="0" err="1">
                <a:solidFill>
                  <a:schemeClr val="accent6">
                    <a:lumMod val="75000"/>
                  </a:schemeClr>
                </a:solidFill>
              </a:rPr>
              <a:t>kan</a:t>
            </a:r>
            <a:r>
              <a:rPr lang="en-US" b="1" dirty="0">
                <a:solidFill>
                  <a:schemeClr val="accent6">
                    <a:lumMod val="75000"/>
                  </a:schemeClr>
                </a:solidFill>
              </a:rPr>
              <a:t> 	=	</a:t>
            </a:r>
            <a:r>
              <a:rPr lang="en-US" b="1" dirty="0" err="1">
                <a:solidFill>
                  <a:schemeClr val="accent6">
                    <a:lumMod val="75000"/>
                  </a:schemeClr>
                </a:solidFill>
              </a:rPr>
              <a:t>tuliskan</a:t>
            </a:r>
            <a:endParaRPr lang="en-US" b="1" dirty="0">
              <a:solidFill>
                <a:schemeClr val="accent6">
                  <a:lumMod val="75000"/>
                </a:schemeClr>
              </a:solidFill>
            </a:endParaRPr>
          </a:p>
          <a:p>
            <a:pPr eaLnBrk="0" hangingPunct="0"/>
            <a:r>
              <a:rPr lang="en-US" b="1" dirty="0" err="1">
                <a:solidFill>
                  <a:schemeClr val="accent6">
                    <a:lumMod val="75000"/>
                  </a:schemeClr>
                </a:solidFill>
              </a:rPr>
              <a:t>ke</a:t>
            </a:r>
            <a:r>
              <a:rPr lang="en-US" b="1" dirty="0">
                <a:solidFill>
                  <a:schemeClr val="accent6">
                    <a:lumMod val="75000"/>
                  </a:schemeClr>
                </a:solidFill>
              </a:rPr>
              <a:t> + </a:t>
            </a:r>
            <a:r>
              <a:rPr lang="en-US" b="1" dirty="0" err="1">
                <a:solidFill>
                  <a:schemeClr val="accent6">
                    <a:lumMod val="75000"/>
                  </a:schemeClr>
                </a:solidFill>
              </a:rPr>
              <a:t>tulang</a:t>
            </a:r>
            <a:r>
              <a:rPr lang="en-US" b="1" dirty="0">
                <a:solidFill>
                  <a:schemeClr val="accent6">
                    <a:lumMod val="75000"/>
                  </a:schemeClr>
                </a:solidFill>
              </a:rPr>
              <a:t> + an	=	</a:t>
            </a:r>
            <a:r>
              <a:rPr lang="en-US" b="1" dirty="0" err="1">
                <a:solidFill>
                  <a:schemeClr val="accent6">
                    <a:lumMod val="75000"/>
                  </a:schemeClr>
                </a:solidFill>
              </a:rPr>
              <a:t>ketulangan</a:t>
            </a:r>
            <a:endParaRPr lang="en-US"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8382000" cy="6172200"/>
          </a:xfrm>
          <a:solidFill>
            <a:schemeClr val="accent2">
              <a:lumMod val="40000"/>
              <a:lumOff val="60000"/>
            </a:schemeClr>
          </a:solidFill>
        </p:spPr>
        <p:txBody>
          <a:bodyPr>
            <a:normAutofit fontScale="55000" lnSpcReduction="20000"/>
          </a:bodyPr>
          <a:lstStyle/>
          <a:p>
            <a:pPr algn="just">
              <a:lnSpc>
                <a:spcPct val="150000"/>
              </a:lnSpc>
              <a:buFont typeface="Wingdings" pitchFamily="2" charset="2"/>
              <a:buChar char="v"/>
            </a:pPr>
            <a:r>
              <a:rPr lang="en-US" sz="3600" dirty="0" err="1" smtClean="0">
                <a:solidFill>
                  <a:srgbClr val="7030A0"/>
                </a:solidFill>
                <a:latin typeface="Aparajita" pitchFamily="34" charset="0"/>
                <a:cs typeface="Aparajita" pitchFamily="34" charset="0"/>
              </a:rPr>
              <a:t>Morfem</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utuh</a:t>
            </a:r>
            <a:r>
              <a:rPr lang="en-US" sz="3600" dirty="0" smtClean="0">
                <a:solidFill>
                  <a:srgbClr val="7030A0"/>
                </a:solidFill>
                <a:latin typeface="Aparajita" pitchFamily="34" charset="0"/>
                <a:cs typeface="Aparajita" pitchFamily="34" charset="0"/>
              </a:rPr>
              <a:t> :  {</a:t>
            </a:r>
            <a:r>
              <a:rPr lang="en-US" sz="3600" dirty="0" err="1" smtClean="0">
                <a:solidFill>
                  <a:srgbClr val="7030A0"/>
                </a:solidFill>
                <a:latin typeface="Aparajita" pitchFamily="34" charset="0"/>
                <a:cs typeface="Aparajita" pitchFamily="34" charset="0"/>
              </a:rPr>
              <a:t>meja</a:t>
            </a:r>
            <a:r>
              <a:rPr lang="en-US" sz="3600" dirty="0" smtClean="0">
                <a:solidFill>
                  <a:srgbClr val="7030A0"/>
                </a:solidFill>
                <a:latin typeface="Aparajita" pitchFamily="34" charset="0"/>
                <a:cs typeface="Aparajita" pitchFamily="34" charset="0"/>
              </a:rPr>
              <a:t>},{</a:t>
            </a:r>
            <a:r>
              <a:rPr lang="en-US" sz="3600" dirty="0" err="1" smtClean="0">
                <a:solidFill>
                  <a:srgbClr val="7030A0"/>
                </a:solidFill>
                <a:latin typeface="Aparajita" pitchFamily="34" charset="0"/>
                <a:cs typeface="Aparajita" pitchFamily="34" charset="0"/>
              </a:rPr>
              <a:t>kursi</a:t>
            </a:r>
            <a:r>
              <a:rPr lang="en-US" sz="3600" dirty="0" smtClean="0">
                <a:solidFill>
                  <a:srgbClr val="7030A0"/>
                </a:solidFill>
                <a:latin typeface="Aparajita" pitchFamily="34" charset="0"/>
                <a:cs typeface="Aparajita" pitchFamily="34" charset="0"/>
              </a:rPr>
              <a:t>},{</a:t>
            </a:r>
            <a:r>
              <a:rPr lang="en-US" sz="3600" dirty="0" err="1" smtClean="0">
                <a:solidFill>
                  <a:srgbClr val="7030A0"/>
                </a:solidFill>
                <a:latin typeface="Aparajita" pitchFamily="34" charset="0"/>
                <a:cs typeface="Aparajita" pitchFamily="34" charset="0"/>
              </a:rPr>
              <a:t>kecil</a:t>
            </a:r>
            <a:r>
              <a:rPr lang="en-US" sz="3600" dirty="0" smtClean="0">
                <a:solidFill>
                  <a:srgbClr val="7030A0"/>
                </a:solidFill>
                <a:latin typeface="Aparajita" pitchFamily="34" charset="0"/>
                <a:cs typeface="Aparajita" pitchFamily="34" charset="0"/>
              </a:rPr>
              <a:t>},{</a:t>
            </a:r>
            <a:r>
              <a:rPr lang="en-US" sz="3600" dirty="0" err="1" smtClean="0">
                <a:solidFill>
                  <a:srgbClr val="7030A0"/>
                </a:solidFill>
                <a:latin typeface="Aparajita" pitchFamily="34" charset="0"/>
                <a:cs typeface="Aparajita" pitchFamily="34" charset="0"/>
              </a:rPr>
              <a:t>laut</a:t>
            </a:r>
            <a:r>
              <a:rPr lang="en-US" sz="3600" dirty="0" smtClean="0">
                <a:solidFill>
                  <a:srgbClr val="7030A0"/>
                </a:solidFill>
                <a:latin typeface="Aparajita" pitchFamily="34" charset="0"/>
                <a:cs typeface="Aparajita" pitchFamily="34" charset="0"/>
              </a:rPr>
              <a:t>},</a:t>
            </a:r>
            <a:r>
              <a:rPr lang="en-US" sz="3600" dirty="0" err="1" smtClean="0">
                <a:solidFill>
                  <a:srgbClr val="7030A0"/>
                </a:solidFill>
                <a:latin typeface="Aparajita" pitchFamily="34" charset="0"/>
                <a:cs typeface="Aparajita" pitchFamily="34" charset="0"/>
              </a:rPr>
              <a:t>dan</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pensil</a:t>
            </a:r>
            <a:r>
              <a:rPr lang="en-US" sz="3600" dirty="0" smtClean="0">
                <a:solidFill>
                  <a:srgbClr val="7030A0"/>
                </a:solidFill>
                <a:latin typeface="Aparajita" pitchFamily="34" charset="0"/>
                <a:cs typeface="Aparajita" pitchFamily="34" charset="0"/>
              </a:rPr>
              <a:t>}</a:t>
            </a:r>
            <a:endParaRPr lang="en-GB" sz="3600" dirty="0" smtClean="0">
              <a:solidFill>
                <a:srgbClr val="7030A0"/>
              </a:solidFill>
              <a:latin typeface="Aparajita" pitchFamily="34" charset="0"/>
              <a:cs typeface="Aparajita" pitchFamily="34" charset="0"/>
            </a:endParaRPr>
          </a:p>
          <a:p>
            <a:pPr algn="just">
              <a:lnSpc>
                <a:spcPct val="150000"/>
              </a:lnSpc>
            </a:pPr>
            <a:endParaRPr lang="en-US" sz="3600" dirty="0" smtClean="0">
              <a:solidFill>
                <a:srgbClr val="7030A0"/>
              </a:solidFill>
              <a:latin typeface="Aparajita" pitchFamily="34" charset="0"/>
              <a:cs typeface="Aparajita" pitchFamily="34" charset="0"/>
            </a:endParaRPr>
          </a:p>
          <a:p>
            <a:pPr algn="just">
              <a:lnSpc>
                <a:spcPct val="150000"/>
              </a:lnSpc>
              <a:buFont typeface="Wingdings" pitchFamily="2" charset="2"/>
              <a:buChar char="v"/>
            </a:pPr>
            <a:r>
              <a:rPr lang="en-US" sz="3600" dirty="0" err="1" smtClean="0">
                <a:solidFill>
                  <a:srgbClr val="7030A0"/>
                </a:solidFill>
                <a:latin typeface="Aparajita" pitchFamily="34" charset="0"/>
                <a:cs typeface="Aparajita" pitchFamily="34" charset="0"/>
              </a:rPr>
              <a:t>Morfem</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terbagi</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adalah</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sebuah</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morfem</a:t>
            </a:r>
            <a:r>
              <a:rPr lang="en-US" sz="3600" dirty="0" smtClean="0">
                <a:solidFill>
                  <a:srgbClr val="7030A0"/>
                </a:solidFill>
                <a:latin typeface="Aparajita" pitchFamily="34" charset="0"/>
                <a:cs typeface="Aparajita" pitchFamily="34" charset="0"/>
              </a:rPr>
              <a:t> yang </a:t>
            </a:r>
            <a:r>
              <a:rPr lang="en-US" sz="3600" dirty="0" err="1" smtClean="0">
                <a:solidFill>
                  <a:srgbClr val="7030A0"/>
                </a:solidFill>
                <a:latin typeface="Aparajita" pitchFamily="34" charset="0"/>
                <a:cs typeface="Aparajita" pitchFamily="34" charset="0"/>
              </a:rPr>
              <a:t>terdiri</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dari</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dua</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bagian</a:t>
            </a:r>
            <a:r>
              <a:rPr lang="en-US" sz="3600" dirty="0" smtClean="0">
                <a:solidFill>
                  <a:srgbClr val="7030A0"/>
                </a:solidFill>
                <a:latin typeface="Aparajita" pitchFamily="34" charset="0"/>
                <a:cs typeface="Aparajita" pitchFamily="34" charset="0"/>
              </a:rPr>
              <a:t> yang </a:t>
            </a:r>
            <a:r>
              <a:rPr lang="en-US" sz="3600" dirty="0" err="1" smtClean="0">
                <a:solidFill>
                  <a:srgbClr val="7030A0"/>
                </a:solidFill>
                <a:latin typeface="Aparajita" pitchFamily="34" charset="0"/>
                <a:cs typeface="Aparajita" pitchFamily="34" charset="0"/>
              </a:rPr>
              <a:t>terpisah</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atau</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terbagi</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karena</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disisipi</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morfem</a:t>
            </a:r>
            <a:r>
              <a:rPr lang="en-US" sz="3600" dirty="0" smtClean="0">
                <a:solidFill>
                  <a:srgbClr val="7030A0"/>
                </a:solidFill>
                <a:latin typeface="Aparajita" pitchFamily="34" charset="0"/>
                <a:cs typeface="Aparajita" pitchFamily="34" charset="0"/>
              </a:rPr>
              <a:t> lain. </a:t>
            </a:r>
            <a:r>
              <a:rPr lang="en-US" sz="3600" dirty="0" err="1" smtClean="0">
                <a:solidFill>
                  <a:srgbClr val="7030A0"/>
                </a:solidFill>
                <a:latin typeface="Aparajita" pitchFamily="34" charset="0"/>
                <a:cs typeface="Aparajita" pitchFamily="34" charset="0"/>
              </a:rPr>
              <a:t>Seperti</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pada</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kata</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kesatuanterdapat</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satu</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morfem</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utuh</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yaitu</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satu</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dan</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satu</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morfem</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terbagi</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yakni</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ke</a:t>
            </a:r>
            <a:r>
              <a:rPr lang="en-US" sz="3600" dirty="0" smtClean="0">
                <a:solidFill>
                  <a:srgbClr val="7030A0"/>
                </a:solidFill>
                <a:latin typeface="Aparajita" pitchFamily="34" charset="0"/>
                <a:cs typeface="Aparajita" pitchFamily="34" charset="0"/>
              </a:rPr>
              <a:t>-/-an}; </a:t>
            </a:r>
            <a:r>
              <a:rPr lang="en-US" sz="3600" dirty="0" err="1" smtClean="0">
                <a:solidFill>
                  <a:srgbClr val="7030A0"/>
                </a:solidFill>
                <a:latin typeface="Aparajita" pitchFamily="34" charset="0"/>
                <a:cs typeface="Aparajita" pitchFamily="34" charset="0"/>
              </a:rPr>
              <a:t>kata</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perbaikan</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terdiri</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dari</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satu</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morfem</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utuh</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baik</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dan</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satu</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morfem</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terbagi</a:t>
            </a:r>
            <a:r>
              <a:rPr lang="en-US" sz="3600" dirty="0" smtClean="0">
                <a:solidFill>
                  <a:srgbClr val="7030A0"/>
                </a:solidFill>
                <a:latin typeface="Aparajita" pitchFamily="34" charset="0"/>
                <a:cs typeface="Aparajita" pitchFamily="34" charset="0"/>
              </a:rPr>
              <a:t> </a:t>
            </a:r>
            <a:r>
              <a:rPr lang="en-US" sz="3600" dirty="0" err="1" smtClean="0">
                <a:solidFill>
                  <a:srgbClr val="7030A0"/>
                </a:solidFill>
                <a:latin typeface="Aparajita" pitchFamily="34" charset="0"/>
                <a:cs typeface="Aparajita" pitchFamily="34" charset="0"/>
              </a:rPr>
              <a:t>yaitu</a:t>
            </a:r>
            <a:r>
              <a:rPr lang="en-US" sz="3600" dirty="0" smtClean="0">
                <a:solidFill>
                  <a:srgbClr val="7030A0"/>
                </a:solidFill>
                <a:latin typeface="Aparajita" pitchFamily="34" charset="0"/>
                <a:cs typeface="Aparajita" pitchFamily="34" charset="0"/>
              </a:rPr>
              <a:t> {per-/-an}.</a:t>
            </a:r>
          </a:p>
          <a:p>
            <a:pPr algn="just">
              <a:lnSpc>
                <a:spcPct val="150000"/>
              </a:lnSpc>
            </a:pPr>
            <a:endParaRPr lang="en-US" b="1" dirty="0">
              <a:latin typeface="Aparajita" pitchFamily="34" charset="0"/>
              <a:cs typeface="Aparajita" pitchFamily="34" charset="0"/>
            </a:endParaRPr>
          </a:p>
          <a:p>
            <a:pPr lvl="0" algn="just">
              <a:buFont typeface="Wingdings" pitchFamily="2" charset="2"/>
              <a:buChar char="Ø"/>
            </a:pPr>
            <a:r>
              <a:rPr lang="en-US" sz="4400" dirty="0" err="1" smtClean="0">
                <a:solidFill>
                  <a:schemeClr val="accent2">
                    <a:lumMod val="75000"/>
                  </a:schemeClr>
                </a:solidFill>
                <a:latin typeface="Aparajita" pitchFamily="34" charset="0"/>
                <a:cs typeface="Aparajita" pitchFamily="34" charset="0"/>
              </a:rPr>
              <a:t>Morfem</a:t>
            </a:r>
            <a:r>
              <a:rPr lang="en-US" sz="4400" dirty="0" smtClean="0">
                <a:solidFill>
                  <a:schemeClr val="accent2">
                    <a:lumMod val="75000"/>
                  </a:schemeClr>
                </a:solidFill>
                <a:latin typeface="Aparajita" pitchFamily="34" charset="0"/>
                <a:cs typeface="Aparajita" pitchFamily="34" charset="0"/>
              </a:rPr>
              <a:t> segmental </a:t>
            </a:r>
            <a:r>
              <a:rPr lang="en-US" sz="4400" dirty="0" err="1" smtClean="0">
                <a:solidFill>
                  <a:schemeClr val="accent2">
                    <a:lumMod val="75000"/>
                  </a:schemeClr>
                </a:solidFill>
                <a:latin typeface="Aparajita" pitchFamily="34" charset="0"/>
                <a:cs typeface="Aparajita" pitchFamily="34" charset="0"/>
              </a:rPr>
              <a:t>adalah</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morfem</a:t>
            </a:r>
            <a:r>
              <a:rPr lang="en-US" sz="4400" dirty="0" smtClean="0">
                <a:solidFill>
                  <a:schemeClr val="accent2">
                    <a:lumMod val="75000"/>
                  </a:schemeClr>
                </a:solidFill>
                <a:latin typeface="Aparajita" pitchFamily="34" charset="0"/>
                <a:cs typeface="Aparajita" pitchFamily="34" charset="0"/>
              </a:rPr>
              <a:t> yang </a:t>
            </a:r>
            <a:r>
              <a:rPr lang="en-US" sz="4400" dirty="0" err="1" smtClean="0">
                <a:solidFill>
                  <a:schemeClr val="accent2">
                    <a:lumMod val="75000"/>
                  </a:schemeClr>
                </a:solidFill>
                <a:latin typeface="Aparajita" pitchFamily="34" charset="0"/>
                <a:cs typeface="Aparajita" pitchFamily="34" charset="0"/>
              </a:rPr>
              <a:t>dibentuk</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oleh</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fonem-fonem</a:t>
            </a:r>
            <a:r>
              <a:rPr lang="en-US" sz="4400" dirty="0" smtClean="0">
                <a:solidFill>
                  <a:schemeClr val="accent2">
                    <a:lumMod val="75000"/>
                  </a:schemeClr>
                </a:solidFill>
                <a:latin typeface="Aparajita" pitchFamily="34" charset="0"/>
                <a:cs typeface="Aparajita" pitchFamily="34" charset="0"/>
              </a:rPr>
              <a:t> segmental, </a:t>
            </a:r>
            <a:r>
              <a:rPr lang="en-US" sz="4400" dirty="0" err="1" smtClean="0">
                <a:solidFill>
                  <a:schemeClr val="accent2">
                    <a:lumMod val="75000"/>
                  </a:schemeClr>
                </a:solidFill>
                <a:latin typeface="Aparajita" pitchFamily="34" charset="0"/>
                <a:cs typeface="Aparajita" pitchFamily="34" charset="0"/>
              </a:rPr>
              <a:t>yakni</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morfem</a:t>
            </a:r>
            <a:r>
              <a:rPr lang="en-US" sz="4400" dirty="0" smtClean="0">
                <a:solidFill>
                  <a:schemeClr val="accent2">
                    <a:lumMod val="75000"/>
                  </a:schemeClr>
                </a:solidFill>
                <a:latin typeface="Aparajita" pitchFamily="34" charset="0"/>
                <a:cs typeface="Aparajita" pitchFamily="34" charset="0"/>
              </a:rPr>
              <a:t> yang </a:t>
            </a:r>
            <a:r>
              <a:rPr lang="en-US" sz="4400" dirty="0" err="1" smtClean="0">
                <a:solidFill>
                  <a:schemeClr val="accent2">
                    <a:lumMod val="75000"/>
                  </a:schemeClr>
                </a:solidFill>
                <a:latin typeface="Aparajita" pitchFamily="34" charset="0"/>
                <a:cs typeface="Aparajita" pitchFamily="34" charset="0"/>
              </a:rPr>
              <a:t>berupa</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bunyi</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dan</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dapat</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disegmentasikan</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Misalnya</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morfem</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lihat</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ter</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sikat</a:t>
            </a:r>
            <a:r>
              <a:rPr lang="en-US" sz="4400" dirty="0" smtClean="0">
                <a:solidFill>
                  <a:schemeClr val="accent2">
                    <a:lumMod val="75000"/>
                  </a:schemeClr>
                </a:solidFill>
                <a:latin typeface="Aparajita" pitchFamily="34" charset="0"/>
                <a:cs typeface="Aparajita" pitchFamily="34" charset="0"/>
              </a:rPr>
              <a:t>},</a:t>
            </a:r>
            <a:r>
              <a:rPr lang="en-US" sz="4400" dirty="0" err="1" smtClean="0">
                <a:solidFill>
                  <a:schemeClr val="accent2">
                    <a:lumMod val="75000"/>
                  </a:schemeClr>
                </a:solidFill>
                <a:latin typeface="Aparajita" pitchFamily="34" charset="0"/>
                <a:cs typeface="Aparajita" pitchFamily="34" charset="0"/>
              </a:rPr>
              <a:t>dan</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lah</a:t>
            </a:r>
            <a:r>
              <a:rPr lang="en-US" sz="4400" dirty="0" smtClean="0">
                <a:solidFill>
                  <a:schemeClr val="accent2">
                    <a:lumMod val="75000"/>
                  </a:schemeClr>
                </a:solidFill>
                <a:latin typeface="Aparajita" pitchFamily="34" charset="0"/>
                <a:cs typeface="Aparajita" pitchFamily="34" charset="0"/>
              </a:rPr>
              <a:t>},{</a:t>
            </a:r>
            <a:r>
              <a:rPr lang="en-US" sz="4400" dirty="0" err="1" smtClean="0">
                <a:solidFill>
                  <a:schemeClr val="accent2">
                    <a:lumMod val="75000"/>
                  </a:schemeClr>
                </a:solidFill>
                <a:latin typeface="Aparajita" pitchFamily="34" charset="0"/>
                <a:cs typeface="Aparajita" pitchFamily="34" charset="0"/>
              </a:rPr>
              <a:t>kah</a:t>
            </a:r>
            <a:r>
              <a:rPr lang="en-US" sz="4400" dirty="0" smtClean="0">
                <a:solidFill>
                  <a:schemeClr val="accent2">
                    <a:lumMod val="75000"/>
                  </a:schemeClr>
                </a:solidFill>
                <a:latin typeface="Aparajita" pitchFamily="34" charset="0"/>
                <a:cs typeface="Aparajita" pitchFamily="34" charset="0"/>
              </a:rPr>
              <a:t>},{</a:t>
            </a:r>
            <a:r>
              <a:rPr lang="en-US" sz="4400" dirty="0" err="1" smtClean="0">
                <a:solidFill>
                  <a:schemeClr val="accent2">
                    <a:lumMod val="75000"/>
                  </a:schemeClr>
                </a:solidFill>
                <a:latin typeface="Aparajita" pitchFamily="34" charset="0"/>
                <a:cs typeface="Aparajita" pitchFamily="34" charset="0"/>
              </a:rPr>
              <a:t>lari</a:t>
            </a:r>
            <a:r>
              <a:rPr lang="en-US" sz="4400" dirty="0" smtClean="0">
                <a:solidFill>
                  <a:schemeClr val="accent2">
                    <a:lumMod val="75000"/>
                  </a:schemeClr>
                </a:solidFill>
                <a:latin typeface="Aparajita" pitchFamily="34" charset="0"/>
                <a:cs typeface="Aparajita" pitchFamily="34" charset="0"/>
              </a:rPr>
              <a:t>},</a:t>
            </a:r>
            <a:r>
              <a:rPr lang="en-US" sz="4400" dirty="0" err="1" smtClean="0">
                <a:solidFill>
                  <a:schemeClr val="accent2">
                    <a:lumMod val="75000"/>
                  </a:schemeClr>
                </a:solidFill>
                <a:latin typeface="Aparajita" pitchFamily="34" charset="0"/>
                <a:cs typeface="Aparajita" pitchFamily="34" charset="0"/>
              </a:rPr>
              <a:t>dan</a:t>
            </a:r>
            <a:r>
              <a:rPr lang="en-US" sz="4400" dirty="0" smtClean="0">
                <a:solidFill>
                  <a:schemeClr val="accent2">
                    <a:lumMod val="75000"/>
                  </a:schemeClr>
                </a:solidFill>
                <a:latin typeface="Aparajita" pitchFamily="34" charset="0"/>
                <a:cs typeface="Aparajita" pitchFamily="34" charset="0"/>
              </a:rPr>
              <a:t> {kali}.</a:t>
            </a:r>
          </a:p>
          <a:p>
            <a:pPr lvl="0" algn="just"/>
            <a:endParaRPr lang="en-GB" sz="4400" dirty="0" smtClean="0">
              <a:solidFill>
                <a:schemeClr val="accent2">
                  <a:lumMod val="75000"/>
                </a:schemeClr>
              </a:solidFill>
              <a:latin typeface="Aparajita" pitchFamily="34" charset="0"/>
              <a:cs typeface="Aparajita" pitchFamily="34" charset="0"/>
            </a:endParaRPr>
          </a:p>
          <a:p>
            <a:pPr lvl="0" algn="just">
              <a:buFont typeface="Wingdings" pitchFamily="2" charset="2"/>
              <a:buChar char="Ø"/>
            </a:pPr>
            <a:r>
              <a:rPr lang="en-US" sz="4400" dirty="0" err="1" smtClean="0">
                <a:solidFill>
                  <a:schemeClr val="accent2">
                    <a:lumMod val="75000"/>
                  </a:schemeClr>
                </a:solidFill>
                <a:latin typeface="Aparajita" pitchFamily="34" charset="0"/>
                <a:cs typeface="Aparajita" pitchFamily="34" charset="0"/>
              </a:rPr>
              <a:t>Morfem</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suprasegmental</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atau</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nonsegmental</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adalah</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morfem</a:t>
            </a:r>
            <a:r>
              <a:rPr lang="en-US" sz="4400" dirty="0" smtClean="0">
                <a:solidFill>
                  <a:schemeClr val="accent2">
                    <a:lumMod val="75000"/>
                  </a:schemeClr>
                </a:solidFill>
                <a:latin typeface="Aparajita" pitchFamily="34" charset="0"/>
                <a:cs typeface="Aparajita" pitchFamily="34" charset="0"/>
              </a:rPr>
              <a:t> yang </a:t>
            </a:r>
            <a:r>
              <a:rPr lang="en-US" sz="4400" dirty="0" err="1" smtClean="0">
                <a:solidFill>
                  <a:schemeClr val="accent2">
                    <a:lumMod val="75000"/>
                  </a:schemeClr>
                </a:solidFill>
                <a:latin typeface="Aparajita" pitchFamily="34" charset="0"/>
                <a:cs typeface="Aparajita" pitchFamily="34" charset="0"/>
              </a:rPr>
              <a:t>terbentuk</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dari</a:t>
            </a:r>
            <a:r>
              <a:rPr lang="en-US" sz="4400" dirty="0" smtClean="0">
                <a:solidFill>
                  <a:schemeClr val="accent2">
                    <a:lumMod val="75000"/>
                  </a:schemeClr>
                </a:solidFill>
                <a:latin typeface="Aparajita" pitchFamily="34" charset="0"/>
                <a:cs typeface="Aparajita" pitchFamily="34" charset="0"/>
              </a:rPr>
              <a:t> nada, </a:t>
            </a:r>
            <a:r>
              <a:rPr lang="en-US" sz="4400" dirty="0" err="1" smtClean="0">
                <a:solidFill>
                  <a:schemeClr val="accent2">
                    <a:lumMod val="75000"/>
                  </a:schemeClr>
                </a:solidFill>
                <a:latin typeface="Aparajita" pitchFamily="34" charset="0"/>
                <a:cs typeface="Aparajita" pitchFamily="34" charset="0"/>
              </a:rPr>
              <a:t>tekanan</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durasi</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dan</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intonasi</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Terdapat</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dalam</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bahasa</a:t>
            </a:r>
            <a:r>
              <a:rPr lang="en-US" sz="4400" dirty="0" smtClean="0">
                <a:solidFill>
                  <a:schemeClr val="accent2">
                    <a:lumMod val="75000"/>
                  </a:schemeClr>
                </a:solidFill>
                <a:latin typeface="Aparajita" pitchFamily="34" charset="0"/>
                <a:cs typeface="Aparajita" pitchFamily="34" charset="0"/>
              </a:rPr>
              <a:t> </a:t>
            </a:r>
            <a:r>
              <a:rPr lang="en-US" sz="4400" dirty="0" err="1" smtClean="0">
                <a:solidFill>
                  <a:schemeClr val="accent2">
                    <a:lumMod val="75000"/>
                  </a:schemeClr>
                </a:solidFill>
                <a:latin typeface="Aparajita" pitchFamily="34" charset="0"/>
                <a:cs typeface="Aparajita" pitchFamily="34" charset="0"/>
              </a:rPr>
              <a:t>Cina</a:t>
            </a:r>
            <a:r>
              <a:rPr lang="en-US" sz="4400" dirty="0" smtClean="0">
                <a:solidFill>
                  <a:schemeClr val="accent2">
                    <a:lumMod val="75000"/>
                  </a:schemeClr>
                </a:solidFill>
                <a:latin typeface="Aparajita" pitchFamily="34" charset="0"/>
                <a:cs typeface="Aparajita" pitchFamily="34" charset="0"/>
              </a:rPr>
              <a:t>, Thai </a:t>
            </a:r>
            <a:r>
              <a:rPr lang="en-US" sz="4400" dirty="0" err="1" smtClean="0">
                <a:solidFill>
                  <a:schemeClr val="accent2">
                    <a:lumMod val="75000"/>
                  </a:schemeClr>
                </a:solidFill>
                <a:latin typeface="Aparajita" pitchFamily="34" charset="0"/>
                <a:cs typeface="Aparajita" pitchFamily="34" charset="0"/>
              </a:rPr>
              <a:t>dan</a:t>
            </a:r>
            <a:r>
              <a:rPr lang="en-US" sz="4400" dirty="0" smtClean="0">
                <a:solidFill>
                  <a:schemeClr val="accent2">
                    <a:lumMod val="75000"/>
                  </a:schemeClr>
                </a:solidFill>
                <a:latin typeface="Aparajita" pitchFamily="34" charset="0"/>
                <a:cs typeface="Aparajita" pitchFamily="34" charset="0"/>
              </a:rPr>
              <a:t> Burma.</a:t>
            </a:r>
            <a:endParaRPr lang="en-GB" sz="4400" dirty="0" smtClean="0">
              <a:solidFill>
                <a:schemeClr val="accent2">
                  <a:lumMod val="75000"/>
                </a:schemeClr>
              </a:solidFill>
              <a:latin typeface="Aparajita" pitchFamily="34" charset="0"/>
              <a:cs typeface="Aparajita" pitchFamily="34" charset="0"/>
            </a:endParaRPr>
          </a:p>
          <a:p>
            <a:pPr algn="just">
              <a:lnSpc>
                <a:spcPct val="150000"/>
              </a:lnSpc>
            </a:pPr>
            <a:endParaRPr lang="en-GB" b="1" dirty="0" smtClean="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7620000" cy="2971800"/>
          </a:xfrm>
        </p:spPr>
        <p:txBody>
          <a:bodyPr>
            <a:normAutofit/>
          </a:bodyPr>
          <a:lstStyle/>
          <a:p>
            <a:pPr lvl="0" algn="just"/>
            <a:r>
              <a:rPr lang="en-US" sz="2600" dirty="0" err="1" smtClean="0">
                <a:latin typeface="Aparajita" pitchFamily="34" charset="0"/>
                <a:cs typeface="Aparajita" pitchFamily="34" charset="0"/>
              </a:rPr>
              <a:t>Morfem</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bermakna</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leksikal</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adalah</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morfem</a:t>
            </a:r>
            <a:r>
              <a:rPr lang="en-US" sz="2600" dirty="0" smtClean="0">
                <a:latin typeface="Aparajita" pitchFamily="34" charset="0"/>
                <a:cs typeface="Aparajita" pitchFamily="34" charset="0"/>
              </a:rPr>
              <a:t> yang </a:t>
            </a:r>
            <a:r>
              <a:rPr lang="en-US" sz="2600" dirty="0" err="1" smtClean="0">
                <a:latin typeface="Aparajita" pitchFamily="34" charset="0"/>
                <a:cs typeface="Aparajita" pitchFamily="34" charset="0"/>
              </a:rPr>
              <a:t>secara</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inheren</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memiliki</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makna</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Misalnya</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makan</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pulang</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dan</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pergi</a:t>
            </a:r>
            <a:r>
              <a:rPr lang="en-US" sz="2600" dirty="0" smtClean="0">
                <a:latin typeface="Aparajita" pitchFamily="34" charset="0"/>
                <a:cs typeface="Aparajita" pitchFamily="34" charset="0"/>
              </a:rPr>
              <a:t>}.</a:t>
            </a:r>
          </a:p>
          <a:p>
            <a:pPr lvl="0" algn="just"/>
            <a:endParaRPr lang="en-GB" sz="2600" dirty="0" smtClean="0">
              <a:latin typeface="Aparajita" pitchFamily="34" charset="0"/>
              <a:cs typeface="Aparajita" pitchFamily="34" charset="0"/>
            </a:endParaRPr>
          </a:p>
          <a:p>
            <a:pPr lvl="0" algn="just"/>
            <a:r>
              <a:rPr lang="en-US" sz="2600" dirty="0" err="1" smtClean="0">
                <a:latin typeface="Aparajita" pitchFamily="34" charset="0"/>
                <a:cs typeface="Aparajita" pitchFamily="34" charset="0"/>
              </a:rPr>
              <a:t>Morfem</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tak</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bermakna</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leksikal</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adalah</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morfem</a:t>
            </a:r>
            <a:r>
              <a:rPr lang="en-US" sz="2600" dirty="0" smtClean="0">
                <a:latin typeface="Aparajita" pitchFamily="34" charset="0"/>
                <a:cs typeface="Aparajita" pitchFamily="34" charset="0"/>
              </a:rPr>
              <a:t> yang </a:t>
            </a:r>
            <a:r>
              <a:rPr lang="en-US" sz="2600" dirty="0" err="1" smtClean="0">
                <a:latin typeface="Aparajita" pitchFamily="34" charset="0"/>
                <a:cs typeface="Aparajita" pitchFamily="34" charset="0"/>
              </a:rPr>
              <a:t>secara</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inheren</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tidak</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memiliki</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makna</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Misalnya</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morfem</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afiks</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tetapi</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ke</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dan</a:t>
            </a:r>
            <a:r>
              <a:rPr lang="en-US" sz="2600" dirty="0" smtClean="0">
                <a:latin typeface="Aparajita" pitchFamily="34" charset="0"/>
                <a:cs typeface="Aparajita" pitchFamily="34" charset="0"/>
              </a:rPr>
              <a:t> {</a:t>
            </a:r>
            <a:r>
              <a:rPr lang="en-US" sz="2600" dirty="0" err="1" smtClean="0">
                <a:latin typeface="Aparajita" pitchFamily="34" charset="0"/>
                <a:cs typeface="Aparajita" pitchFamily="34" charset="0"/>
              </a:rPr>
              <a:t>kalau</a:t>
            </a:r>
            <a:r>
              <a:rPr lang="en-US" sz="2600" dirty="0" smtClean="0">
                <a:latin typeface="Aparajita" pitchFamily="34" charset="0"/>
                <a:cs typeface="Aparajita" pitchFamily="34" charset="0"/>
              </a:rPr>
              <a:t>}.</a:t>
            </a:r>
          </a:p>
          <a:p>
            <a:pPr lvl="0" algn="just"/>
            <a:endParaRPr lang="en-GB" sz="2600" dirty="0" smtClean="0">
              <a:latin typeface="Aparajita" pitchFamily="34" charset="0"/>
              <a:cs typeface="Aparajita" pitchFamily="34"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pPr>
              <a:defRPr/>
            </a:pPr>
            <a:fld id="{DD8DA58B-384C-40D7-A45E-3250A990EAFE}" type="slidenum">
              <a:rPr lang="en-US">
                <a:solidFill>
                  <a:schemeClr val="tx1"/>
                </a:solidFill>
              </a:rPr>
              <a:pPr>
                <a:defRPr/>
              </a:pPr>
              <a:t>13</a:t>
            </a:fld>
            <a:endParaRPr lang="en-US">
              <a:solidFill>
                <a:schemeClr val="tx1"/>
              </a:solidFill>
            </a:endParaRPr>
          </a:p>
        </p:txBody>
      </p:sp>
      <p:sp>
        <p:nvSpPr>
          <p:cNvPr id="28675" name="Text Box 2"/>
          <p:cNvSpPr txBox="1">
            <a:spLocks noChangeArrowheads="1"/>
          </p:cNvSpPr>
          <p:nvPr/>
        </p:nvSpPr>
        <p:spPr bwMode="auto">
          <a:xfrm>
            <a:off x="3200400" y="304800"/>
            <a:ext cx="2819400" cy="1015663"/>
          </a:xfrm>
          <a:prstGeom prst="rect">
            <a:avLst/>
          </a:prstGeom>
          <a:noFill/>
          <a:ln w="9525">
            <a:noFill/>
            <a:miter lim="800000"/>
            <a:headEnd/>
            <a:tailEnd/>
          </a:ln>
        </p:spPr>
        <p:txBody>
          <a:bodyPr wrap="square">
            <a:spAutoFit/>
          </a:bodyPr>
          <a:lstStyle/>
          <a:p>
            <a:pPr eaLnBrk="0" hangingPunct="0"/>
            <a:r>
              <a:rPr lang="en-US" sz="6000" b="1" dirty="0"/>
              <a:t>    KATA </a:t>
            </a:r>
          </a:p>
        </p:txBody>
      </p:sp>
      <p:sp>
        <p:nvSpPr>
          <p:cNvPr id="28676" name="Text Box 3"/>
          <p:cNvSpPr txBox="1">
            <a:spLocks noChangeArrowheads="1"/>
          </p:cNvSpPr>
          <p:nvPr/>
        </p:nvSpPr>
        <p:spPr bwMode="auto">
          <a:xfrm>
            <a:off x="914400" y="1524000"/>
            <a:ext cx="4162425" cy="366713"/>
          </a:xfrm>
          <a:prstGeom prst="rect">
            <a:avLst/>
          </a:prstGeom>
          <a:noFill/>
          <a:ln w="9525">
            <a:noFill/>
            <a:miter lim="800000"/>
            <a:headEnd/>
            <a:tailEnd/>
          </a:ln>
        </p:spPr>
        <p:txBody>
          <a:bodyPr>
            <a:spAutoFit/>
          </a:bodyPr>
          <a:lstStyle/>
          <a:p>
            <a:pPr eaLnBrk="0" hangingPunct="0">
              <a:buFont typeface="Wingdings" pitchFamily="2" charset="2"/>
              <a:buChar char="Ø"/>
            </a:pPr>
            <a:r>
              <a:rPr lang="en-US" b="1"/>
              <a:t> Kata mempunyai ciri yang berikut:</a:t>
            </a:r>
          </a:p>
        </p:txBody>
      </p:sp>
      <p:sp>
        <p:nvSpPr>
          <p:cNvPr id="28677" name="Text Box 4"/>
          <p:cNvSpPr txBox="1">
            <a:spLocks noChangeArrowheads="1"/>
          </p:cNvSpPr>
          <p:nvPr/>
        </p:nvSpPr>
        <p:spPr bwMode="auto">
          <a:xfrm>
            <a:off x="1600200" y="1981200"/>
            <a:ext cx="7054850" cy="1190625"/>
          </a:xfrm>
          <a:prstGeom prst="rect">
            <a:avLst/>
          </a:prstGeom>
          <a:noFill/>
          <a:ln w="9525">
            <a:noFill/>
            <a:miter lim="800000"/>
            <a:headEnd/>
            <a:tailEnd/>
          </a:ln>
        </p:spPr>
        <p:txBody>
          <a:bodyPr wrap="none">
            <a:spAutoFit/>
          </a:bodyPr>
          <a:lstStyle/>
          <a:p>
            <a:pPr eaLnBrk="0" hangingPunct="0">
              <a:buFont typeface="Wingdings" pitchFamily="2" charset="2"/>
              <a:buChar char="v"/>
            </a:pPr>
            <a:r>
              <a:rPr lang="en-US"/>
              <a:t> </a:t>
            </a:r>
            <a:r>
              <a:rPr lang="en-US" b="1"/>
              <a:t>Satuan bebas yang paling kecil</a:t>
            </a:r>
          </a:p>
          <a:p>
            <a:pPr eaLnBrk="0" hangingPunct="0">
              <a:buFont typeface="Wingdings" pitchFamily="2" charset="2"/>
              <a:buChar char="v"/>
            </a:pPr>
            <a:r>
              <a:rPr lang="en-US" b="1"/>
              <a:t> Dua satuan bebas, iaitu satuan fonologi dan satuan gramatis</a:t>
            </a:r>
          </a:p>
          <a:p>
            <a:pPr eaLnBrk="0" hangingPunct="0">
              <a:buFont typeface="Wingdings" pitchFamily="2" charset="2"/>
              <a:buChar char="v"/>
            </a:pPr>
            <a:r>
              <a:rPr lang="en-US" b="1"/>
              <a:t> Mempunyai makna lengkap</a:t>
            </a:r>
          </a:p>
          <a:p>
            <a:pPr eaLnBrk="0" hangingPunct="0">
              <a:buFont typeface="Wingdings" pitchFamily="2" charset="2"/>
              <a:buChar char="v"/>
            </a:pPr>
            <a:r>
              <a:rPr lang="en-US" b="1"/>
              <a:t> Dapat berdiri sendiri dalam ayat</a:t>
            </a:r>
          </a:p>
        </p:txBody>
      </p:sp>
      <p:sp>
        <p:nvSpPr>
          <p:cNvPr id="28678" name="Text Box 5"/>
          <p:cNvSpPr txBox="1">
            <a:spLocks noChangeArrowheads="1"/>
          </p:cNvSpPr>
          <p:nvPr/>
        </p:nvSpPr>
        <p:spPr bwMode="auto">
          <a:xfrm>
            <a:off x="838200" y="3429000"/>
            <a:ext cx="7972425" cy="923925"/>
          </a:xfrm>
          <a:prstGeom prst="rect">
            <a:avLst/>
          </a:prstGeom>
          <a:noFill/>
          <a:ln w="9525">
            <a:noFill/>
            <a:miter lim="800000"/>
            <a:headEnd/>
            <a:tailEnd/>
          </a:ln>
        </p:spPr>
        <p:txBody>
          <a:bodyPr>
            <a:spAutoFit/>
          </a:bodyPr>
          <a:lstStyle/>
          <a:p>
            <a:pPr eaLnBrk="0" hangingPunct="0">
              <a:buFont typeface="Wingdings" pitchFamily="2" charset="2"/>
              <a:buChar char="Ø"/>
            </a:pPr>
            <a:r>
              <a:rPr lang="en-US"/>
              <a:t> </a:t>
            </a:r>
            <a:r>
              <a:rPr lang="en-US" b="1"/>
              <a:t>Satuan fonologi bermaksud kata terdiri daripada satu atau beberapa suku kata, dan suku kata itu sendiri terdiri daripada satu atau beberapa fonem yang wujud sebagai unsur atau konstituen dalam ayat. Contoh :</a:t>
            </a:r>
          </a:p>
        </p:txBody>
      </p:sp>
      <p:sp>
        <p:nvSpPr>
          <p:cNvPr id="28679" name="Text Box 6"/>
          <p:cNvSpPr txBox="1">
            <a:spLocks noChangeArrowheads="1"/>
          </p:cNvSpPr>
          <p:nvPr/>
        </p:nvSpPr>
        <p:spPr bwMode="auto">
          <a:xfrm>
            <a:off x="1828800" y="4572000"/>
            <a:ext cx="5865813" cy="1477963"/>
          </a:xfrm>
          <a:prstGeom prst="rect">
            <a:avLst/>
          </a:prstGeom>
          <a:noFill/>
          <a:ln w="9525">
            <a:noFill/>
            <a:miter lim="800000"/>
            <a:headEnd/>
            <a:tailEnd/>
          </a:ln>
        </p:spPr>
        <p:txBody>
          <a:bodyPr wrap="none">
            <a:spAutoFit/>
          </a:bodyPr>
          <a:lstStyle/>
          <a:p>
            <a:pPr eaLnBrk="0" hangingPunct="0"/>
            <a:r>
              <a:rPr lang="en-US" b="1"/>
              <a:t>ber + ma + lam 		&gt;	3 suku kata</a:t>
            </a:r>
          </a:p>
          <a:p>
            <a:pPr eaLnBrk="0" hangingPunct="0"/>
            <a:r>
              <a:rPr lang="en-US" b="1"/>
              <a:t>ber			&gt;	3 fonem /b/, /e/, /r/</a:t>
            </a:r>
          </a:p>
          <a:p>
            <a:pPr eaLnBrk="0" hangingPunct="0"/>
            <a:r>
              <a:rPr lang="en-US" b="1"/>
              <a:t>ma			&gt; 	2 fonem /m/, /a/</a:t>
            </a:r>
          </a:p>
          <a:p>
            <a:pPr eaLnBrk="0" hangingPunct="0"/>
            <a:r>
              <a:rPr lang="en-US" b="1"/>
              <a:t>lam			&gt; 	3 fonem /i/, /a/, /m/</a:t>
            </a:r>
          </a:p>
          <a:p>
            <a:pPr eaLnBrk="0" hangingPunct="0"/>
            <a:r>
              <a:rPr lang="en-US" b="1"/>
              <a:t>bermalam		&gt;	8 fonem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pPr>
              <a:defRPr/>
            </a:pPr>
            <a:fld id="{1A2E5D36-43F8-483F-981C-5EAE54B37FFF}" type="slidenum">
              <a:rPr lang="en-US">
                <a:solidFill>
                  <a:schemeClr val="tx1"/>
                </a:solidFill>
              </a:rPr>
              <a:pPr>
                <a:defRPr/>
              </a:pPr>
              <a:t>14</a:t>
            </a:fld>
            <a:endParaRPr lang="en-US">
              <a:solidFill>
                <a:schemeClr val="tx1"/>
              </a:solidFill>
            </a:endParaRPr>
          </a:p>
        </p:txBody>
      </p:sp>
      <p:sp>
        <p:nvSpPr>
          <p:cNvPr id="29699" name="Text Box 2"/>
          <p:cNvSpPr txBox="1">
            <a:spLocks noChangeArrowheads="1"/>
          </p:cNvSpPr>
          <p:nvPr/>
        </p:nvSpPr>
        <p:spPr bwMode="auto">
          <a:xfrm>
            <a:off x="381000" y="685800"/>
            <a:ext cx="8274050" cy="641350"/>
          </a:xfrm>
          <a:prstGeom prst="rect">
            <a:avLst/>
          </a:prstGeom>
          <a:noFill/>
          <a:ln w="9525">
            <a:noFill/>
            <a:miter lim="800000"/>
            <a:headEnd/>
            <a:tailEnd/>
          </a:ln>
        </p:spPr>
        <p:txBody>
          <a:bodyPr wrap="none">
            <a:spAutoFit/>
          </a:bodyPr>
          <a:lstStyle/>
          <a:p>
            <a:pPr eaLnBrk="0" hangingPunct="0">
              <a:buFont typeface="Wingdings" pitchFamily="2" charset="2"/>
              <a:buChar char="Ø"/>
            </a:pPr>
            <a:r>
              <a:rPr lang="en-US" b="1" dirty="0"/>
              <a:t> </a:t>
            </a:r>
            <a:r>
              <a:rPr lang="en-US" b="1" dirty="0" err="1"/>
              <a:t>Satuan</a:t>
            </a:r>
            <a:r>
              <a:rPr lang="en-US" b="1" dirty="0"/>
              <a:t> </a:t>
            </a:r>
            <a:r>
              <a:rPr lang="en-US" b="1" dirty="0" err="1"/>
              <a:t>gramatis</a:t>
            </a:r>
            <a:r>
              <a:rPr lang="en-US" b="1" dirty="0"/>
              <a:t> </a:t>
            </a:r>
            <a:r>
              <a:rPr lang="en-US" b="1" dirty="0" err="1"/>
              <a:t>bermaksud</a:t>
            </a:r>
            <a:r>
              <a:rPr lang="en-US" b="1" dirty="0"/>
              <a:t> </a:t>
            </a:r>
            <a:r>
              <a:rPr lang="en-US" b="1" dirty="0" err="1"/>
              <a:t>kata</a:t>
            </a:r>
            <a:r>
              <a:rPr lang="en-US" b="1" dirty="0"/>
              <a:t> </a:t>
            </a:r>
            <a:r>
              <a:rPr lang="en-US" b="1" dirty="0" err="1"/>
              <a:t>terdiri</a:t>
            </a:r>
            <a:r>
              <a:rPr lang="en-US" b="1" dirty="0"/>
              <a:t> </a:t>
            </a:r>
            <a:r>
              <a:rPr lang="en-US" b="1" dirty="0" err="1"/>
              <a:t>daripada</a:t>
            </a:r>
            <a:r>
              <a:rPr lang="en-US" b="1" dirty="0"/>
              <a:t> </a:t>
            </a:r>
            <a:r>
              <a:rPr lang="en-US" b="1" dirty="0" err="1"/>
              <a:t>satu</a:t>
            </a:r>
            <a:r>
              <a:rPr lang="en-US" b="1" dirty="0"/>
              <a:t> </a:t>
            </a:r>
            <a:r>
              <a:rPr lang="en-US" b="1" dirty="0" err="1"/>
              <a:t>atau</a:t>
            </a:r>
            <a:r>
              <a:rPr lang="en-US" b="1" dirty="0"/>
              <a:t> </a:t>
            </a:r>
            <a:r>
              <a:rPr lang="en-US" b="1" dirty="0" err="1"/>
              <a:t>beberapa</a:t>
            </a:r>
            <a:endParaRPr lang="en-US" b="1" dirty="0"/>
          </a:p>
          <a:p>
            <a:pPr eaLnBrk="0" hangingPunct="0">
              <a:buFont typeface="Wingdings" pitchFamily="2" charset="2"/>
              <a:buNone/>
            </a:pPr>
            <a:r>
              <a:rPr lang="en-US" b="1" dirty="0"/>
              <a:t>    </a:t>
            </a:r>
            <a:r>
              <a:rPr lang="en-US" b="1" dirty="0" err="1"/>
              <a:t>morfem</a:t>
            </a:r>
            <a:r>
              <a:rPr lang="en-US" b="1" dirty="0"/>
              <a:t> yang </a:t>
            </a:r>
            <a:r>
              <a:rPr lang="en-US" b="1" dirty="0" err="1"/>
              <a:t>wujud</a:t>
            </a:r>
            <a:r>
              <a:rPr lang="en-US" b="1" dirty="0"/>
              <a:t> </a:t>
            </a:r>
            <a:r>
              <a:rPr lang="en-US" b="1" dirty="0" err="1"/>
              <a:t>sebagai</a:t>
            </a:r>
            <a:r>
              <a:rPr lang="en-US" b="1" dirty="0"/>
              <a:t> </a:t>
            </a:r>
            <a:r>
              <a:rPr lang="en-US" b="1" dirty="0" err="1"/>
              <a:t>unsur</a:t>
            </a:r>
            <a:r>
              <a:rPr lang="en-US" b="1" dirty="0"/>
              <a:t> </a:t>
            </a:r>
            <a:r>
              <a:rPr lang="en-US" b="1" dirty="0" err="1"/>
              <a:t>atau</a:t>
            </a:r>
            <a:r>
              <a:rPr lang="en-US" b="1" dirty="0"/>
              <a:t> </a:t>
            </a:r>
            <a:r>
              <a:rPr lang="en-US" b="1" dirty="0" err="1"/>
              <a:t>konstituen</a:t>
            </a:r>
            <a:r>
              <a:rPr lang="en-US" b="1" dirty="0"/>
              <a:t> </a:t>
            </a:r>
            <a:r>
              <a:rPr lang="en-US" b="1" dirty="0" err="1"/>
              <a:t>dalam</a:t>
            </a:r>
            <a:r>
              <a:rPr lang="en-US" b="1" dirty="0"/>
              <a:t> </a:t>
            </a:r>
            <a:r>
              <a:rPr lang="en-US" b="1" dirty="0" err="1"/>
              <a:t>ayat</a:t>
            </a:r>
            <a:r>
              <a:rPr lang="en-US" b="1" dirty="0"/>
              <a:t>. </a:t>
            </a:r>
            <a:r>
              <a:rPr lang="en-US" b="1" dirty="0" err="1"/>
              <a:t>Contoh</a:t>
            </a:r>
            <a:r>
              <a:rPr lang="en-US" b="1" dirty="0"/>
              <a:t> :</a:t>
            </a:r>
          </a:p>
        </p:txBody>
      </p:sp>
      <p:sp>
        <p:nvSpPr>
          <p:cNvPr id="29700" name="Text Box 3"/>
          <p:cNvSpPr txBox="1">
            <a:spLocks noChangeArrowheads="1"/>
          </p:cNvSpPr>
          <p:nvPr/>
        </p:nvSpPr>
        <p:spPr bwMode="auto">
          <a:xfrm>
            <a:off x="1066800" y="1600200"/>
            <a:ext cx="7315200" cy="1754188"/>
          </a:xfrm>
          <a:prstGeom prst="rect">
            <a:avLst/>
          </a:prstGeom>
          <a:noFill/>
          <a:ln w="9525">
            <a:noFill/>
            <a:miter lim="800000"/>
            <a:headEnd/>
            <a:tailEnd/>
          </a:ln>
        </p:spPr>
        <p:txBody>
          <a:bodyPr wrap="square">
            <a:spAutoFit/>
          </a:bodyPr>
          <a:lstStyle/>
          <a:p>
            <a:pPr eaLnBrk="0" hangingPunct="0"/>
            <a:r>
              <a:rPr lang="en-US" b="1" dirty="0" err="1"/>
              <a:t>bermalam</a:t>
            </a:r>
            <a:r>
              <a:rPr lang="en-US" b="1" dirty="0"/>
              <a:t>   		&gt;	2 </a:t>
            </a:r>
            <a:r>
              <a:rPr lang="en-US" b="1" dirty="0" err="1"/>
              <a:t>morfem</a:t>
            </a:r>
            <a:endParaRPr lang="en-US" b="1" dirty="0"/>
          </a:p>
          <a:p>
            <a:pPr eaLnBrk="0" hangingPunct="0"/>
            <a:r>
              <a:rPr lang="en-US" b="1" dirty="0"/>
              <a:t>				</a:t>
            </a:r>
            <a:r>
              <a:rPr lang="en-US" b="1" dirty="0" err="1"/>
              <a:t>ber</a:t>
            </a:r>
            <a:r>
              <a:rPr lang="en-US" b="1" dirty="0"/>
              <a:t> + </a:t>
            </a:r>
            <a:r>
              <a:rPr lang="en-US" b="1" dirty="0" err="1"/>
              <a:t>malam</a:t>
            </a:r>
            <a:endParaRPr lang="en-US" b="1" dirty="0"/>
          </a:p>
          <a:p>
            <a:pPr eaLnBrk="0" hangingPunct="0"/>
            <a:r>
              <a:rPr lang="en-US" b="1" dirty="0" err="1"/>
              <a:t>kemalaman</a:t>
            </a:r>
            <a:r>
              <a:rPr lang="en-US" b="1" dirty="0"/>
              <a:t>		&gt;	2 </a:t>
            </a:r>
            <a:r>
              <a:rPr lang="en-US" b="1" dirty="0" err="1"/>
              <a:t>morfem</a:t>
            </a:r>
            <a:endParaRPr lang="en-US" b="1" dirty="0"/>
          </a:p>
          <a:p>
            <a:pPr eaLnBrk="0" hangingPunct="0"/>
            <a:r>
              <a:rPr lang="en-US" b="1" dirty="0"/>
              <a:t>				</a:t>
            </a:r>
            <a:r>
              <a:rPr lang="en-US" b="1" dirty="0" err="1"/>
              <a:t>ke</a:t>
            </a:r>
            <a:r>
              <a:rPr lang="en-US" b="1" dirty="0"/>
              <a:t>…an + </a:t>
            </a:r>
            <a:r>
              <a:rPr lang="en-US" b="1" dirty="0" err="1"/>
              <a:t>malam</a:t>
            </a:r>
            <a:endParaRPr lang="en-US" b="1" dirty="0"/>
          </a:p>
          <a:p>
            <a:pPr eaLnBrk="0" hangingPunct="0"/>
            <a:r>
              <a:rPr lang="en-US" b="1" dirty="0" err="1"/>
              <a:t>berkepemimpinan</a:t>
            </a:r>
            <a:r>
              <a:rPr lang="en-US" b="1" dirty="0"/>
              <a:t>	</a:t>
            </a:r>
            <a:r>
              <a:rPr lang="en-US" b="1" dirty="0" smtClean="0"/>
              <a:t>	&gt;</a:t>
            </a:r>
            <a:r>
              <a:rPr lang="en-US" b="1" dirty="0"/>
              <a:t>	4 </a:t>
            </a:r>
            <a:r>
              <a:rPr lang="en-US" b="1" dirty="0" err="1"/>
              <a:t>morfem</a:t>
            </a:r>
            <a:r>
              <a:rPr lang="en-US" b="1" dirty="0"/>
              <a:t> </a:t>
            </a:r>
          </a:p>
          <a:p>
            <a:pPr eaLnBrk="0" hangingPunct="0"/>
            <a:r>
              <a:rPr lang="en-US" b="1" dirty="0"/>
              <a:t>				</a:t>
            </a:r>
            <a:r>
              <a:rPr lang="en-US" b="1" dirty="0" err="1"/>
              <a:t>ber</a:t>
            </a:r>
            <a:r>
              <a:rPr lang="en-US" b="1" dirty="0"/>
              <a:t>, </a:t>
            </a:r>
            <a:r>
              <a:rPr lang="en-US" b="1" dirty="0" err="1"/>
              <a:t>ke</a:t>
            </a:r>
            <a:r>
              <a:rPr lang="en-US" b="1" dirty="0"/>
              <a:t>….an, </a:t>
            </a:r>
            <a:r>
              <a:rPr lang="en-US" b="1" dirty="0" err="1"/>
              <a:t>pe</a:t>
            </a:r>
            <a:r>
              <a:rPr lang="en-US" b="1" dirty="0"/>
              <a:t> + </a:t>
            </a:r>
            <a:r>
              <a:rPr lang="en-US" b="1" dirty="0" err="1"/>
              <a:t>pimpin</a:t>
            </a:r>
            <a:endParaRPr lang="en-US" b="1" dirty="0"/>
          </a:p>
        </p:txBody>
      </p:sp>
      <p:sp>
        <p:nvSpPr>
          <p:cNvPr id="29701" name="Text Box 4"/>
          <p:cNvSpPr txBox="1">
            <a:spLocks noChangeArrowheads="1"/>
          </p:cNvSpPr>
          <p:nvPr/>
        </p:nvSpPr>
        <p:spPr bwMode="auto">
          <a:xfrm>
            <a:off x="457200" y="3505200"/>
            <a:ext cx="8074025" cy="641350"/>
          </a:xfrm>
          <a:prstGeom prst="rect">
            <a:avLst/>
          </a:prstGeom>
          <a:noFill/>
          <a:ln w="9525">
            <a:noFill/>
            <a:miter lim="800000"/>
            <a:headEnd/>
            <a:tailEnd/>
          </a:ln>
        </p:spPr>
        <p:txBody>
          <a:bodyPr>
            <a:spAutoFit/>
          </a:bodyPr>
          <a:lstStyle/>
          <a:p>
            <a:pPr eaLnBrk="0" hangingPunct="0">
              <a:buFont typeface="Wingdings" pitchFamily="2" charset="2"/>
              <a:buChar char="Ø"/>
            </a:pPr>
            <a:r>
              <a:rPr lang="en-US" dirty="0"/>
              <a:t> </a:t>
            </a:r>
            <a:r>
              <a:rPr lang="en-US" b="1" dirty="0" err="1"/>
              <a:t>Satuan</a:t>
            </a:r>
            <a:r>
              <a:rPr lang="en-US" b="1" dirty="0"/>
              <a:t> </a:t>
            </a:r>
            <a:r>
              <a:rPr lang="en-US" b="1" dirty="0" err="1"/>
              <a:t>fonologi</a:t>
            </a:r>
            <a:r>
              <a:rPr lang="en-US" b="1" dirty="0"/>
              <a:t> </a:t>
            </a:r>
            <a:r>
              <a:rPr lang="en-US" b="1" dirty="0" err="1"/>
              <a:t>dan</a:t>
            </a:r>
            <a:r>
              <a:rPr lang="en-US" b="1" dirty="0"/>
              <a:t> </a:t>
            </a:r>
            <a:r>
              <a:rPr lang="en-US" b="1" dirty="0" err="1"/>
              <a:t>satuan</a:t>
            </a:r>
            <a:r>
              <a:rPr lang="en-US" b="1" dirty="0"/>
              <a:t> </a:t>
            </a:r>
            <a:r>
              <a:rPr lang="en-US" b="1" dirty="0" err="1"/>
              <a:t>gramatis</a:t>
            </a:r>
            <a:r>
              <a:rPr lang="en-US" b="1" dirty="0"/>
              <a:t> </a:t>
            </a:r>
            <a:r>
              <a:rPr lang="en-US" b="1" dirty="0" err="1"/>
              <a:t>ini</a:t>
            </a:r>
            <a:r>
              <a:rPr lang="en-US" b="1" dirty="0"/>
              <a:t> </a:t>
            </a:r>
            <a:r>
              <a:rPr lang="en-US" b="1" dirty="0" err="1"/>
              <a:t>menunjukkan</a:t>
            </a:r>
            <a:r>
              <a:rPr lang="en-US" b="1" dirty="0"/>
              <a:t> </a:t>
            </a:r>
            <a:r>
              <a:rPr lang="en-US" b="1" dirty="0" err="1"/>
              <a:t>bahawa</a:t>
            </a:r>
            <a:r>
              <a:rPr lang="en-US" b="1" dirty="0"/>
              <a:t> </a:t>
            </a:r>
            <a:r>
              <a:rPr lang="en-US" b="1" dirty="0" err="1"/>
              <a:t>definisi</a:t>
            </a:r>
            <a:endParaRPr lang="en-US" b="1" dirty="0"/>
          </a:p>
          <a:p>
            <a:pPr eaLnBrk="0" hangingPunct="0">
              <a:buFont typeface="Wingdings" pitchFamily="2" charset="2"/>
              <a:buNone/>
            </a:pPr>
            <a:r>
              <a:rPr lang="en-US" b="1" dirty="0"/>
              <a:t>    </a:t>
            </a:r>
            <a:r>
              <a:rPr lang="en-US" b="1" dirty="0" err="1"/>
              <a:t>kata</a:t>
            </a:r>
            <a:r>
              <a:rPr lang="en-US" dirty="0"/>
              <a:t> </a:t>
            </a:r>
            <a:r>
              <a:rPr lang="en-US" b="1" dirty="0" err="1"/>
              <a:t>berdasarkan</a:t>
            </a:r>
            <a:r>
              <a:rPr lang="en-US" b="1" dirty="0"/>
              <a:t> </a:t>
            </a:r>
            <a:r>
              <a:rPr lang="en-US" b="1" dirty="0" err="1"/>
              <a:t>kriteria</a:t>
            </a:r>
            <a:r>
              <a:rPr lang="en-US" b="1" dirty="0"/>
              <a:t> :</a:t>
            </a:r>
          </a:p>
        </p:txBody>
      </p:sp>
      <p:sp>
        <p:nvSpPr>
          <p:cNvPr id="29702" name="Text Box 5"/>
          <p:cNvSpPr txBox="1">
            <a:spLocks noChangeArrowheads="1"/>
          </p:cNvSpPr>
          <p:nvPr/>
        </p:nvSpPr>
        <p:spPr bwMode="auto">
          <a:xfrm>
            <a:off x="1143000" y="4495800"/>
            <a:ext cx="7334250" cy="1190625"/>
          </a:xfrm>
          <a:prstGeom prst="rect">
            <a:avLst/>
          </a:prstGeom>
          <a:solidFill>
            <a:schemeClr val="accent2">
              <a:lumMod val="40000"/>
              <a:lumOff val="60000"/>
            </a:schemeClr>
          </a:solidFill>
          <a:ln w="9525">
            <a:noFill/>
            <a:miter lim="800000"/>
            <a:headEnd/>
            <a:tailEnd/>
          </a:ln>
        </p:spPr>
        <p:txBody>
          <a:bodyPr>
            <a:spAutoFit/>
          </a:bodyPr>
          <a:lstStyle/>
          <a:p>
            <a:pPr eaLnBrk="0" hangingPunct="0">
              <a:buFontTx/>
              <a:buChar char="-"/>
            </a:pPr>
            <a:r>
              <a:rPr lang="en-US" b="1" dirty="0"/>
              <a:t>  </a:t>
            </a:r>
            <a:r>
              <a:rPr lang="en-US" b="1" dirty="0" err="1"/>
              <a:t>makna</a:t>
            </a:r>
            <a:endParaRPr lang="en-US" b="1" dirty="0"/>
          </a:p>
          <a:p>
            <a:pPr eaLnBrk="0" hangingPunct="0">
              <a:buFontTx/>
              <a:buChar char="-"/>
            </a:pPr>
            <a:r>
              <a:rPr lang="en-US" b="1" dirty="0"/>
              <a:t>  </a:t>
            </a:r>
            <a:r>
              <a:rPr lang="en-US" b="1" dirty="0" err="1"/>
              <a:t>fonologi</a:t>
            </a:r>
            <a:r>
              <a:rPr lang="en-US" b="1" dirty="0"/>
              <a:t> ( </a:t>
            </a:r>
            <a:r>
              <a:rPr lang="en-US" b="1" dirty="0" err="1"/>
              <a:t>tanda</a:t>
            </a:r>
            <a:r>
              <a:rPr lang="en-US" b="1" dirty="0"/>
              <a:t> </a:t>
            </a:r>
            <a:r>
              <a:rPr lang="en-US" b="1" dirty="0" err="1"/>
              <a:t>sebagai</a:t>
            </a:r>
            <a:r>
              <a:rPr lang="en-US" b="1" dirty="0"/>
              <a:t> </a:t>
            </a:r>
            <a:r>
              <a:rPr lang="en-US" b="1" dirty="0" err="1"/>
              <a:t>gabungan</a:t>
            </a:r>
            <a:r>
              <a:rPr lang="en-US" b="1" dirty="0"/>
              <a:t> </a:t>
            </a:r>
            <a:r>
              <a:rPr lang="en-US" b="1" dirty="0" err="1"/>
              <a:t>arbitrari</a:t>
            </a:r>
            <a:r>
              <a:rPr lang="en-US" b="1" dirty="0"/>
              <a:t> </a:t>
            </a:r>
            <a:r>
              <a:rPr lang="en-US" b="1" dirty="0" err="1"/>
              <a:t>antara</a:t>
            </a:r>
            <a:r>
              <a:rPr lang="en-US" b="1" dirty="0"/>
              <a:t> </a:t>
            </a:r>
            <a:r>
              <a:rPr lang="en-US" b="1" dirty="0" err="1"/>
              <a:t>representasi</a:t>
            </a:r>
            <a:r>
              <a:rPr lang="en-US" b="1" dirty="0"/>
              <a:t> </a:t>
            </a:r>
          </a:p>
          <a:p>
            <a:pPr eaLnBrk="0" hangingPunct="0"/>
            <a:r>
              <a:rPr lang="en-US" b="1" dirty="0"/>
              <a:t>   </a:t>
            </a:r>
            <a:r>
              <a:rPr lang="en-US" b="1" dirty="0" err="1"/>
              <a:t>fonologi</a:t>
            </a:r>
            <a:r>
              <a:rPr lang="en-US" b="1" dirty="0"/>
              <a:t> yang </a:t>
            </a:r>
            <a:r>
              <a:rPr lang="en-US" b="1" dirty="0" err="1"/>
              <a:t>utuh</a:t>
            </a:r>
            <a:r>
              <a:rPr lang="en-US" b="1" dirty="0"/>
              <a:t> </a:t>
            </a:r>
            <a:r>
              <a:rPr lang="en-US" b="1" dirty="0" err="1"/>
              <a:t>dan</a:t>
            </a:r>
            <a:r>
              <a:rPr lang="en-US" b="1" dirty="0"/>
              <a:t> </a:t>
            </a:r>
            <a:r>
              <a:rPr lang="en-US" b="1" dirty="0" err="1"/>
              <a:t>distingtif</a:t>
            </a:r>
            <a:r>
              <a:rPr lang="en-US" b="1" dirty="0"/>
              <a:t> </a:t>
            </a:r>
            <a:r>
              <a:rPr lang="en-US" b="1" dirty="0" err="1"/>
              <a:t>dengan</a:t>
            </a:r>
            <a:r>
              <a:rPr lang="en-US" b="1" dirty="0"/>
              <a:t> </a:t>
            </a:r>
            <a:r>
              <a:rPr lang="en-US" b="1" dirty="0" err="1"/>
              <a:t>makna</a:t>
            </a:r>
            <a:r>
              <a:rPr lang="en-US" b="1" dirty="0"/>
              <a:t> )</a:t>
            </a:r>
          </a:p>
          <a:p>
            <a:pPr eaLnBrk="0" hangingPunct="0"/>
            <a:r>
              <a:rPr lang="en-US" b="1" dirty="0"/>
              <a:t>-  </a:t>
            </a:r>
            <a:r>
              <a:rPr lang="en-US" b="1" dirty="0" err="1"/>
              <a:t>fungsi</a:t>
            </a:r>
            <a:r>
              <a:rPr lang="en-US" b="1" dirty="0"/>
              <a:t> </a:t>
            </a:r>
            <a:r>
              <a:rPr lang="en-US" b="1" dirty="0" err="1"/>
              <a:t>sebagai</a:t>
            </a:r>
            <a:r>
              <a:rPr lang="en-US" b="1" dirty="0"/>
              <a:t> </a:t>
            </a:r>
            <a:r>
              <a:rPr lang="en-US" b="1" dirty="0" err="1"/>
              <a:t>unsur</a:t>
            </a:r>
            <a:r>
              <a:rPr lang="en-US" b="1" dirty="0"/>
              <a:t> minimum yang </a:t>
            </a:r>
            <a:r>
              <a:rPr lang="en-US" b="1" dirty="0" err="1"/>
              <a:t>bebas</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D32B6E93-41C9-4FC0-A679-E90B165B19FF}" type="slidenum">
              <a:rPr lang="en-US">
                <a:solidFill>
                  <a:schemeClr val="tx1"/>
                </a:solidFill>
              </a:rPr>
              <a:pPr>
                <a:defRPr/>
              </a:pPr>
              <a:t>15</a:t>
            </a:fld>
            <a:endParaRPr lang="en-US">
              <a:solidFill>
                <a:schemeClr val="tx1"/>
              </a:solidFill>
            </a:endParaRPr>
          </a:p>
        </p:txBody>
      </p:sp>
      <p:sp>
        <p:nvSpPr>
          <p:cNvPr id="30723" name="Text Box 2"/>
          <p:cNvSpPr txBox="1">
            <a:spLocks noChangeArrowheads="1"/>
          </p:cNvSpPr>
          <p:nvPr/>
        </p:nvSpPr>
        <p:spPr bwMode="auto">
          <a:xfrm>
            <a:off x="381000" y="838200"/>
            <a:ext cx="8159750" cy="1631216"/>
          </a:xfrm>
          <a:prstGeom prst="rect">
            <a:avLst/>
          </a:prstGeom>
          <a:noFill/>
          <a:ln w="9525">
            <a:noFill/>
            <a:miter lim="800000"/>
            <a:headEnd/>
            <a:tailEnd/>
          </a:ln>
        </p:spPr>
        <p:txBody>
          <a:bodyPr>
            <a:spAutoFit/>
          </a:bodyPr>
          <a:lstStyle/>
          <a:p>
            <a:pPr eaLnBrk="0" hangingPunct="0">
              <a:buFont typeface="Wingdings" pitchFamily="2" charset="2"/>
              <a:buChar char="Ø"/>
            </a:pPr>
            <a:r>
              <a:rPr lang="en-US" sz="2000" b="1" dirty="0"/>
              <a:t> </a:t>
            </a:r>
            <a:r>
              <a:rPr lang="en-US" sz="2000" b="1" dirty="0" err="1"/>
              <a:t>Pokok</a:t>
            </a:r>
            <a:r>
              <a:rPr lang="en-US" sz="2000" b="1" dirty="0"/>
              <a:t> </a:t>
            </a:r>
            <a:r>
              <a:rPr lang="en-US" sz="2000" b="1" dirty="0" err="1"/>
              <a:t>kata</a:t>
            </a:r>
            <a:r>
              <a:rPr lang="en-US" sz="2000" b="1" dirty="0"/>
              <a:t> </a:t>
            </a:r>
            <a:r>
              <a:rPr lang="en-US" sz="2000" b="1" dirty="0" err="1"/>
              <a:t>bermaksud</a:t>
            </a:r>
            <a:r>
              <a:rPr lang="en-US" sz="2000" b="1" dirty="0"/>
              <a:t> </a:t>
            </a:r>
            <a:r>
              <a:rPr lang="en-US" sz="2000" b="1" dirty="0" err="1"/>
              <a:t>satuan</a:t>
            </a:r>
            <a:r>
              <a:rPr lang="en-US" sz="2000" b="1" dirty="0"/>
              <a:t> yang </a:t>
            </a:r>
            <a:r>
              <a:rPr lang="en-US" sz="2000" b="1" dirty="0" err="1"/>
              <a:t>tidak</a:t>
            </a:r>
            <a:r>
              <a:rPr lang="en-US" sz="2000" b="1" dirty="0"/>
              <a:t> </a:t>
            </a:r>
            <a:r>
              <a:rPr lang="en-US" sz="2000" b="1" dirty="0" err="1"/>
              <a:t>dapat</a:t>
            </a:r>
            <a:r>
              <a:rPr lang="en-US" sz="2000" b="1" dirty="0"/>
              <a:t> </a:t>
            </a:r>
            <a:r>
              <a:rPr lang="en-US" sz="2000" b="1" dirty="0" err="1"/>
              <a:t>berdiri</a:t>
            </a:r>
            <a:r>
              <a:rPr lang="en-US" sz="2000" b="1" dirty="0"/>
              <a:t> </a:t>
            </a:r>
            <a:r>
              <a:rPr lang="en-US" sz="2000" b="1" dirty="0" err="1"/>
              <a:t>dalam</a:t>
            </a:r>
            <a:r>
              <a:rPr lang="en-US" sz="2000" b="1" dirty="0"/>
              <a:t> </a:t>
            </a:r>
            <a:r>
              <a:rPr lang="en-US" sz="2000" b="1" dirty="0" err="1"/>
              <a:t>ujaran</a:t>
            </a:r>
            <a:r>
              <a:rPr lang="en-US" sz="2000" b="1" dirty="0"/>
              <a:t> </a:t>
            </a:r>
          </a:p>
          <a:p>
            <a:pPr eaLnBrk="0" hangingPunct="0">
              <a:buFont typeface="Wingdings" pitchFamily="2" charset="2"/>
              <a:buNone/>
            </a:pPr>
            <a:r>
              <a:rPr lang="en-US" sz="2000" b="1" dirty="0"/>
              <a:t>    </a:t>
            </a:r>
            <a:r>
              <a:rPr lang="en-US" sz="2000" b="1" dirty="0" err="1"/>
              <a:t>biasa</a:t>
            </a:r>
            <a:r>
              <a:rPr lang="en-US" sz="2000" b="1" dirty="0"/>
              <a:t>, </a:t>
            </a:r>
            <a:r>
              <a:rPr lang="en-US" sz="2000" b="1" dirty="0" err="1"/>
              <a:t>dan</a:t>
            </a:r>
            <a:r>
              <a:rPr lang="en-US" sz="2000" b="1" dirty="0"/>
              <a:t> </a:t>
            </a:r>
            <a:r>
              <a:rPr lang="en-US" sz="2000" b="1" dirty="0" err="1"/>
              <a:t>secara</a:t>
            </a:r>
            <a:r>
              <a:rPr lang="en-US" sz="2000" b="1" dirty="0"/>
              <a:t> </a:t>
            </a:r>
            <a:r>
              <a:rPr lang="en-US" sz="2000" b="1" dirty="0" err="1"/>
              <a:t>gramatis</a:t>
            </a:r>
            <a:r>
              <a:rPr lang="en-US" sz="2000" b="1" dirty="0"/>
              <a:t> </a:t>
            </a:r>
            <a:r>
              <a:rPr lang="en-US" sz="2000" b="1" dirty="0" err="1"/>
              <a:t>tidak</a:t>
            </a:r>
            <a:r>
              <a:rPr lang="en-US" sz="2000" b="1" dirty="0"/>
              <a:t> </a:t>
            </a:r>
            <a:r>
              <a:rPr lang="en-US" sz="2000" b="1" dirty="0" err="1"/>
              <a:t>bersifat</a:t>
            </a:r>
            <a:r>
              <a:rPr lang="en-US" sz="2000" b="1" dirty="0"/>
              <a:t> </a:t>
            </a:r>
            <a:r>
              <a:rPr lang="en-US" sz="2000" b="1" dirty="0" err="1"/>
              <a:t>bebas</a:t>
            </a:r>
            <a:r>
              <a:rPr lang="en-US" sz="2000" b="1" dirty="0"/>
              <a:t>.</a:t>
            </a:r>
          </a:p>
          <a:p>
            <a:pPr eaLnBrk="0" hangingPunct="0">
              <a:buFont typeface="Wingdings" pitchFamily="2" charset="2"/>
              <a:buNone/>
            </a:pPr>
            <a:endParaRPr lang="en-US" sz="2000" b="1" dirty="0"/>
          </a:p>
          <a:p>
            <a:pPr eaLnBrk="0" hangingPunct="0">
              <a:buFont typeface="Wingdings" pitchFamily="2" charset="2"/>
              <a:buChar char="Ø"/>
            </a:pPr>
            <a:r>
              <a:rPr lang="en-US" sz="2000" b="1" dirty="0"/>
              <a:t> </a:t>
            </a:r>
            <a:r>
              <a:rPr lang="en-US" sz="2000" b="1" dirty="0" err="1"/>
              <a:t>Satuan</a:t>
            </a:r>
            <a:r>
              <a:rPr lang="en-US" sz="2000" b="1" dirty="0"/>
              <a:t> </a:t>
            </a:r>
            <a:r>
              <a:rPr lang="en-US" sz="2000" b="1" dirty="0" err="1"/>
              <a:t>ini</a:t>
            </a:r>
            <a:r>
              <a:rPr lang="en-US" sz="2000" b="1" dirty="0"/>
              <a:t> </a:t>
            </a:r>
            <a:r>
              <a:rPr lang="en-US" sz="2000" b="1" dirty="0" err="1"/>
              <a:t>tidak</a:t>
            </a:r>
            <a:r>
              <a:rPr lang="en-US" sz="2000" b="1" dirty="0"/>
              <a:t> </a:t>
            </a:r>
            <a:r>
              <a:rPr lang="en-US" sz="2000" b="1" dirty="0" err="1"/>
              <a:t>termasuk</a:t>
            </a:r>
            <a:r>
              <a:rPr lang="en-US" sz="2000" b="1" dirty="0"/>
              <a:t> </a:t>
            </a:r>
            <a:r>
              <a:rPr lang="en-US" sz="2000" b="1" dirty="0" err="1"/>
              <a:t>dalam</a:t>
            </a:r>
            <a:r>
              <a:rPr lang="en-US" sz="2000" b="1" dirty="0"/>
              <a:t> </a:t>
            </a:r>
            <a:r>
              <a:rPr lang="en-US" sz="2000" b="1" dirty="0" err="1"/>
              <a:t>golongan</a:t>
            </a:r>
            <a:r>
              <a:rPr lang="en-US" sz="2000" b="1" dirty="0"/>
              <a:t> </a:t>
            </a:r>
            <a:r>
              <a:rPr lang="en-US" sz="2000" b="1" dirty="0" err="1"/>
              <a:t>imbuhan</a:t>
            </a:r>
            <a:r>
              <a:rPr lang="en-US" sz="2000" b="1" dirty="0"/>
              <a:t> </a:t>
            </a:r>
            <a:r>
              <a:rPr lang="en-US" sz="2000" b="1" dirty="0" err="1"/>
              <a:t>kerana</a:t>
            </a:r>
            <a:r>
              <a:rPr lang="en-US" sz="2000" b="1" dirty="0"/>
              <a:t> </a:t>
            </a:r>
            <a:r>
              <a:rPr lang="en-US" sz="2000" b="1" dirty="0" err="1"/>
              <a:t>satuan</a:t>
            </a:r>
            <a:r>
              <a:rPr lang="en-US" sz="2000" b="1" dirty="0"/>
              <a:t> </a:t>
            </a:r>
            <a:r>
              <a:rPr lang="en-US" sz="2000" b="1" dirty="0" err="1"/>
              <a:t>ini</a:t>
            </a:r>
            <a:endParaRPr lang="en-US" sz="2000" b="1" dirty="0"/>
          </a:p>
          <a:p>
            <a:pPr eaLnBrk="0" hangingPunct="0">
              <a:buFont typeface="Wingdings" pitchFamily="2" charset="2"/>
              <a:buNone/>
            </a:pPr>
            <a:r>
              <a:rPr lang="en-US" sz="2000" b="1" dirty="0"/>
              <a:t>    </a:t>
            </a:r>
            <a:r>
              <a:rPr lang="en-US" sz="2000" b="1" dirty="0" err="1"/>
              <a:t>mempunyai</a:t>
            </a:r>
            <a:r>
              <a:rPr lang="en-US" sz="2000" b="1" dirty="0"/>
              <a:t> </a:t>
            </a:r>
            <a:r>
              <a:rPr lang="en-US" sz="2000" b="1" dirty="0" err="1"/>
              <a:t>sifat</a:t>
            </a:r>
            <a:r>
              <a:rPr lang="en-US" sz="2000" b="1" dirty="0"/>
              <a:t> </a:t>
            </a:r>
            <a:r>
              <a:rPr lang="en-US" sz="2000" b="1" dirty="0" err="1"/>
              <a:t>tersendiri</a:t>
            </a:r>
            <a:r>
              <a:rPr lang="en-US" sz="2000" b="1" dirty="0"/>
              <a:t>, </a:t>
            </a:r>
            <a:r>
              <a:rPr lang="en-US" sz="2000" b="1" dirty="0" err="1"/>
              <a:t>dan</a:t>
            </a:r>
            <a:r>
              <a:rPr lang="en-US" sz="2000" b="1" dirty="0"/>
              <a:t> </a:t>
            </a:r>
            <a:r>
              <a:rPr lang="en-US" sz="2000" b="1" dirty="0" err="1"/>
              <a:t>dapat</a:t>
            </a:r>
            <a:r>
              <a:rPr lang="en-US" sz="2000" b="1" dirty="0"/>
              <a:t> </a:t>
            </a:r>
            <a:r>
              <a:rPr lang="en-US" sz="2000" b="1" dirty="0" err="1"/>
              <a:t>dijadikan</a:t>
            </a:r>
            <a:r>
              <a:rPr lang="en-US" sz="2000" b="1" dirty="0"/>
              <a:t> </a:t>
            </a:r>
            <a:r>
              <a:rPr lang="en-US" sz="2000" b="1" dirty="0" err="1"/>
              <a:t>bentuk</a:t>
            </a:r>
            <a:r>
              <a:rPr lang="en-US" sz="2000" b="1" dirty="0"/>
              <a:t> </a:t>
            </a:r>
            <a:r>
              <a:rPr lang="en-US" sz="2000" b="1" dirty="0" err="1"/>
              <a:t>dasar</a:t>
            </a:r>
            <a:r>
              <a:rPr lang="en-US" sz="2000" b="1" dirty="0"/>
              <a:t>. </a:t>
            </a:r>
            <a:r>
              <a:rPr lang="en-US" sz="2000" b="1" dirty="0" err="1"/>
              <a:t>Contoh</a:t>
            </a:r>
            <a:r>
              <a:rPr lang="en-US" sz="2000" b="1" dirty="0"/>
              <a:t> :</a:t>
            </a:r>
          </a:p>
        </p:txBody>
      </p:sp>
      <p:sp>
        <p:nvSpPr>
          <p:cNvPr id="30724" name="Text Box 3"/>
          <p:cNvSpPr txBox="1">
            <a:spLocks noChangeArrowheads="1"/>
          </p:cNvSpPr>
          <p:nvPr/>
        </p:nvSpPr>
        <p:spPr bwMode="auto">
          <a:xfrm>
            <a:off x="1600200" y="2590800"/>
            <a:ext cx="5314950" cy="2862322"/>
          </a:xfrm>
          <a:prstGeom prst="rect">
            <a:avLst/>
          </a:prstGeom>
          <a:solidFill>
            <a:schemeClr val="accent2">
              <a:lumMod val="40000"/>
              <a:lumOff val="60000"/>
            </a:schemeClr>
          </a:solidFill>
          <a:ln w="9525">
            <a:noFill/>
            <a:miter lim="800000"/>
            <a:headEnd/>
            <a:tailEnd/>
          </a:ln>
        </p:spPr>
        <p:txBody>
          <a:bodyPr>
            <a:spAutoFit/>
          </a:bodyPr>
          <a:lstStyle/>
          <a:p>
            <a:pPr eaLnBrk="0" hangingPunct="0"/>
            <a:r>
              <a:rPr lang="en-US" sz="2000" b="1" dirty="0" err="1"/>
              <a:t>temu</a:t>
            </a:r>
            <a:r>
              <a:rPr lang="en-US" sz="2000" b="1" dirty="0"/>
              <a:t>		&gt; 	</a:t>
            </a:r>
            <a:r>
              <a:rPr lang="en-US" sz="2000" b="1" dirty="0" err="1"/>
              <a:t>bertemu</a:t>
            </a:r>
            <a:endParaRPr lang="en-US" sz="2000" b="1" dirty="0"/>
          </a:p>
          <a:p>
            <a:pPr eaLnBrk="0" hangingPunct="0"/>
            <a:r>
              <a:rPr lang="en-US" sz="2000" b="1" dirty="0" err="1"/>
              <a:t>juang</a:t>
            </a:r>
            <a:r>
              <a:rPr lang="en-US" sz="2000" b="1" dirty="0"/>
              <a:t>		&gt;	</a:t>
            </a:r>
            <a:r>
              <a:rPr lang="en-US" sz="2000" b="1" dirty="0" err="1"/>
              <a:t>pejuang</a:t>
            </a:r>
            <a:r>
              <a:rPr lang="en-US" sz="2000" b="1" dirty="0"/>
              <a:t>, </a:t>
            </a:r>
            <a:r>
              <a:rPr lang="en-US" sz="2000" b="1" dirty="0" err="1"/>
              <a:t>berjuang</a:t>
            </a:r>
            <a:endParaRPr lang="en-US" sz="2000" b="1" dirty="0"/>
          </a:p>
          <a:p>
            <a:pPr eaLnBrk="0" hangingPunct="0"/>
            <a:r>
              <a:rPr lang="en-US" sz="2000" b="1" dirty="0" err="1"/>
              <a:t>tawa</a:t>
            </a:r>
            <a:r>
              <a:rPr lang="en-US" sz="2000" b="1" dirty="0"/>
              <a:t>		&gt; 	</a:t>
            </a:r>
            <a:r>
              <a:rPr lang="en-US" sz="2000" b="1" dirty="0" err="1"/>
              <a:t>ketawa</a:t>
            </a:r>
            <a:endParaRPr lang="en-US" sz="2000" b="1" dirty="0"/>
          </a:p>
          <a:p>
            <a:pPr eaLnBrk="0" hangingPunct="0"/>
            <a:r>
              <a:rPr lang="en-US" sz="2000" b="1" dirty="0" err="1"/>
              <a:t>ambil</a:t>
            </a:r>
            <a:r>
              <a:rPr lang="en-US" sz="2000" b="1" dirty="0"/>
              <a:t>		&gt;	</a:t>
            </a:r>
            <a:r>
              <a:rPr lang="en-US" sz="2000" b="1" dirty="0" err="1"/>
              <a:t>ambilan</a:t>
            </a:r>
            <a:r>
              <a:rPr lang="en-US" sz="2000" b="1" dirty="0"/>
              <a:t>, </a:t>
            </a:r>
            <a:r>
              <a:rPr lang="en-US" sz="2000" b="1" dirty="0" err="1"/>
              <a:t>mengambil</a:t>
            </a:r>
            <a:endParaRPr lang="en-US" sz="2000" b="1" dirty="0"/>
          </a:p>
          <a:p>
            <a:pPr eaLnBrk="0" hangingPunct="0"/>
            <a:r>
              <a:rPr lang="en-US" sz="2000" b="1" dirty="0"/>
              <a:t>main		&gt; 	</a:t>
            </a:r>
            <a:r>
              <a:rPr lang="en-US" sz="2000" b="1" dirty="0" err="1"/>
              <a:t>bermain</a:t>
            </a:r>
            <a:r>
              <a:rPr lang="en-US" sz="2000" b="1" dirty="0"/>
              <a:t>, </a:t>
            </a:r>
            <a:r>
              <a:rPr lang="en-US" sz="2000" b="1" dirty="0" err="1"/>
              <a:t>mainan</a:t>
            </a:r>
            <a:endParaRPr lang="en-US" sz="2000" b="1" dirty="0"/>
          </a:p>
          <a:p>
            <a:pPr eaLnBrk="0" hangingPunct="0"/>
            <a:r>
              <a:rPr lang="en-US" sz="2000" b="1" dirty="0" err="1"/>
              <a:t>jabat</a:t>
            </a:r>
            <a:r>
              <a:rPr lang="en-US" sz="2000" b="1" dirty="0"/>
              <a:t>		&gt; 	</a:t>
            </a:r>
            <a:r>
              <a:rPr lang="en-US" sz="2000" b="1" dirty="0" err="1"/>
              <a:t>jabatan</a:t>
            </a:r>
            <a:r>
              <a:rPr lang="en-US" sz="2000" b="1" dirty="0"/>
              <a:t>, </a:t>
            </a:r>
            <a:r>
              <a:rPr lang="en-US" sz="2000" b="1" dirty="0" err="1"/>
              <a:t>pejabat</a:t>
            </a:r>
            <a:endParaRPr lang="en-US" sz="2000" b="1" dirty="0"/>
          </a:p>
          <a:p>
            <a:pPr eaLnBrk="0" hangingPunct="0"/>
            <a:r>
              <a:rPr lang="en-US" sz="2000" b="1" dirty="0" err="1"/>
              <a:t>baca</a:t>
            </a:r>
            <a:r>
              <a:rPr lang="en-US" sz="2000" b="1" dirty="0"/>
              <a:t>		&gt;	</a:t>
            </a:r>
            <a:r>
              <a:rPr lang="en-US" sz="2000" b="1" dirty="0" err="1"/>
              <a:t>membaca</a:t>
            </a:r>
            <a:r>
              <a:rPr lang="en-US" sz="2000" b="1" dirty="0"/>
              <a:t>, </a:t>
            </a:r>
            <a:r>
              <a:rPr lang="en-US" sz="2000" b="1" dirty="0" err="1"/>
              <a:t>bacaan</a:t>
            </a:r>
            <a:endParaRPr lang="en-US" sz="2000" b="1" dirty="0"/>
          </a:p>
          <a:p>
            <a:pPr eaLnBrk="0" hangingPunct="0"/>
            <a:r>
              <a:rPr lang="en-US" sz="2000" b="1" dirty="0" err="1"/>
              <a:t>sandar</a:t>
            </a:r>
            <a:r>
              <a:rPr lang="en-US" sz="2000" b="1" dirty="0"/>
              <a:t>		&gt; 	</a:t>
            </a:r>
            <a:r>
              <a:rPr lang="en-US" sz="2000" b="1" dirty="0" err="1"/>
              <a:t>penyandar</a:t>
            </a:r>
            <a:r>
              <a:rPr lang="en-US" sz="2000" b="1" dirty="0"/>
              <a:t>, </a:t>
            </a:r>
            <a:r>
              <a:rPr lang="en-US" sz="2000" b="1" dirty="0" err="1"/>
              <a:t>bersandar</a:t>
            </a:r>
            <a:endParaRPr lang="en-US" sz="2000" b="1" dirty="0"/>
          </a:p>
          <a:p>
            <a:pPr eaLnBrk="0" hangingPunct="0"/>
            <a:r>
              <a:rPr lang="en-US" sz="2000" b="1" dirty="0" err="1"/>
              <a:t>alir</a:t>
            </a:r>
            <a:r>
              <a:rPr lang="en-US" sz="2000" b="1" dirty="0"/>
              <a:t>		&gt; 	</a:t>
            </a:r>
            <a:r>
              <a:rPr lang="en-US" sz="2000" b="1" dirty="0" err="1"/>
              <a:t>aliran</a:t>
            </a:r>
            <a:r>
              <a:rPr lang="en-US" sz="2000" b="1"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F28DA4D7-2C6C-4093-9714-AB8C0E4C2FDD}" type="slidenum">
              <a:rPr lang="en-US"/>
              <a:pPr>
                <a:defRPr/>
              </a:pPr>
              <a:t>16</a:t>
            </a:fld>
            <a:endParaRPr lang="en-US"/>
          </a:p>
        </p:txBody>
      </p:sp>
      <p:sp>
        <p:nvSpPr>
          <p:cNvPr id="31747" name="Text Box 2"/>
          <p:cNvSpPr txBox="1">
            <a:spLocks noChangeArrowheads="1"/>
          </p:cNvSpPr>
          <p:nvPr/>
        </p:nvSpPr>
        <p:spPr bwMode="auto">
          <a:xfrm>
            <a:off x="304800" y="304800"/>
            <a:ext cx="6522683" cy="523220"/>
          </a:xfrm>
          <a:prstGeom prst="rect">
            <a:avLst/>
          </a:prstGeom>
          <a:noFill/>
          <a:ln w="9525">
            <a:noFill/>
            <a:miter lim="800000"/>
            <a:headEnd/>
            <a:tailEnd/>
          </a:ln>
        </p:spPr>
        <p:txBody>
          <a:bodyPr wrap="none">
            <a:spAutoFit/>
          </a:bodyPr>
          <a:lstStyle/>
          <a:p>
            <a:pPr eaLnBrk="0" hangingPunct="0">
              <a:buFont typeface="Wingdings" pitchFamily="2" charset="2"/>
              <a:buChar char="Ø"/>
            </a:pPr>
            <a:r>
              <a:rPr lang="en-US" sz="2800" b="1" dirty="0"/>
              <a:t> </a:t>
            </a:r>
            <a:r>
              <a:rPr lang="en-US" sz="2800" b="1" dirty="0" err="1"/>
              <a:t>Berikut</a:t>
            </a:r>
            <a:r>
              <a:rPr lang="en-US" sz="2800" b="1" dirty="0"/>
              <a:t> </a:t>
            </a:r>
            <a:r>
              <a:rPr lang="en-US" sz="2800" b="1" dirty="0" err="1"/>
              <a:t>ialah</a:t>
            </a:r>
            <a:r>
              <a:rPr lang="en-US" sz="2800" b="1" dirty="0"/>
              <a:t> </a:t>
            </a:r>
            <a:r>
              <a:rPr lang="en-US" sz="2800" b="1" dirty="0" err="1"/>
              <a:t>contoh</a:t>
            </a:r>
            <a:r>
              <a:rPr lang="en-US" sz="2800" b="1" dirty="0"/>
              <a:t> </a:t>
            </a:r>
            <a:r>
              <a:rPr lang="en-US" sz="2800" b="1" dirty="0" err="1"/>
              <a:t>kata</a:t>
            </a:r>
            <a:r>
              <a:rPr lang="en-US" sz="2800" b="1" dirty="0"/>
              <a:t> </a:t>
            </a:r>
            <a:r>
              <a:rPr lang="en-US" sz="2800" b="1" dirty="0" err="1"/>
              <a:t>satuan</a:t>
            </a:r>
            <a:r>
              <a:rPr lang="en-US" sz="2800" b="1" dirty="0"/>
              <a:t> </a:t>
            </a:r>
            <a:r>
              <a:rPr lang="en-US" sz="2800" b="1" dirty="0" err="1"/>
              <a:t>bebas</a:t>
            </a:r>
            <a:r>
              <a:rPr lang="en-US" sz="2800" b="1" dirty="0"/>
              <a:t> :</a:t>
            </a:r>
          </a:p>
        </p:txBody>
      </p:sp>
      <p:sp>
        <p:nvSpPr>
          <p:cNvPr id="31748" name="Text Box 3"/>
          <p:cNvSpPr txBox="1">
            <a:spLocks noChangeArrowheads="1"/>
          </p:cNvSpPr>
          <p:nvPr/>
        </p:nvSpPr>
        <p:spPr bwMode="auto">
          <a:xfrm>
            <a:off x="762000" y="914400"/>
            <a:ext cx="7543800" cy="4093428"/>
          </a:xfrm>
          <a:prstGeom prst="rect">
            <a:avLst/>
          </a:prstGeom>
          <a:solidFill>
            <a:schemeClr val="accent4">
              <a:lumMod val="40000"/>
              <a:lumOff val="60000"/>
            </a:schemeClr>
          </a:solidFill>
          <a:ln w="9525">
            <a:noFill/>
            <a:miter lim="800000"/>
            <a:headEnd/>
            <a:tailEnd/>
          </a:ln>
        </p:spPr>
        <p:txBody>
          <a:bodyPr>
            <a:spAutoFit/>
          </a:bodyPr>
          <a:lstStyle/>
          <a:p>
            <a:pPr eaLnBrk="0" hangingPunct="0"/>
            <a:r>
              <a:rPr lang="en-US" sz="2000" b="1" dirty="0" err="1">
                <a:solidFill>
                  <a:schemeClr val="accent2"/>
                </a:solidFill>
              </a:rPr>
              <a:t>kertas</a:t>
            </a:r>
            <a:r>
              <a:rPr lang="en-US" sz="2000" b="1" dirty="0">
                <a:solidFill>
                  <a:schemeClr val="accent2"/>
                </a:solidFill>
              </a:rPr>
              <a:t>, </a:t>
            </a:r>
            <a:r>
              <a:rPr lang="en-US" sz="2000" b="1" dirty="0" err="1">
                <a:solidFill>
                  <a:schemeClr val="accent2"/>
                </a:solidFill>
              </a:rPr>
              <a:t>baju</a:t>
            </a:r>
            <a:r>
              <a:rPr lang="en-US" sz="2000" b="1" dirty="0">
                <a:solidFill>
                  <a:schemeClr val="accent2"/>
                </a:solidFill>
              </a:rPr>
              <a:t>, </a:t>
            </a:r>
            <a:r>
              <a:rPr lang="en-US" sz="2000" b="1" dirty="0" err="1">
                <a:solidFill>
                  <a:schemeClr val="accent2"/>
                </a:solidFill>
              </a:rPr>
              <a:t>mentah</a:t>
            </a:r>
            <a:r>
              <a:rPr lang="en-US" sz="2000" b="1" dirty="0">
                <a:solidFill>
                  <a:schemeClr val="accent2"/>
                </a:solidFill>
              </a:rPr>
              <a:t>, </a:t>
            </a:r>
            <a:r>
              <a:rPr lang="en-US" sz="2000" b="1" dirty="0" err="1">
                <a:solidFill>
                  <a:schemeClr val="accent2"/>
                </a:solidFill>
              </a:rPr>
              <a:t>nasi</a:t>
            </a:r>
            <a:r>
              <a:rPr lang="en-US" sz="2000" b="1" dirty="0">
                <a:solidFill>
                  <a:schemeClr val="accent2"/>
                </a:solidFill>
              </a:rPr>
              <a:t>, </a:t>
            </a:r>
            <a:r>
              <a:rPr lang="en-US" sz="2000" b="1" dirty="0" err="1">
                <a:solidFill>
                  <a:schemeClr val="accent2"/>
                </a:solidFill>
              </a:rPr>
              <a:t>jagung</a:t>
            </a:r>
            <a:r>
              <a:rPr lang="en-US" sz="2000" b="1" dirty="0">
                <a:solidFill>
                  <a:schemeClr val="accent2"/>
                </a:solidFill>
              </a:rPr>
              <a:t>, </a:t>
            </a:r>
            <a:r>
              <a:rPr lang="en-US" sz="2000" b="1" dirty="0" err="1">
                <a:solidFill>
                  <a:schemeClr val="accent2"/>
                </a:solidFill>
              </a:rPr>
              <a:t>kenegaraan</a:t>
            </a:r>
            <a:r>
              <a:rPr lang="en-US" sz="2000" b="1" dirty="0">
                <a:solidFill>
                  <a:schemeClr val="accent2"/>
                </a:solidFill>
              </a:rPr>
              <a:t>, </a:t>
            </a:r>
            <a:r>
              <a:rPr lang="en-US" sz="2000" b="1" dirty="0" err="1">
                <a:solidFill>
                  <a:schemeClr val="accent2"/>
                </a:solidFill>
              </a:rPr>
              <a:t>warganegara</a:t>
            </a:r>
            <a:r>
              <a:rPr lang="en-US" sz="2000" b="1" dirty="0">
                <a:solidFill>
                  <a:schemeClr val="accent2"/>
                </a:solidFill>
              </a:rPr>
              <a:t>, </a:t>
            </a:r>
          </a:p>
          <a:p>
            <a:pPr eaLnBrk="0" hangingPunct="0"/>
            <a:endParaRPr lang="en-US" sz="2000" b="1" dirty="0">
              <a:solidFill>
                <a:schemeClr val="accent2"/>
              </a:solidFill>
            </a:endParaRPr>
          </a:p>
          <a:p>
            <a:pPr eaLnBrk="0" hangingPunct="0"/>
            <a:r>
              <a:rPr lang="en-US" sz="2000" b="1" dirty="0" err="1">
                <a:solidFill>
                  <a:schemeClr val="accent2"/>
                </a:solidFill>
              </a:rPr>
              <a:t>tanggungjawab</a:t>
            </a:r>
            <a:r>
              <a:rPr lang="en-US" sz="2000" b="1" dirty="0">
                <a:solidFill>
                  <a:schemeClr val="accent2"/>
                </a:solidFill>
              </a:rPr>
              <a:t>, </a:t>
            </a:r>
            <a:r>
              <a:rPr lang="en-US" sz="2000" b="1" dirty="0" err="1">
                <a:solidFill>
                  <a:schemeClr val="accent2"/>
                </a:solidFill>
              </a:rPr>
              <a:t>tamadun</a:t>
            </a:r>
            <a:r>
              <a:rPr lang="en-US" sz="2000" b="1" dirty="0">
                <a:solidFill>
                  <a:schemeClr val="accent2"/>
                </a:solidFill>
              </a:rPr>
              <a:t>, </a:t>
            </a:r>
            <a:r>
              <a:rPr lang="en-US" sz="2000" b="1" dirty="0" err="1">
                <a:solidFill>
                  <a:schemeClr val="accent2"/>
                </a:solidFill>
              </a:rPr>
              <a:t>ketidakadilan</a:t>
            </a:r>
            <a:r>
              <a:rPr lang="en-US" sz="2000" b="1" dirty="0">
                <a:solidFill>
                  <a:schemeClr val="accent2"/>
                </a:solidFill>
              </a:rPr>
              <a:t>, </a:t>
            </a:r>
            <a:r>
              <a:rPr lang="en-US" sz="2000" b="1" dirty="0" err="1">
                <a:solidFill>
                  <a:schemeClr val="accent2"/>
                </a:solidFill>
              </a:rPr>
              <a:t>kebahagiaan</a:t>
            </a:r>
            <a:r>
              <a:rPr lang="en-US" sz="2000" b="1" dirty="0">
                <a:solidFill>
                  <a:schemeClr val="accent2"/>
                </a:solidFill>
              </a:rPr>
              <a:t>, </a:t>
            </a:r>
            <a:r>
              <a:rPr lang="en-US" sz="2000" b="1" dirty="0" err="1">
                <a:solidFill>
                  <a:schemeClr val="accent2"/>
                </a:solidFill>
              </a:rPr>
              <a:t>kesedihan</a:t>
            </a:r>
            <a:r>
              <a:rPr lang="en-US" sz="2000" b="1" dirty="0">
                <a:solidFill>
                  <a:schemeClr val="accent2"/>
                </a:solidFill>
              </a:rPr>
              <a:t>,</a:t>
            </a:r>
          </a:p>
          <a:p>
            <a:pPr eaLnBrk="0" hangingPunct="0"/>
            <a:r>
              <a:rPr lang="en-US" sz="2000" b="1" dirty="0">
                <a:solidFill>
                  <a:schemeClr val="accent2"/>
                </a:solidFill>
              </a:rPr>
              <a:t> </a:t>
            </a:r>
          </a:p>
          <a:p>
            <a:pPr eaLnBrk="0" hangingPunct="0"/>
            <a:r>
              <a:rPr lang="en-US" sz="2000" b="1" dirty="0" err="1">
                <a:solidFill>
                  <a:schemeClr val="accent2"/>
                </a:solidFill>
              </a:rPr>
              <a:t>kesepakatan</a:t>
            </a:r>
            <a:r>
              <a:rPr lang="en-US" sz="2000" b="1" dirty="0">
                <a:solidFill>
                  <a:schemeClr val="accent2"/>
                </a:solidFill>
              </a:rPr>
              <a:t>, </a:t>
            </a:r>
            <a:r>
              <a:rPr lang="en-US" sz="2000" b="1" dirty="0" err="1">
                <a:solidFill>
                  <a:schemeClr val="accent2"/>
                </a:solidFill>
              </a:rPr>
              <a:t>berdarmawisata</a:t>
            </a:r>
            <a:r>
              <a:rPr lang="en-US" sz="2000" b="1" dirty="0">
                <a:solidFill>
                  <a:schemeClr val="accent2"/>
                </a:solidFill>
              </a:rPr>
              <a:t>, </a:t>
            </a:r>
            <a:r>
              <a:rPr lang="en-US" sz="2000" b="1" dirty="0" err="1">
                <a:solidFill>
                  <a:schemeClr val="accent2"/>
                </a:solidFill>
              </a:rPr>
              <a:t>sabun</a:t>
            </a:r>
            <a:r>
              <a:rPr lang="en-US" sz="2000" b="1" dirty="0">
                <a:solidFill>
                  <a:schemeClr val="accent2"/>
                </a:solidFill>
              </a:rPr>
              <a:t>, </a:t>
            </a:r>
            <a:r>
              <a:rPr lang="en-US" sz="2000" b="1" dirty="0" err="1">
                <a:solidFill>
                  <a:schemeClr val="accent2"/>
                </a:solidFill>
              </a:rPr>
              <a:t>dirgahayu</a:t>
            </a:r>
            <a:r>
              <a:rPr lang="en-US" sz="2000" b="1" dirty="0">
                <a:solidFill>
                  <a:schemeClr val="accent2"/>
                </a:solidFill>
              </a:rPr>
              <a:t>, </a:t>
            </a:r>
            <a:r>
              <a:rPr lang="en-US" sz="2000" b="1" dirty="0" err="1">
                <a:solidFill>
                  <a:schemeClr val="accent2"/>
                </a:solidFill>
              </a:rPr>
              <a:t>kesinambungan</a:t>
            </a:r>
            <a:r>
              <a:rPr lang="en-US" sz="2000" b="1" dirty="0">
                <a:solidFill>
                  <a:schemeClr val="accent2"/>
                </a:solidFill>
              </a:rPr>
              <a:t>,</a:t>
            </a:r>
          </a:p>
          <a:p>
            <a:pPr eaLnBrk="0" hangingPunct="0"/>
            <a:endParaRPr lang="en-US" sz="2000" b="1" dirty="0">
              <a:solidFill>
                <a:schemeClr val="accent2"/>
              </a:solidFill>
            </a:endParaRPr>
          </a:p>
          <a:p>
            <a:pPr eaLnBrk="0" hangingPunct="0"/>
            <a:r>
              <a:rPr lang="en-US" sz="2000" b="1" dirty="0" err="1">
                <a:solidFill>
                  <a:schemeClr val="accent2"/>
                </a:solidFill>
              </a:rPr>
              <a:t>toksid</a:t>
            </a:r>
            <a:r>
              <a:rPr lang="en-US" sz="2000" b="1" dirty="0">
                <a:solidFill>
                  <a:schemeClr val="accent2"/>
                </a:solidFill>
              </a:rPr>
              <a:t>, </a:t>
            </a:r>
            <a:r>
              <a:rPr lang="en-US" sz="2000" b="1" dirty="0" err="1">
                <a:solidFill>
                  <a:schemeClr val="accent2"/>
                </a:solidFill>
              </a:rPr>
              <a:t>abstrak</a:t>
            </a:r>
            <a:r>
              <a:rPr lang="en-US" sz="2000" b="1" dirty="0">
                <a:solidFill>
                  <a:schemeClr val="accent2"/>
                </a:solidFill>
              </a:rPr>
              <a:t>, </a:t>
            </a:r>
            <a:r>
              <a:rPr lang="en-US" sz="2000" b="1" dirty="0" err="1">
                <a:solidFill>
                  <a:schemeClr val="accent2"/>
                </a:solidFill>
              </a:rPr>
              <a:t>tekal</a:t>
            </a:r>
            <a:r>
              <a:rPr lang="en-US" sz="2000" b="1" dirty="0">
                <a:solidFill>
                  <a:schemeClr val="accent2"/>
                </a:solidFill>
              </a:rPr>
              <a:t>, </a:t>
            </a:r>
            <a:r>
              <a:rPr lang="en-US" sz="2000" b="1" dirty="0" err="1">
                <a:solidFill>
                  <a:schemeClr val="accent2"/>
                </a:solidFill>
              </a:rPr>
              <a:t>lestari</a:t>
            </a:r>
            <a:r>
              <a:rPr lang="en-US" sz="2000" b="1" dirty="0">
                <a:solidFill>
                  <a:schemeClr val="accent2"/>
                </a:solidFill>
              </a:rPr>
              <a:t>, </a:t>
            </a:r>
            <a:r>
              <a:rPr lang="en-US" sz="2000" b="1" dirty="0" err="1">
                <a:solidFill>
                  <a:schemeClr val="accent2"/>
                </a:solidFill>
              </a:rPr>
              <a:t>matra</a:t>
            </a:r>
            <a:r>
              <a:rPr lang="en-US" sz="2000" b="1" dirty="0">
                <a:solidFill>
                  <a:schemeClr val="accent2"/>
                </a:solidFill>
              </a:rPr>
              <a:t>, </a:t>
            </a:r>
            <a:r>
              <a:rPr lang="en-US" sz="2000" b="1" dirty="0" err="1">
                <a:solidFill>
                  <a:schemeClr val="accent2"/>
                </a:solidFill>
              </a:rPr>
              <a:t>citra</a:t>
            </a:r>
            <a:r>
              <a:rPr lang="en-US" sz="2000" b="1" dirty="0">
                <a:solidFill>
                  <a:schemeClr val="accent2"/>
                </a:solidFill>
              </a:rPr>
              <a:t>, </a:t>
            </a:r>
            <a:r>
              <a:rPr lang="en-US" sz="2000" b="1" dirty="0" err="1">
                <a:solidFill>
                  <a:schemeClr val="accent2"/>
                </a:solidFill>
              </a:rPr>
              <a:t>matahari</a:t>
            </a:r>
            <a:r>
              <a:rPr lang="en-US" sz="2000" b="1" dirty="0">
                <a:solidFill>
                  <a:schemeClr val="accent2"/>
                </a:solidFill>
              </a:rPr>
              <a:t>, </a:t>
            </a:r>
            <a:r>
              <a:rPr lang="en-US" sz="2000" b="1" dirty="0" err="1">
                <a:solidFill>
                  <a:schemeClr val="accent2"/>
                </a:solidFill>
              </a:rPr>
              <a:t>bulan,bintang</a:t>
            </a:r>
            <a:r>
              <a:rPr lang="en-US" sz="2000" b="1" dirty="0">
                <a:solidFill>
                  <a:schemeClr val="accent2"/>
                </a:solidFill>
              </a:rPr>
              <a:t>, </a:t>
            </a:r>
          </a:p>
          <a:p>
            <a:pPr eaLnBrk="0" hangingPunct="0"/>
            <a:endParaRPr lang="en-US" sz="2000" b="1" dirty="0">
              <a:solidFill>
                <a:schemeClr val="accent2"/>
              </a:solidFill>
            </a:endParaRPr>
          </a:p>
          <a:p>
            <a:pPr eaLnBrk="0" hangingPunct="0"/>
            <a:r>
              <a:rPr lang="en-US" sz="2000" b="1" dirty="0" err="1">
                <a:solidFill>
                  <a:schemeClr val="accent2"/>
                </a:solidFill>
              </a:rPr>
              <a:t>dewa</a:t>
            </a:r>
            <a:r>
              <a:rPr lang="en-US" sz="2000" b="1" dirty="0">
                <a:solidFill>
                  <a:schemeClr val="accent2"/>
                </a:solidFill>
              </a:rPr>
              <a:t>, raja, </a:t>
            </a:r>
            <a:r>
              <a:rPr lang="en-US" sz="2000" b="1" dirty="0" err="1">
                <a:solidFill>
                  <a:schemeClr val="accent2"/>
                </a:solidFill>
              </a:rPr>
              <a:t>menteri</a:t>
            </a:r>
            <a:r>
              <a:rPr lang="en-US" sz="2000" b="1" dirty="0">
                <a:solidFill>
                  <a:schemeClr val="accent2"/>
                </a:solidFill>
              </a:rPr>
              <a:t>, sultan, </a:t>
            </a:r>
            <a:r>
              <a:rPr lang="en-US" sz="2000" b="1" dirty="0" err="1">
                <a:solidFill>
                  <a:schemeClr val="accent2"/>
                </a:solidFill>
              </a:rPr>
              <a:t>sabut</a:t>
            </a:r>
            <a:r>
              <a:rPr lang="en-US" sz="2000" b="1" dirty="0">
                <a:solidFill>
                  <a:schemeClr val="accent2"/>
                </a:solidFill>
              </a:rPr>
              <a:t>, </a:t>
            </a:r>
            <a:r>
              <a:rPr lang="en-US" sz="2000" b="1" dirty="0" err="1">
                <a:solidFill>
                  <a:schemeClr val="accent2"/>
                </a:solidFill>
              </a:rPr>
              <a:t>indah</a:t>
            </a:r>
            <a:r>
              <a:rPr lang="en-US" sz="2000" b="1" dirty="0">
                <a:solidFill>
                  <a:schemeClr val="accent2"/>
                </a:solidFill>
              </a:rPr>
              <a:t>, </a:t>
            </a:r>
            <a:r>
              <a:rPr lang="en-US" sz="2000" b="1" dirty="0" err="1">
                <a:solidFill>
                  <a:schemeClr val="accent2"/>
                </a:solidFill>
              </a:rPr>
              <a:t>cantik</a:t>
            </a:r>
            <a:r>
              <a:rPr lang="en-US" sz="2000" b="1" dirty="0">
                <a:solidFill>
                  <a:schemeClr val="accent2"/>
                </a:solidFill>
              </a:rPr>
              <a:t>, </a:t>
            </a:r>
            <a:r>
              <a:rPr lang="en-US" sz="2000" b="1" dirty="0" err="1">
                <a:solidFill>
                  <a:schemeClr val="accent2"/>
                </a:solidFill>
              </a:rPr>
              <a:t>menawan</a:t>
            </a:r>
            <a:r>
              <a:rPr lang="en-US" sz="2000" b="1" dirty="0">
                <a:solidFill>
                  <a:schemeClr val="accent2"/>
                </a:solidFill>
              </a:rPr>
              <a:t>, </a:t>
            </a:r>
            <a:r>
              <a:rPr lang="en-US" sz="2000" b="1" dirty="0" err="1">
                <a:solidFill>
                  <a:schemeClr val="accent2"/>
                </a:solidFill>
              </a:rPr>
              <a:t>buku</a:t>
            </a:r>
            <a:r>
              <a:rPr lang="en-US" sz="2000" b="1" dirty="0">
                <a:solidFill>
                  <a:schemeClr val="accent2"/>
                </a:solidFill>
              </a:rPr>
              <a:t>, </a:t>
            </a:r>
          </a:p>
          <a:p>
            <a:pPr eaLnBrk="0" hangingPunct="0"/>
            <a:endParaRPr lang="en-US" sz="2000" b="1" dirty="0">
              <a:solidFill>
                <a:schemeClr val="accent2"/>
              </a:solidFill>
            </a:endParaRPr>
          </a:p>
          <a:p>
            <a:pPr eaLnBrk="0" hangingPunct="0"/>
            <a:r>
              <a:rPr lang="en-US" sz="2000" b="1" dirty="0" err="1">
                <a:solidFill>
                  <a:schemeClr val="accent2"/>
                </a:solidFill>
              </a:rPr>
              <a:t>almari</a:t>
            </a:r>
            <a:r>
              <a:rPr lang="en-US" sz="2000" b="1" dirty="0">
                <a:solidFill>
                  <a:schemeClr val="accent2"/>
                </a:solidFill>
              </a:rPr>
              <a:t>, </a:t>
            </a:r>
            <a:r>
              <a:rPr lang="en-US" sz="2000" b="1" dirty="0" err="1">
                <a:solidFill>
                  <a:schemeClr val="accent2"/>
                </a:solidFill>
              </a:rPr>
              <a:t>berkelah</a:t>
            </a:r>
            <a:r>
              <a:rPr lang="en-US" sz="2000" b="1" dirty="0">
                <a:solidFill>
                  <a:schemeClr val="accent2"/>
                </a:solidFill>
              </a:rPr>
              <a:t>, </a:t>
            </a:r>
            <a:r>
              <a:rPr lang="en-US" sz="2000" b="1" dirty="0" err="1">
                <a:solidFill>
                  <a:schemeClr val="accent2"/>
                </a:solidFill>
              </a:rPr>
              <a:t>menghadap</a:t>
            </a:r>
            <a:r>
              <a:rPr lang="en-US" sz="2000" b="1" dirty="0">
                <a:solidFill>
                  <a:schemeClr val="accent2"/>
                </a:solidFill>
              </a:rPr>
              <a:t>, </a:t>
            </a:r>
            <a:r>
              <a:rPr lang="en-US" sz="2000" b="1" dirty="0" err="1">
                <a:solidFill>
                  <a:schemeClr val="accent2"/>
                </a:solidFill>
              </a:rPr>
              <a:t>bertanya</a:t>
            </a:r>
            <a:r>
              <a:rPr lang="en-US" sz="2000" b="1" dirty="0">
                <a:solidFill>
                  <a:schemeClr val="accent2"/>
                </a:solidFill>
              </a:rPr>
              <a:t>, </a:t>
            </a:r>
            <a:r>
              <a:rPr lang="en-US" sz="2000" b="1" dirty="0" err="1">
                <a:solidFill>
                  <a:schemeClr val="accent2"/>
                </a:solidFill>
              </a:rPr>
              <a:t>pintu</a:t>
            </a:r>
            <a:r>
              <a:rPr lang="en-US" sz="2000" b="1" dirty="0">
                <a:solidFill>
                  <a:schemeClr val="accent2"/>
                </a:solidFill>
              </a:rPr>
              <a:t>, </a:t>
            </a:r>
            <a:r>
              <a:rPr lang="en-US" sz="2000" b="1" dirty="0" err="1">
                <a:solidFill>
                  <a:schemeClr val="accent2"/>
                </a:solidFill>
              </a:rPr>
              <a:t>belakang</a:t>
            </a:r>
            <a:r>
              <a:rPr lang="en-US" sz="2000" b="1" dirty="0">
                <a:solidFill>
                  <a:schemeClr val="accent2"/>
                </a:solidFill>
              </a:rPr>
              <a:t>, </a:t>
            </a:r>
            <a:r>
              <a:rPr lang="en-US" sz="2000" b="1" dirty="0" err="1">
                <a:solidFill>
                  <a:schemeClr val="accent2"/>
                </a:solidFill>
              </a:rPr>
              <a:t>hadapan</a:t>
            </a:r>
            <a:r>
              <a:rPr lang="en-US" sz="2000" b="1" dirty="0">
                <a:solidFill>
                  <a:schemeClr val="accent2"/>
                </a:solidFill>
              </a:rPr>
              <a:t>,</a:t>
            </a:r>
          </a:p>
          <a:p>
            <a:pPr eaLnBrk="0" hangingPunct="0"/>
            <a:endParaRPr lang="en-US" sz="2000" b="1" dirty="0">
              <a:solidFill>
                <a:schemeClr val="accent2"/>
              </a:solidFill>
            </a:endParaRPr>
          </a:p>
          <a:p>
            <a:pPr eaLnBrk="0" hangingPunct="0"/>
            <a:r>
              <a:rPr lang="en-US" sz="2000" b="1" dirty="0" err="1">
                <a:solidFill>
                  <a:schemeClr val="accent2"/>
                </a:solidFill>
              </a:rPr>
              <a:t>pagar</a:t>
            </a:r>
            <a:r>
              <a:rPr lang="en-US" sz="2000" b="1" dirty="0">
                <a:solidFill>
                  <a:schemeClr val="accent2"/>
                </a:solidFill>
              </a:rPr>
              <a:t>, </a:t>
            </a:r>
            <a:r>
              <a:rPr lang="en-US" sz="2000" b="1" dirty="0" err="1">
                <a:solidFill>
                  <a:schemeClr val="accent2"/>
                </a:solidFill>
              </a:rPr>
              <a:t>rumah</a:t>
            </a:r>
            <a:r>
              <a:rPr lang="en-US" sz="2000" b="1" dirty="0">
                <a:solidFill>
                  <a:schemeClr val="accent2"/>
                </a:solidFill>
              </a:rPr>
              <a:t>, </a:t>
            </a:r>
            <a:r>
              <a:rPr lang="en-US" sz="2000" b="1" dirty="0" err="1">
                <a:solidFill>
                  <a:schemeClr val="accent2"/>
                </a:solidFill>
              </a:rPr>
              <a:t>batu</a:t>
            </a:r>
            <a:r>
              <a:rPr lang="en-US" sz="2000" b="1" dirty="0">
                <a:solidFill>
                  <a:schemeClr val="accent2"/>
                </a:solidFill>
              </a:rPr>
              <a:t>, </a:t>
            </a:r>
            <a:r>
              <a:rPr lang="en-US" sz="2000" b="1" dirty="0" err="1">
                <a:solidFill>
                  <a:schemeClr val="accent2"/>
                </a:solidFill>
              </a:rPr>
              <a:t>anjung</a:t>
            </a:r>
            <a:r>
              <a:rPr lang="en-US" sz="2000" b="1" dirty="0">
                <a:solidFill>
                  <a:schemeClr val="accent2"/>
                </a:solidFill>
              </a:rPr>
              <a:t>, </a:t>
            </a:r>
            <a:r>
              <a:rPr lang="en-US" sz="2000" b="1" dirty="0" err="1">
                <a:solidFill>
                  <a:schemeClr val="accent2"/>
                </a:solidFill>
              </a:rPr>
              <a:t>bumbung</a:t>
            </a:r>
            <a:r>
              <a:rPr lang="en-US" sz="2000" b="1" dirty="0">
                <a:solidFill>
                  <a:schemeClr val="accent2"/>
                </a:solidFill>
              </a:rPr>
              <a:t>, </a:t>
            </a:r>
            <a:r>
              <a:rPr lang="en-US" sz="2000" b="1" dirty="0" err="1">
                <a:solidFill>
                  <a:schemeClr val="accent2"/>
                </a:solidFill>
              </a:rPr>
              <a:t>tangga</a:t>
            </a:r>
            <a:r>
              <a:rPr lang="en-US" sz="2000" b="1" dirty="0">
                <a:solidFill>
                  <a:schemeClr val="accent2"/>
                </a:solidFill>
              </a:rPr>
              <a:t>, </a:t>
            </a:r>
            <a:r>
              <a:rPr lang="en-US" sz="2000" b="1" dirty="0" err="1">
                <a:solidFill>
                  <a:schemeClr val="accent2"/>
                </a:solidFill>
              </a:rPr>
              <a:t>kereta</a:t>
            </a:r>
            <a:r>
              <a:rPr lang="en-US" sz="2000" b="1" dirty="0">
                <a:solidFill>
                  <a:schemeClr val="accent2"/>
                </a:solidFill>
              </a:rPr>
              <a:t> </a:t>
            </a:r>
            <a:r>
              <a:rPr lang="en-US" sz="2000" b="1" dirty="0" err="1">
                <a:solidFill>
                  <a:schemeClr val="accent2"/>
                </a:solidFill>
              </a:rPr>
              <a:t>api</a:t>
            </a:r>
            <a:r>
              <a:rPr lang="en-US" sz="2000" b="1" dirty="0">
                <a:solidFill>
                  <a:schemeClr val="accent2"/>
                </a:solidFill>
              </a:rPr>
              <a:t>, </a:t>
            </a:r>
            <a:r>
              <a:rPr lang="en-US" sz="2000" b="1" dirty="0" err="1">
                <a:solidFill>
                  <a:schemeClr val="accent2"/>
                </a:solidFill>
              </a:rPr>
              <a:t>alat</a:t>
            </a:r>
            <a:r>
              <a:rPr lang="en-US" sz="2000" b="1" dirty="0">
                <a:solidFill>
                  <a:schemeClr val="accent2"/>
                </a:solidFill>
              </a:rPr>
              <a:t> </a:t>
            </a:r>
            <a:r>
              <a:rPr lang="en-US" sz="2000" b="1" dirty="0" err="1">
                <a:solidFill>
                  <a:schemeClr val="accent2"/>
                </a:solidFill>
              </a:rPr>
              <a:t>tulis</a:t>
            </a:r>
            <a:r>
              <a:rPr lang="en-US" sz="2000" b="1" dirty="0">
                <a:solidFill>
                  <a:schemeClr val="accent2"/>
                </a:solidFill>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pPr>
              <a:defRPr/>
            </a:pPr>
            <a:fld id="{497DABA6-39AC-448B-BA52-E30F223095BE}" type="slidenum">
              <a:rPr lang="en-US">
                <a:solidFill>
                  <a:schemeClr val="tx1"/>
                </a:solidFill>
              </a:rPr>
              <a:pPr>
                <a:defRPr/>
              </a:pPr>
              <a:t>17</a:t>
            </a:fld>
            <a:endParaRPr lang="en-US">
              <a:solidFill>
                <a:schemeClr val="tx1"/>
              </a:solidFill>
            </a:endParaRPr>
          </a:p>
        </p:txBody>
      </p:sp>
      <p:sp>
        <p:nvSpPr>
          <p:cNvPr id="32771" name="Text Box 2"/>
          <p:cNvSpPr txBox="1">
            <a:spLocks noChangeArrowheads="1"/>
          </p:cNvSpPr>
          <p:nvPr/>
        </p:nvSpPr>
        <p:spPr bwMode="auto">
          <a:xfrm>
            <a:off x="304800" y="3048000"/>
            <a:ext cx="4759325" cy="400110"/>
          </a:xfrm>
          <a:prstGeom prst="rect">
            <a:avLst/>
          </a:prstGeom>
          <a:noFill/>
          <a:ln w="9525">
            <a:noFill/>
            <a:miter lim="800000"/>
            <a:headEnd/>
            <a:tailEnd/>
          </a:ln>
        </p:spPr>
        <p:txBody>
          <a:bodyPr>
            <a:spAutoFit/>
          </a:bodyPr>
          <a:lstStyle/>
          <a:p>
            <a:pPr eaLnBrk="0" hangingPunct="0">
              <a:buFont typeface="Wingdings" pitchFamily="2" charset="2"/>
              <a:buChar char="Ø"/>
            </a:pPr>
            <a:r>
              <a:rPr lang="en-US" sz="2000" b="1" dirty="0"/>
              <a:t> </a:t>
            </a:r>
            <a:r>
              <a:rPr lang="en-US" sz="2000" b="1" dirty="0" err="1"/>
              <a:t>Berikut</a:t>
            </a:r>
            <a:r>
              <a:rPr lang="en-US" sz="2000" b="1" dirty="0"/>
              <a:t> </a:t>
            </a:r>
            <a:r>
              <a:rPr lang="en-US" sz="2000" b="1" dirty="0" err="1"/>
              <a:t>ialah</a:t>
            </a:r>
            <a:r>
              <a:rPr lang="en-US" sz="2000" b="1" dirty="0"/>
              <a:t> </a:t>
            </a:r>
            <a:r>
              <a:rPr lang="en-US" sz="2000" b="1" dirty="0" err="1"/>
              <a:t>contoh</a:t>
            </a:r>
            <a:r>
              <a:rPr lang="en-US" sz="2000" b="1" dirty="0"/>
              <a:t> </a:t>
            </a:r>
            <a:r>
              <a:rPr lang="en-US" sz="2000" b="1" dirty="0" err="1"/>
              <a:t>dua</a:t>
            </a:r>
            <a:r>
              <a:rPr lang="en-US" sz="2000" b="1" dirty="0"/>
              <a:t> </a:t>
            </a:r>
            <a:r>
              <a:rPr lang="en-US" sz="2000" b="1" dirty="0" err="1"/>
              <a:t>satuan</a:t>
            </a:r>
            <a:r>
              <a:rPr lang="en-US" sz="2000" b="1" dirty="0"/>
              <a:t> </a:t>
            </a:r>
            <a:r>
              <a:rPr lang="en-US" sz="2000" b="1" dirty="0" err="1"/>
              <a:t>bebas</a:t>
            </a:r>
            <a:r>
              <a:rPr lang="en-US" sz="2000" b="1" dirty="0"/>
              <a:t> :</a:t>
            </a:r>
          </a:p>
        </p:txBody>
      </p:sp>
      <p:sp>
        <p:nvSpPr>
          <p:cNvPr id="32772" name="Text Box 3"/>
          <p:cNvSpPr txBox="1">
            <a:spLocks noChangeArrowheads="1"/>
          </p:cNvSpPr>
          <p:nvPr/>
        </p:nvSpPr>
        <p:spPr bwMode="auto">
          <a:xfrm>
            <a:off x="1066800" y="3581400"/>
            <a:ext cx="7435850" cy="1200329"/>
          </a:xfrm>
          <a:prstGeom prst="rect">
            <a:avLst/>
          </a:prstGeom>
          <a:noFill/>
          <a:ln w="9525">
            <a:noFill/>
            <a:miter lim="800000"/>
            <a:headEnd/>
            <a:tailEnd/>
          </a:ln>
        </p:spPr>
        <p:txBody>
          <a:bodyPr>
            <a:spAutoFit/>
          </a:bodyPr>
          <a:lstStyle/>
          <a:p>
            <a:pPr eaLnBrk="0" hangingPunct="0"/>
            <a:r>
              <a:rPr lang="en-US" sz="2400" b="1" dirty="0" err="1"/>
              <a:t>jatuh</a:t>
            </a:r>
            <a:r>
              <a:rPr lang="en-US" sz="2400" b="1" dirty="0"/>
              <a:t> </a:t>
            </a:r>
            <a:r>
              <a:rPr lang="en-US" sz="2400" b="1" dirty="0" err="1"/>
              <a:t>hati</a:t>
            </a:r>
            <a:r>
              <a:rPr lang="en-US" sz="2400" b="1" dirty="0"/>
              <a:t>, </a:t>
            </a:r>
            <a:r>
              <a:rPr lang="en-US" sz="2400" b="1" dirty="0" err="1"/>
              <a:t>masuk</a:t>
            </a:r>
            <a:r>
              <a:rPr lang="en-US" sz="2400" b="1" dirty="0"/>
              <a:t> </a:t>
            </a:r>
            <a:r>
              <a:rPr lang="en-US" sz="2400" b="1" dirty="0" err="1"/>
              <a:t>hantu</a:t>
            </a:r>
            <a:r>
              <a:rPr lang="en-US" sz="2400" b="1" dirty="0"/>
              <a:t>, </a:t>
            </a:r>
            <a:r>
              <a:rPr lang="en-US" sz="2400" b="1" dirty="0" err="1"/>
              <a:t>rampas</a:t>
            </a:r>
            <a:r>
              <a:rPr lang="en-US" sz="2400" b="1" dirty="0"/>
              <a:t> </a:t>
            </a:r>
            <a:r>
              <a:rPr lang="en-US" sz="2400" b="1" dirty="0" err="1"/>
              <a:t>kuasa</a:t>
            </a:r>
            <a:r>
              <a:rPr lang="en-US" sz="2400" b="1" dirty="0"/>
              <a:t>, </a:t>
            </a:r>
            <a:r>
              <a:rPr lang="en-US" sz="2400" b="1" dirty="0" err="1"/>
              <a:t>tumbuk</a:t>
            </a:r>
            <a:r>
              <a:rPr lang="en-US" sz="2400" b="1" dirty="0"/>
              <a:t> </a:t>
            </a:r>
            <a:r>
              <a:rPr lang="en-US" sz="2400" b="1" dirty="0" err="1"/>
              <a:t>rusuk</a:t>
            </a:r>
            <a:r>
              <a:rPr lang="en-US" sz="2400" b="1" dirty="0"/>
              <a:t>, </a:t>
            </a:r>
            <a:r>
              <a:rPr lang="en-US" sz="2400" b="1" dirty="0" err="1"/>
              <a:t>luar</a:t>
            </a:r>
            <a:r>
              <a:rPr lang="en-US" sz="2400" b="1" dirty="0"/>
              <a:t> </a:t>
            </a:r>
            <a:r>
              <a:rPr lang="en-US" sz="2400" b="1" dirty="0" err="1"/>
              <a:t>musim</a:t>
            </a:r>
            <a:r>
              <a:rPr lang="en-US" sz="2400" b="1" dirty="0"/>
              <a:t>,</a:t>
            </a:r>
          </a:p>
          <a:p>
            <a:pPr eaLnBrk="0" hangingPunct="0"/>
            <a:r>
              <a:rPr lang="en-US" sz="2400" b="1" dirty="0" err="1"/>
              <a:t>racun</a:t>
            </a:r>
            <a:r>
              <a:rPr lang="en-US" sz="2400" b="1" dirty="0"/>
              <a:t> </a:t>
            </a:r>
            <a:r>
              <a:rPr lang="en-US" sz="2400" b="1" dirty="0" err="1"/>
              <a:t>serangga</a:t>
            </a:r>
            <a:r>
              <a:rPr lang="en-US" sz="2400" b="1" dirty="0"/>
              <a:t>, </a:t>
            </a:r>
            <a:r>
              <a:rPr lang="en-US" sz="2400" b="1" dirty="0" err="1"/>
              <a:t>luar</a:t>
            </a:r>
            <a:r>
              <a:rPr lang="en-US" sz="2400" b="1" dirty="0"/>
              <a:t> </a:t>
            </a:r>
            <a:r>
              <a:rPr lang="en-US" sz="2400" b="1" dirty="0" err="1"/>
              <a:t>negara</a:t>
            </a:r>
            <a:r>
              <a:rPr lang="en-US" sz="2400" b="1" dirty="0"/>
              <a:t>, </a:t>
            </a:r>
            <a:r>
              <a:rPr lang="en-US" sz="2400" b="1" dirty="0" err="1"/>
              <a:t>rumah</a:t>
            </a:r>
            <a:r>
              <a:rPr lang="en-US" sz="2400" b="1" dirty="0"/>
              <a:t> </a:t>
            </a:r>
            <a:r>
              <a:rPr lang="en-US" sz="2400" b="1" dirty="0" err="1"/>
              <a:t>sakit</a:t>
            </a:r>
            <a:r>
              <a:rPr lang="en-US" sz="2400" b="1" dirty="0"/>
              <a:t>, </a:t>
            </a:r>
            <a:r>
              <a:rPr lang="en-US" sz="2400" b="1" dirty="0" err="1"/>
              <a:t>rumah</a:t>
            </a:r>
            <a:r>
              <a:rPr lang="en-US" sz="2400" b="1" dirty="0"/>
              <a:t> </a:t>
            </a:r>
            <a:r>
              <a:rPr lang="en-US" sz="2400" b="1" dirty="0" err="1"/>
              <a:t>putih</a:t>
            </a:r>
            <a:r>
              <a:rPr lang="en-US" sz="2400" b="1" dirty="0"/>
              <a:t> </a:t>
            </a:r>
          </a:p>
        </p:txBody>
      </p:sp>
      <p:sp>
        <p:nvSpPr>
          <p:cNvPr id="32773" name="Text Box 4"/>
          <p:cNvSpPr txBox="1">
            <a:spLocks noChangeArrowheads="1"/>
          </p:cNvSpPr>
          <p:nvPr/>
        </p:nvSpPr>
        <p:spPr bwMode="auto">
          <a:xfrm>
            <a:off x="304800" y="533400"/>
            <a:ext cx="8248155" cy="707886"/>
          </a:xfrm>
          <a:prstGeom prst="rect">
            <a:avLst/>
          </a:prstGeom>
          <a:noFill/>
          <a:ln w="9525">
            <a:noFill/>
            <a:miter lim="800000"/>
            <a:headEnd/>
            <a:tailEnd/>
          </a:ln>
        </p:spPr>
        <p:txBody>
          <a:bodyPr wrap="none">
            <a:spAutoFit/>
          </a:bodyPr>
          <a:lstStyle/>
          <a:p>
            <a:pPr eaLnBrk="0" hangingPunct="0">
              <a:buFont typeface="Wingdings" pitchFamily="2" charset="2"/>
              <a:buChar char="Ø"/>
            </a:pPr>
            <a:r>
              <a:rPr lang="en-US" sz="2000" dirty="0"/>
              <a:t> </a:t>
            </a:r>
            <a:r>
              <a:rPr lang="en-US" sz="2000" b="1" dirty="0" err="1"/>
              <a:t>Berikut</a:t>
            </a:r>
            <a:r>
              <a:rPr lang="en-US" sz="2000" b="1" dirty="0"/>
              <a:t> </a:t>
            </a:r>
            <a:r>
              <a:rPr lang="en-US" sz="2000" b="1" dirty="0" err="1"/>
              <a:t>ialah</a:t>
            </a:r>
            <a:r>
              <a:rPr lang="en-US" sz="2000" b="1" dirty="0"/>
              <a:t> </a:t>
            </a:r>
            <a:r>
              <a:rPr lang="en-US" sz="2000" b="1" dirty="0" err="1"/>
              <a:t>contoh</a:t>
            </a:r>
            <a:r>
              <a:rPr lang="en-US" sz="2000" b="1" dirty="0"/>
              <a:t> </a:t>
            </a:r>
            <a:r>
              <a:rPr lang="en-US" sz="2000" b="1" dirty="0" err="1"/>
              <a:t>kata</a:t>
            </a:r>
            <a:r>
              <a:rPr lang="en-US" sz="2000" b="1" dirty="0"/>
              <a:t> yang </a:t>
            </a:r>
            <a:r>
              <a:rPr lang="en-US" sz="2000" b="1" dirty="0" err="1"/>
              <a:t>bukan</a:t>
            </a:r>
            <a:r>
              <a:rPr lang="en-US" sz="2000" b="1" dirty="0"/>
              <a:t> </a:t>
            </a:r>
            <a:r>
              <a:rPr lang="en-US" sz="2000" b="1" dirty="0" err="1"/>
              <a:t>satuan</a:t>
            </a:r>
            <a:r>
              <a:rPr lang="en-US" sz="2000" b="1" dirty="0"/>
              <a:t> </a:t>
            </a:r>
            <a:r>
              <a:rPr lang="en-US" sz="2000" b="1" dirty="0" err="1"/>
              <a:t>bebas</a:t>
            </a:r>
            <a:r>
              <a:rPr lang="en-US" sz="2000" b="1" dirty="0"/>
              <a:t>, </a:t>
            </a:r>
            <a:r>
              <a:rPr lang="en-US" sz="2000" b="1" dirty="0" err="1"/>
              <a:t>tetapi</a:t>
            </a:r>
            <a:r>
              <a:rPr lang="en-US" sz="2000" b="1" dirty="0"/>
              <a:t> </a:t>
            </a:r>
            <a:r>
              <a:rPr lang="en-US" sz="2000" b="1" dirty="0" err="1"/>
              <a:t>bersifat</a:t>
            </a:r>
            <a:r>
              <a:rPr lang="en-US" sz="2000" b="1" dirty="0"/>
              <a:t> </a:t>
            </a:r>
            <a:r>
              <a:rPr lang="en-US" sz="2000" b="1" dirty="0" err="1"/>
              <a:t>satuan</a:t>
            </a:r>
            <a:endParaRPr lang="en-US" sz="2000" b="1" dirty="0"/>
          </a:p>
          <a:p>
            <a:pPr eaLnBrk="0" hangingPunct="0">
              <a:buFont typeface="Wingdings" pitchFamily="2" charset="2"/>
              <a:buNone/>
            </a:pPr>
            <a:r>
              <a:rPr lang="en-US" sz="2000" b="1" dirty="0"/>
              <a:t>    </a:t>
            </a:r>
            <a:r>
              <a:rPr lang="en-US" sz="2000" b="1" dirty="0" err="1"/>
              <a:t>bebas</a:t>
            </a:r>
            <a:r>
              <a:rPr lang="en-US" sz="2000" b="1" dirty="0"/>
              <a:t>. </a:t>
            </a:r>
            <a:r>
              <a:rPr lang="en-US" sz="2000" b="1" dirty="0" err="1"/>
              <a:t>Oleh</a:t>
            </a:r>
            <a:r>
              <a:rPr lang="en-US" sz="2000" b="1" dirty="0"/>
              <a:t> </a:t>
            </a:r>
            <a:r>
              <a:rPr lang="en-US" sz="2000" b="1" dirty="0" err="1"/>
              <a:t>itu</a:t>
            </a:r>
            <a:r>
              <a:rPr lang="en-US" sz="2000" b="1" dirty="0"/>
              <a:t>, </a:t>
            </a:r>
            <a:r>
              <a:rPr lang="en-US" sz="2000" b="1" dirty="0" err="1"/>
              <a:t>dianggap</a:t>
            </a:r>
            <a:r>
              <a:rPr lang="en-US" sz="2000" b="1" dirty="0"/>
              <a:t> </a:t>
            </a:r>
            <a:r>
              <a:rPr lang="en-US" sz="2000" b="1" dirty="0" err="1"/>
              <a:t>satuan</a:t>
            </a:r>
            <a:r>
              <a:rPr lang="en-US" sz="2000" b="1" dirty="0"/>
              <a:t> </a:t>
            </a:r>
            <a:r>
              <a:rPr lang="en-US" sz="2000" b="1" dirty="0" err="1"/>
              <a:t>bebas</a:t>
            </a:r>
            <a:r>
              <a:rPr lang="en-US" sz="2000" b="1" dirty="0"/>
              <a:t> : </a:t>
            </a:r>
          </a:p>
        </p:txBody>
      </p:sp>
      <p:sp>
        <p:nvSpPr>
          <p:cNvPr id="32774" name="Text Box 5"/>
          <p:cNvSpPr txBox="1">
            <a:spLocks noChangeArrowheads="1"/>
          </p:cNvSpPr>
          <p:nvPr/>
        </p:nvSpPr>
        <p:spPr bwMode="auto">
          <a:xfrm>
            <a:off x="914400" y="1371600"/>
            <a:ext cx="7844583" cy="1631216"/>
          </a:xfrm>
          <a:prstGeom prst="rect">
            <a:avLst/>
          </a:prstGeom>
          <a:noFill/>
          <a:ln w="9525">
            <a:noFill/>
            <a:miter lim="800000"/>
            <a:headEnd/>
            <a:tailEnd/>
          </a:ln>
        </p:spPr>
        <p:txBody>
          <a:bodyPr wrap="none">
            <a:spAutoFit/>
          </a:bodyPr>
          <a:lstStyle/>
          <a:p>
            <a:pPr eaLnBrk="0" hangingPunct="0"/>
            <a:r>
              <a:rPr lang="en-US" sz="2000" b="1" dirty="0" err="1"/>
              <a:t>dari</a:t>
            </a:r>
            <a:r>
              <a:rPr lang="en-US" sz="2000" b="1" dirty="0"/>
              <a:t>, </a:t>
            </a:r>
            <a:r>
              <a:rPr lang="en-US" sz="2000" b="1" dirty="0" err="1"/>
              <a:t>daripada</a:t>
            </a:r>
            <a:r>
              <a:rPr lang="en-US" sz="2000" b="1" dirty="0"/>
              <a:t>, </a:t>
            </a:r>
            <a:r>
              <a:rPr lang="en-US" sz="2000" b="1" dirty="0" err="1"/>
              <a:t>sangat</a:t>
            </a:r>
            <a:r>
              <a:rPr lang="en-US" sz="2000" b="1" dirty="0"/>
              <a:t>, </a:t>
            </a:r>
            <a:r>
              <a:rPr lang="en-US" sz="2000" b="1" dirty="0" err="1"/>
              <a:t>amat</a:t>
            </a:r>
            <a:r>
              <a:rPr lang="en-US" sz="2000" b="1" dirty="0"/>
              <a:t>, paling, </a:t>
            </a:r>
            <a:r>
              <a:rPr lang="en-US" sz="2000" b="1" dirty="0" err="1"/>
              <a:t>nian</a:t>
            </a:r>
            <a:r>
              <a:rPr lang="en-US" sz="2000" b="1" dirty="0"/>
              <a:t>, </a:t>
            </a:r>
            <a:r>
              <a:rPr lang="en-US" sz="2000" b="1" dirty="0" err="1"/>
              <a:t>begitu</a:t>
            </a:r>
            <a:r>
              <a:rPr lang="en-US" sz="2000" b="1" dirty="0"/>
              <a:t>, </a:t>
            </a:r>
            <a:r>
              <a:rPr lang="en-US" sz="2000" b="1" dirty="0" err="1"/>
              <a:t>kepada</a:t>
            </a:r>
            <a:r>
              <a:rPr lang="en-US" sz="2000" b="1" dirty="0"/>
              <a:t>, </a:t>
            </a:r>
            <a:r>
              <a:rPr lang="en-US" sz="2000" b="1" dirty="0" err="1"/>
              <a:t>kerana</a:t>
            </a:r>
            <a:r>
              <a:rPr lang="en-US" sz="2000" b="1" dirty="0"/>
              <a:t> </a:t>
            </a:r>
          </a:p>
          <a:p>
            <a:pPr eaLnBrk="0" hangingPunct="0"/>
            <a:r>
              <a:rPr lang="en-US" sz="2000" b="1" dirty="0" err="1"/>
              <a:t>oleh</a:t>
            </a:r>
            <a:r>
              <a:rPr lang="en-US" sz="2000" b="1" dirty="0"/>
              <a:t>, </a:t>
            </a:r>
            <a:r>
              <a:rPr lang="en-US" sz="2000" b="1" dirty="0" err="1"/>
              <a:t>sebagainya</a:t>
            </a:r>
            <a:r>
              <a:rPr lang="en-US" sz="2000" b="1" dirty="0"/>
              <a:t>, </a:t>
            </a:r>
            <a:r>
              <a:rPr lang="en-US" sz="2000" b="1" dirty="0" err="1"/>
              <a:t>juga</a:t>
            </a:r>
            <a:r>
              <a:rPr lang="en-US" sz="2000" b="1" dirty="0"/>
              <a:t>, </a:t>
            </a:r>
            <a:r>
              <a:rPr lang="en-US" sz="2000" b="1" dirty="0" err="1"/>
              <a:t>sungguhpun</a:t>
            </a:r>
            <a:r>
              <a:rPr lang="en-US" sz="2000" b="1" dirty="0"/>
              <a:t>, </a:t>
            </a:r>
            <a:r>
              <a:rPr lang="en-US" sz="2000" b="1" dirty="0" err="1"/>
              <a:t>sekalipun</a:t>
            </a:r>
            <a:r>
              <a:rPr lang="en-US" sz="2000" b="1" dirty="0"/>
              <a:t>, </a:t>
            </a:r>
            <a:r>
              <a:rPr lang="en-US" sz="2000" b="1" dirty="0" err="1"/>
              <a:t>namun</a:t>
            </a:r>
            <a:r>
              <a:rPr lang="en-US" sz="2000" b="1" dirty="0"/>
              <a:t>, </a:t>
            </a:r>
            <a:r>
              <a:rPr lang="en-US" sz="2000" b="1" dirty="0" err="1"/>
              <a:t>pada</a:t>
            </a:r>
            <a:r>
              <a:rPr lang="en-US" sz="2000" b="1" dirty="0"/>
              <a:t>, paling,</a:t>
            </a:r>
          </a:p>
          <a:p>
            <a:pPr eaLnBrk="0" hangingPunct="0"/>
            <a:r>
              <a:rPr lang="en-US" sz="2000" b="1" dirty="0" err="1"/>
              <a:t>walau</a:t>
            </a:r>
            <a:r>
              <a:rPr lang="en-US" sz="2000" b="1" dirty="0"/>
              <a:t>, </a:t>
            </a:r>
            <a:r>
              <a:rPr lang="en-US" sz="2000" b="1" dirty="0" err="1"/>
              <a:t>bagaimana</a:t>
            </a:r>
            <a:r>
              <a:rPr lang="en-US" sz="2000" b="1" dirty="0"/>
              <a:t>, </a:t>
            </a:r>
            <a:r>
              <a:rPr lang="en-US" sz="2000" b="1" dirty="0" err="1"/>
              <a:t>dapat</a:t>
            </a:r>
            <a:r>
              <a:rPr lang="en-US" sz="2000" b="1" dirty="0"/>
              <a:t>, </a:t>
            </a:r>
            <a:r>
              <a:rPr lang="en-US" sz="2000" b="1" dirty="0" err="1"/>
              <a:t>boleh</a:t>
            </a:r>
            <a:r>
              <a:rPr lang="en-US" sz="2000" b="1" dirty="0"/>
              <a:t>, </a:t>
            </a:r>
            <a:r>
              <a:rPr lang="en-US" sz="2000" b="1" dirty="0" err="1"/>
              <a:t>ialah</a:t>
            </a:r>
            <a:r>
              <a:rPr lang="en-US" sz="2000" b="1" dirty="0"/>
              <a:t>, </a:t>
            </a:r>
            <a:r>
              <a:rPr lang="en-US" sz="2000" b="1" dirty="0" err="1"/>
              <a:t>adalah</a:t>
            </a:r>
            <a:r>
              <a:rPr lang="en-US" sz="2000" b="1" dirty="0"/>
              <a:t>, </a:t>
            </a:r>
            <a:r>
              <a:rPr lang="en-US" sz="2000" b="1" dirty="0" err="1"/>
              <a:t>maka</a:t>
            </a:r>
            <a:r>
              <a:rPr lang="en-US" sz="2000" b="1" dirty="0"/>
              <a:t>, al-</a:t>
            </a:r>
            <a:r>
              <a:rPr lang="en-US" sz="2000" b="1" dirty="0" err="1"/>
              <a:t>kisah</a:t>
            </a:r>
            <a:r>
              <a:rPr lang="en-US" sz="2000" b="1" dirty="0"/>
              <a:t>, </a:t>
            </a:r>
            <a:r>
              <a:rPr lang="en-US" sz="2000" b="1" dirty="0" err="1"/>
              <a:t>memang</a:t>
            </a:r>
            <a:r>
              <a:rPr lang="en-US" sz="2000" b="1" dirty="0"/>
              <a:t>,</a:t>
            </a:r>
          </a:p>
          <a:p>
            <a:pPr eaLnBrk="0" hangingPunct="0"/>
            <a:r>
              <a:rPr lang="en-US" sz="2000" b="1" dirty="0" err="1"/>
              <a:t>biar</a:t>
            </a:r>
            <a:r>
              <a:rPr lang="en-US" sz="2000" b="1" dirty="0"/>
              <a:t>, </a:t>
            </a:r>
            <a:r>
              <a:rPr lang="en-US" sz="2000" b="1" dirty="0" err="1"/>
              <a:t>jika</a:t>
            </a:r>
            <a:r>
              <a:rPr lang="en-US" sz="2000" b="1" dirty="0"/>
              <a:t>, </a:t>
            </a:r>
            <a:r>
              <a:rPr lang="en-US" sz="2000" b="1" dirty="0" err="1"/>
              <a:t>jikalau</a:t>
            </a:r>
            <a:r>
              <a:rPr lang="en-US" sz="2000" b="1" dirty="0"/>
              <a:t> </a:t>
            </a:r>
          </a:p>
          <a:p>
            <a:pPr eaLnBrk="0" hangingPunct="0"/>
            <a:endParaRPr lang="en-US" sz="2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Pembentukan</a:t>
            </a:r>
            <a:r>
              <a:rPr lang="en-US" dirty="0" smtClean="0"/>
              <a:t> </a:t>
            </a:r>
            <a:r>
              <a:rPr lang="en-US" dirty="0" err="1" smtClean="0"/>
              <a:t>Kata</a:t>
            </a:r>
            <a:endParaRPr lang="en-US" dirty="0"/>
          </a:p>
        </p:txBody>
      </p:sp>
      <p:sp>
        <p:nvSpPr>
          <p:cNvPr id="3" name="Content Placeholder 2"/>
          <p:cNvSpPr>
            <a:spLocks noGrp="1"/>
          </p:cNvSpPr>
          <p:nvPr>
            <p:ph idx="1"/>
          </p:nvPr>
        </p:nvSpPr>
        <p:spPr>
          <a:xfrm>
            <a:off x="533400" y="990600"/>
            <a:ext cx="8229600" cy="5715000"/>
          </a:xfrm>
          <a:solidFill>
            <a:schemeClr val="accent2">
              <a:lumMod val="60000"/>
              <a:lumOff val="40000"/>
            </a:schemeClr>
          </a:solidFill>
        </p:spPr>
        <p:txBody>
          <a:bodyPr>
            <a:normAutofit fontScale="85000" lnSpcReduction="20000"/>
          </a:bodyPr>
          <a:lstStyle/>
          <a:p>
            <a:pPr>
              <a:buNone/>
            </a:pPr>
            <a:endParaRPr lang="en-US" dirty="0"/>
          </a:p>
          <a:p>
            <a:pPr algn="just"/>
            <a:r>
              <a:rPr lang="en-US" dirty="0" err="1" smtClean="0">
                <a:latin typeface="Aparajita" pitchFamily="34" charset="0"/>
                <a:cs typeface="Aparajita" pitchFamily="34" charset="0"/>
              </a:rPr>
              <a:t>Morfem</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afiks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adalah</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morfem</a:t>
            </a:r>
            <a:r>
              <a:rPr lang="en-US" dirty="0" smtClean="0">
                <a:latin typeface="Aparajita" pitchFamily="34" charset="0"/>
                <a:cs typeface="Aparajita" pitchFamily="34" charset="0"/>
              </a:rPr>
              <a:t> yang </a:t>
            </a:r>
            <a:r>
              <a:rPr lang="en-US" dirty="0" err="1" smtClean="0">
                <a:latin typeface="Aparajita" pitchFamily="34" charset="0"/>
                <a:cs typeface="Aparajita" pitchFamily="34" charset="0"/>
              </a:rPr>
              <a:t>tidak</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dapat</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menjadi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dasar</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dalam</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pembentukan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kata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tetapi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hanya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menjadi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unsur</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pembentuk</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dalam</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proses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afiksasi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Dalam</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bahasa</a:t>
            </a:r>
            <a:r>
              <a:rPr lang="en-US" dirty="0" smtClean="0">
                <a:latin typeface="Aparajita" pitchFamily="34" charset="0"/>
                <a:cs typeface="Aparajita" pitchFamily="34" charset="0"/>
              </a:rPr>
              <a:t> Indonesia </a:t>
            </a:r>
            <a:r>
              <a:rPr lang="en-US" dirty="0" err="1" smtClean="0">
                <a:latin typeface="Aparajita" pitchFamily="34" charset="0"/>
                <a:cs typeface="Aparajita" pitchFamily="34" charset="0"/>
              </a:rPr>
              <a:t>dibedakan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adanya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morfem</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afiks</a:t>
            </a:r>
            <a:r>
              <a:rPr lang="en-US" dirty="0" smtClean="0">
                <a:latin typeface="Aparajita" pitchFamily="34" charset="0"/>
                <a:cs typeface="Aparajita" pitchFamily="34" charset="0"/>
              </a:rPr>
              <a:t> yang </a:t>
            </a:r>
            <a:r>
              <a:rPr lang="en-US" dirty="0" err="1" smtClean="0">
                <a:latin typeface="Aparajita" pitchFamily="34" charset="0"/>
                <a:cs typeface="Aparajita" pitchFamily="34" charset="0"/>
              </a:rPr>
              <a:t>disebut</a:t>
            </a:r>
            <a:r>
              <a:rPr lang="en-US" dirty="0" smtClean="0">
                <a:latin typeface="Aparajita" pitchFamily="34" charset="0"/>
                <a:cs typeface="Aparajita" pitchFamily="34" charset="0"/>
              </a:rPr>
              <a:t>:</a:t>
            </a:r>
          </a:p>
          <a:p>
            <a:pPr algn="just"/>
            <a:endParaRPr lang="en-GB" dirty="0" smtClean="0">
              <a:latin typeface="Aparajita" pitchFamily="34" charset="0"/>
              <a:cs typeface="Aparajita" pitchFamily="34" charset="0"/>
            </a:endParaRPr>
          </a:p>
          <a:p>
            <a:pPr lvl="0" algn="just"/>
            <a:r>
              <a:rPr lang="en-US" dirty="0" err="1" smtClean="0">
                <a:latin typeface="Aparajita" pitchFamily="34" charset="0"/>
                <a:cs typeface="Aparajita" pitchFamily="34" charset="0"/>
              </a:rPr>
              <a:t>Prefiks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yaitu</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afiks</a:t>
            </a:r>
            <a:r>
              <a:rPr lang="en-US" dirty="0" smtClean="0">
                <a:latin typeface="Aparajita" pitchFamily="34" charset="0"/>
                <a:cs typeface="Aparajita" pitchFamily="34" charset="0"/>
              </a:rPr>
              <a:t> yang </a:t>
            </a:r>
            <a:r>
              <a:rPr lang="en-US" dirty="0" err="1" smtClean="0">
                <a:latin typeface="Aparajita" pitchFamily="34" charset="0"/>
                <a:cs typeface="Aparajita" pitchFamily="34" charset="0"/>
              </a:rPr>
              <a:t>dibubuhkan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dikiri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bentuk</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dasar</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yaitu</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prefiks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ber</a:t>
            </a:r>
            <a:r>
              <a:rPr lang="en-US" dirty="0" smtClean="0">
                <a:latin typeface="Aparajita" pitchFamily="34" charset="0"/>
                <a:cs typeface="Aparajita" pitchFamily="34" charset="0"/>
              </a:rPr>
              <a:t>-, me-, per-, </a:t>
            </a:r>
            <a:r>
              <a:rPr lang="en-US" dirty="0" err="1" smtClean="0">
                <a:latin typeface="Aparajita" pitchFamily="34" charset="0"/>
                <a:cs typeface="Aparajita" pitchFamily="34" charset="0"/>
              </a:rPr>
              <a:t>di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ter</a:t>
            </a:r>
            <a:r>
              <a:rPr lang="en-US" dirty="0" smtClean="0">
                <a:latin typeface="Aparajita" pitchFamily="34" charset="0"/>
                <a:cs typeface="Aparajita" pitchFamily="34" charset="0"/>
              </a:rPr>
              <a:t>-, se- </a:t>
            </a:r>
            <a:r>
              <a:rPr lang="en-US" dirty="0" err="1" smtClean="0">
                <a:latin typeface="Aparajita" pitchFamily="34" charset="0"/>
                <a:cs typeface="Aparajita" pitchFamily="34" charset="0"/>
              </a:rPr>
              <a:t>dan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ke</a:t>
            </a:r>
            <a:r>
              <a:rPr lang="en-US" dirty="0" smtClean="0">
                <a:latin typeface="Aparajita" pitchFamily="34" charset="0"/>
                <a:cs typeface="Aparajita" pitchFamily="34" charset="0"/>
              </a:rPr>
              <a:t>-.</a:t>
            </a:r>
          </a:p>
          <a:p>
            <a:pPr lvl="0" algn="just"/>
            <a:endParaRPr lang="en-GB" dirty="0" smtClean="0">
              <a:latin typeface="Aparajita" pitchFamily="34" charset="0"/>
              <a:cs typeface="Aparajita" pitchFamily="34" charset="0"/>
            </a:endParaRPr>
          </a:p>
          <a:p>
            <a:pPr lvl="0" algn="just"/>
            <a:r>
              <a:rPr lang="en-US" dirty="0" err="1" smtClean="0">
                <a:latin typeface="Aparajita" pitchFamily="34" charset="0"/>
                <a:cs typeface="Aparajita" pitchFamily="34" charset="0"/>
              </a:rPr>
              <a:t>Infiks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yaitu</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afiks</a:t>
            </a:r>
            <a:r>
              <a:rPr lang="en-US" dirty="0" smtClean="0">
                <a:latin typeface="Aparajita" pitchFamily="34" charset="0"/>
                <a:cs typeface="Aparajita" pitchFamily="34" charset="0"/>
              </a:rPr>
              <a:t> yang </a:t>
            </a:r>
            <a:r>
              <a:rPr lang="en-US" dirty="0" err="1" smtClean="0">
                <a:latin typeface="Aparajita" pitchFamily="34" charset="0"/>
                <a:cs typeface="Aparajita" pitchFamily="34" charset="0"/>
              </a:rPr>
              <a:t>dibubuhkan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tengah</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kata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bisanya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pada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suku</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awal</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kata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yaitu</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infiks</a:t>
            </a:r>
            <a:r>
              <a:rPr lang="en-US" dirty="0" smtClean="0">
                <a:latin typeface="Aparajita" pitchFamily="34" charset="0"/>
                <a:cs typeface="Aparajita" pitchFamily="34" charset="0"/>
              </a:rPr>
              <a:t> –el, -</a:t>
            </a:r>
            <a:r>
              <a:rPr lang="en-US" dirty="0" err="1" smtClean="0">
                <a:latin typeface="Aparajita" pitchFamily="34" charset="0"/>
                <a:cs typeface="Aparajita" pitchFamily="34" charset="0"/>
              </a:rPr>
              <a:t>em</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er</a:t>
            </a:r>
            <a:r>
              <a:rPr lang="en-US" dirty="0" smtClean="0">
                <a:latin typeface="Aparajita" pitchFamily="34" charset="0"/>
                <a:cs typeface="Aparajita" pitchFamily="34" charset="0"/>
              </a:rPr>
              <a:t>-.</a:t>
            </a:r>
          </a:p>
          <a:p>
            <a:pPr lvl="0" algn="just"/>
            <a:endParaRPr lang="en-GB" dirty="0" smtClean="0">
              <a:latin typeface="Aparajita" pitchFamily="34" charset="0"/>
              <a:cs typeface="Aparajita" pitchFamily="34" charset="0"/>
            </a:endParaRPr>
          </a:p>
          <a:p>
            <a:pPr lvl="0" algn="just"/>
            <a:r>
              <a:rPr lang="en-US" dirty="0" err="1" smtClean="0">
                <a:latin typeface="Aparajita" pitchFamily="34" charset="0"/>
                <a:cs typeface="Aparajita" pitchFamily="34" charset="0"/>
              </a:rPr>
              <a:t>Sufiks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adalah</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afiks</a:t>
            </a:r>
            <a:r>
              <a:rPr lang="en-US" dirty="0" smtClean="0">
                <a:latin typeface="Aparajita" pitchFamily="34" charset="0"/>
                <a:cs typeface="Aparajita" pitchFamily="34" charset="0"/>
              </a:rPr>
              <a:t> yang </a:t>
            </a:r>
            <a:r>
              <a:rPr lang="en-US" dirty="0" err="1" smtClean="0">
                <a:latin typeface="Aparajita" pitchFamily="34" charset="0"/>
                <a:cs typeface="Aparajita" pitchFamily="34" charset="0"/>
              </a:rPr>
              <a:t>dibubuhkan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kanan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bentuk</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dasar</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yaitu</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sufiks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i</a:t>
            </a:r>
            <a:r>
              <a:rPr lang="en-US" dirty="0" smtClean="0">
                <a:latin typeface="Aparajita" pitchFamily="34" charset="0"/>
                <a:cs typeface="Aparajita" pitchFamily="34" charset="0"/>
              </a:rPr>
              <a:t>, -an </a:t>
            </a:r>
            <a:r>
              <a:rPr lang="en-US" dirty="0" err="1" smtClean="0">
                <a:latin typeface="Aparajita" pitchFamily="34" charset="0"/>
                <a:cs typeface="Aparajita" pitchFamily="34" charset="0"/>
              </a:rPr>
              <a:t>dan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nya</a:t>
            </a:r>
            <a:r>
              <a:rPr lang="en-US" dirty="0" smtClean="0">
                <a:latin typeface="Aparajita" pitchFamily="34" charset="0"/>
                <a:cs typeface="Aparajita" pitchFamily="34" charset="0"/>
              </a:rPr>
              <a:t>.</a:t>
            </a:r>
            <a:endParaRPr lang="en-GB" dirty="0" smtClean="0">
              <a:latin typeface="Aparajita" pitchFamily="34" charset="0"/>
              <a:cs typeface="Aparajita" pitchFamily="34" charset="0"/>
            </a:endParaRPr>
          </a:p>
          <a:p>
            <a:pPr lvl="0" algn="just"/>
            <a:endParaRPr lang="en-US" dirty="0" smtClean="0">
              <a:latin typeface="Aparajita" pitchFamily="34" charset="0"/>
              <a:cs typeface="Aparajita" pitchFamily="34" charset="0"/>
            </a:endParaRP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1"/>
            <a:ext cx="8229600" cy="4724400"/>
          </a:xfrm>
          <a:solidFill>
            <a:schemeClr val="accent2">
              <a:lumMod val="20000"/>
              <a:lumOff val="80000"/>
            </a:schemeClr>
          </a:solidFill>
        </p:spPr>
        <p:txBody>
          <a:bodyPr>
            <a:normAutofit fontScale="77500" lnSpcReduction="20000"/>
          </a:bodyPr>
          <a:lstStyle/>
          <a:p>
            <a:pPr lvl="0" algn="just"/>
            <a:r>
              <a:rPr lang="en-US" dirty="0" err="1" smtClean="0">
                <a:latin typeface="Aparajita" pitchFamily="34" charset="0"/>
                <a:cs typeface="Aparajita" pitchFamily="34" charset="0"/>
              </a:rPr>
              <a:t>Konfiks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yaitu</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afiks</a:t>
            </a:r>
            <a:r>
              <a:rPr lang="en-US" dirty="0" smtClean="0">
                <a:latin typeface="Aparajita" pitchFamily="34" charset="0"/>
                <a:cs typeface="Aparajita" pitchFamily="34" charset="0"/>
              </a:rPr>
              <a:t> yang </a:t>
            </a:r>
            <a:r>
              <a:rPr lang="en-US" dirty="0" err="1" smtClean="0">
                <a:latin typeface="Aparajita" pitchFamily="34" charset="0"/>
                <a:cs typeface="Aparajita" pitchFamily="34" charset="0"/>
              </a:rPr>
              <a:t>dibubuhkan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kiri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kanan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bentuk</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dasar</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secara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kebersamaan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Misalnya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konfiks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ke</a:t>
            </a:r>
            <a:r>
              <a:rPr lang="en-US" dirty="0" smtClean="0">
                <a:latin typeface="Aparajita" pitchFamily="34" charset="0"/>
                <a:cs typeface="Aparajita" pitchFamily="34" charset="0"/>
              </a:rPr>
              <a:t>-an, </a:t>
            </a:r>
            <a:r>
              <a:rPr lang="en-US" dirty="0" err="1" smtClean="0">
                <a:latin typeface="Aparajita" pitchFamily="34" charset="0"/>
                <a:cs typeface="Aparajita" pitchFamily="34" charset="0"/>
              </a:rPr>
              <a:t>ber</a:t>
            </a:r>
            <a:r>
              <a:rPr lang="en-US" dirty="0" smtClean="0">
                <a:latin typeface="Aparajita" pitchFamily="34" charset="0"/>
                <a:cs typeface="Aparajita" pitchFamily="34" charset="0"/>
              </a:rPr>
              <a:t>-an, </a:t>
            </a:r>
            <a:r>
              <a:rPr lang="en-US" dirty="0" err="1" smtClean="0">
                <a:latin typeface="Aparajita" pitchFamily="34" charset="0"/>
                <a:cs typeface="Aparajita" pitchFamily="34" charset="0"/>
              </a:rPr>
              <a:t>pe</a:t>
            </a:r>
            <a:r>
              <a:rPr lang="en-US" dirty="0" smtClean="0">
                <a:latin typeface="Aparajita" pitchFamily="34" charset="0"/>
                <a:cs typeface="Aparajita" pitchFamily="34" charset="0"/>
              </a:rPr>
              <a:t>-an, per-an </a:t>
            </a:r>
            <a:r>
              <a:rPr lang="en-US" dirty="0" err="1" smtClean="0">
                <a:latin typeface="Aparajita" pitchFamily="34" charset="0"/>
                <a:cs typeface="Aparajita" pitchFamily="34" charset="0"/>
              </a:rPr>
              <a:t>dan</a:t>
            </a:r>
            <a:r>
              <a:rPr lang="en-US" dirty="0" smtClean="0">
                <a:latin typeface="Aparajita" pitchFamily="34" charset="0"/>
                <a:cs typeface="Aparajita" pitchFamily="34" charset="0"/>
              </a:rPr>
              <a:t> se-</a:t>
            </a:r>
            <a:r>
              <a:rPr lang="en-US" dirty="0" err="1" smtClean="0">
                <a:latin typeface="Aparajita" pitchFamily="34" charset="0"/>
                <a:cs typeface="Aparajita" pitchFamily="34" charset="0"/>
              </a:rPr>
              <a:t>nya</a:t>
            </a:r>
            <a:r>
              <a:rPr lang="en-US" dirty="0" smtClean="0">
                <a:latin typeface="Aparajita" pitchFamily="34" charset="0"/>
                <a:cs typeface="Aparajita" pitchFamily="34" charset="0"/>
              </a:rPr>
              <a:t>.</a:t>
            </a:r>
          </a:p>
          <a:p>
            <a:pPr lvl="0" algn="just"/>
            <a:endParaRPr lang="en-GB" dirty="0" smtClean="0">
              <a:latin typeface="Aparajita" pitchFamily="34" charset="0"/>
              <a:cs typeface="Aparajita" pitchFamily="34" charset="0"/>
            </a:endParaRPr>
          </a:p>
          <a:p>
            <a:pPr lvl="0" algn="just"/>
            <a:r>
              <a:rPr lang="en-US" dirty="0" err="1" smtClean="0">
                <a:latin typeface="Aparajita" pitchFamily="34" charset="0"/>
                <a:cs typeface="Aparajita" pitchFamily="34" charset="0"/>
              </a:rPr>
              <a:t>Klofiks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yaitu</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kata</a:t>
            </a:r>
            <a:r>
              <a:rPr lang="en-US" dirty="0" smtClean="0">
                <a:latin typeface="Aparajita" pitchFamily="34" charset="0"/>
                <a:cs typeface="Aparajita" pitchFamily="34" charset="0"/>
              </a:rPr>
              <a:t> yang </a:t>
            </a:r>
            <a:r>
              <a:rPr lang="en-US" dirty="0" err="1" smtClean="0">
                <a:latin typeface="Aparajita" pitchFamily="34" charset="0"/>
                <a:cs typeface="Aparajita" pitchFamily="34" charset="0"/>
              </a:rPr>
              <a:t>dibubuhi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afiks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pada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kiri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kanannya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tetapi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pembubuhannya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itu</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tidak</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sekaligus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melainkan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bertahap</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Kata-kata</a:t>
            </a:r>
            <a:r>
              <a:rPr lang="en-US" dirty="0" smtClean="0">
                <a:latin typeface="Aparajita" pitchFamily="34" charset="0"/>
                <a:cs typeface="Aparajita" pitchFamily="34" charset="0"/>
              </a:rPr>
              <a:t> yang </a:t>
            </a:r>
            <a:r>
              <a:rPr lang="en-US" dirty="0" err="1" smtClean="0">
                <a:latin typeface="Aparajita" pitchFamily="34" charset="0"/>
                <a:cs typeface="Aparajita" pitchFamily="34" charset="0"/>
              </a:rPr>
              <a:t>berklofiks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dalam</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bahasa</a:t>
            </a:r>
            <a:r>
              <a:rPr lang="en-US" dirty="0" smtClean="0">
                <a:latin typeface="Aparajita" pitchFamily="34" charset="0"/>
                <a:cs typeface="Aparajita" pitchFamily="34" charset="0"/>
              </a:rPr>
              <a:t> Indonesia </a:t>
            </a:r>
            <a:r>
              <a:rPr lang="en-US" dirty="0" err="1" smtClean="0">
                <a:latin typeface="Aparajita" pitchFamily="34" charset="0"/>
                <a:cs typeface="Aparajita" pitchFamily="34" charset="0"/>
              </a:rPr>
              <a:t>adalah</a:t>
            </a:r>
            <a:r>
              <a:rPr lang="en-US" dirty="0" smtClean="0">
                <a:latin typeface="Aparajita" pitchFamily="34" charset="0"/>
                <a:cs typeface="Aparajita" pitchFamily="34" charset="0"/>
              </a:rPr>
              <a:t> yang </a:t>
            </a:r>
            <a:r>
              <a:rPr lang="en-US" dirty="0" err="1" smtClean="0">
                <a:latin typeface="Aparajita" pitchFamily="34" charset="0"/>
                <a:cs typeface="Aparajita" pitchFamily="34" charset="0"/>
              </a:rPr>
              <a:t>berbentuk</a:t>
            </a:r>
            <a:r>
              <a:rPr lang="en-US" dirty="0" smtClean="0">
                <a:latin typeface="Aparajita" pitchFamily="34" charset="0"/>
                <a:cs typeface="Aparajita" pitchFamily="34" charset="0"/>
              </a:rPr>
              <a:t> me-</a:t>
            </a:r>
            <a:r>
              <a:rPr lang="en-US" dirty="0" err="1" smtClean="0">
                <a:latin typeface="Aparajita" pitchFamily="34" charset="0"/>
                <a:cs typeface="Aparajita" pitchFamily="34" charset="0"/>
              </a:rPr>
              <a:t>kan</a:t>
            </a:r>
            <a:r>
              <a:rPr lang="en-US" dirty="0" smtClean="0">
                <a:latin typeface="Aparajita" pitchFamily="34" charset="0"/>
                <a:cs typeface="Aparajita" pitchFamily="34" charset="0"/>
              </a:rPr>
              <a:t>, me-</a:t>
            </a:r>
            <a:r>
              <a:rPr lang="en-US" dirty="0" err="1" smtClean="0">
                <a:latin typeface="Aparajita" pitchFamily="34" charset="0"/>
                <a:cs typeface="Aparajita" pitchFamily="34" charset="0"/>
              </a:rPr>
              <a:t>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memper</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memper-kan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memper-i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ber-kan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di-kan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di-i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diper</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diper-kan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diper-i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ter-i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ter-kan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ter</a:t>
            </a:r>
            <a:r>
              <a:rPr lang="en-US" dirty="0" smtClean="0">
                <a:latin typeface="Aparajita" pitchFamily="34" charset="0"/>
                <a:cs typeface="Aparajita" pitchFamily="34" charset="0"/>
              </a:rPr>
              <a:t>-per, </a:t>
            </a:r>
            <a:r>
              <a:rPr lang="en-US" dirty="0" err="1" smtClean="0">
                <a:latin typeface="Aparajita" pitchFamily="34" charset="0"/>
                <a:cs typeface="Aparajita" pitchFamily="34" charset="0"/>
              </a:rPr>
              <a:t>teper-kan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teper-i</a:t>
            </a:r>
            <a:r>
              <a:rPr lang="en-US" dirty="0" smtClean="0">
                <a:latin typeface="Aparajita" pitchFamily="34" charset="0"/>
                <a:cs typeface="Aparajita" pitchFamily="34" charset="0"/>
              </a:rPr>
              <a:t>.</a:t>
            </a:r>
          </a:p>
          <a:p>
            <a:pPr lvl="0" algn="just"/>
            <a:endParaRPr lang="en-GB" dirty="0" smtClean="0">
              <a:latin typeface="Aparajita" pitchFamily="34" charset="0"/>
              <a:cs typeface="Aparajita" pitchFamily="34" charset="0"/>
            </a:endParaRPr>
          </a:p>
          <a:p>
            <a:pPr lvl="0" algn="just"/>
            <a:r>
              <a:rPr lang="en-US" dirty="0" err="1" smtClean="0">
                <a:latin typeface="Aparajita" pitchFamily="34" charset="0"/>
                <a:cs typeface="Aparajita" pitchFamily="34" charset="0"/>
              </a:rPr>
              <a:t>Dalam</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ragam</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nonbaku</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ada</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afiks</a:t>
            </a:r>
            <a:r>
              <a:rPr lang="en-US" dirty="0" smtClean="0">
                <a:latin typeface="Aparajita" pitchFamily="34" charset="0"/>
                <a:cs typeface="Aparajita" pitchFamily="34" charset="0"/>
              </a:rPr>
              <a:t> nasal yang </a:t>
            </a:r>
            <a:r>
              <a:rPr lang="en-US" dirty="0" err="1" smtClean="0">
                <a:latin typeface="Aparajita" pitchFamily="34" charset="0"/>
                <a:cs typeface="Aparajita" pitchFamily="34" charset="0"/>
              </a:rPr>
              <a:t>direalisasikan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dengan</a:t>
            </a:r>
            <a:r>
              <a:rPr lang="en-US" dirty="0" smtClean="0">
                <a:latin typeface="Aparajita" pitchFamily="34" charset="0"/>
                <a:cs typeface="Aparajita" pitchFamily="34" charset="0"/>
              </a:rPr>
              <a:t> nasal m-, n-, </a:t>
            </a:r>
            <a:r>
              <a:rPr lang="en-US" dirty="0" err="1" smtClean="0">
                <a:latin typeface="Aparajita" pitchFamily="34" charset="0"/>
                <a:cs typeface="Aparajita" pitchFamily="34" charset="0"/>
              </a:rPr>
              <a:t>ny</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ng</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nge</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Kridalaksana</a:t>
            </a:r>
            <a:r>
              <a:rPr lang="en-US" dirty="0" smtClean="0">
                <a:latin typeface="Aparajita" pitchFamily="34" charset="0"/>
                <a:cs typeface="Aparajita" pitchFamily="34" charset="0"/>
              </a:rPr>
              <a:t> (1989) </a:t>
            </a:r>
            <a:r>
              <a:rPr lang="en-US" dirty="0" err="1" smtClean="0">
                <a:latin typeface="Aparajita" pitchFamily="34" charset="0"/>
                <a:cs typeface="Aparajita" pitchFamily="34" charset="0"/>
              </a:rPr>
              <a:t>menyebut</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afiks</a:t>
            </a:r>
            <a:r>
              <a:rPr lang="en-US" dirty="0" smtClean="0">
                <a:latin typeface="Aparajita" pitchFamily="34" charset="0"/>
                <a:cs typeface="Aparajita" pitchFamily="34" charset="0"/>
              </a:rPr>
              <a:t> nasal </a:t>
            </a:r>
            <a:r>
              <a:rPr lang="en-US" dirty="0" err="1" smtClean="0">
                <a:latin typeface="Aparajita" pitchFamily="34" charset="0"/>
                <a:cs typeface="Aparajita" pitchFamily="34" charset="0"/>
              </a:rPr>
              <a:t>ini</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dengan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istilah</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simulfiks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Contoh</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nulis</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nyisir</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ngambil</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dan</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ngecat</a:t>
            </a:r>
            <a:r>
              <a:rPr lang="en-US" dirty="0" smtClean="0">
                <a:latin typeface="Aparajita" pitchFamily="34" charset="0"/>
                <a:cs typeface="Aparajita" pitchFamily="34" charset="0"/>
              </a:rPr>
              <a:t>.</a:t>
            </a:r>
            <a:endParaRPr lang="en-GB" dirty="0" smtClean="0">
              <a:latin typeface="Aparajita" pitchFamily="34" charset="0"/>
              <a:cs typeface="Aparajita" pitchFamily="34" charset="0"/>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458200" cy="3886200"/>
          </a:xfrm>
        </p:spPr>
        <p:txBody>
          <a:bodyPr>
            <a:normAutofit lnSpcReduction="10000"/>
          </a:bodyPr>
          <a:lstStyle/>
          <a:p>
            <a:pPr algn="just">
              <a:lnSpc>
                <a:spcPct val="150000"/>
              </a:lnSpc>
            </a:pPr>
            <a:r>
              <a:rPr lang="en-US" sz="2400" dirty="0" err="1">
                <a:latin typeface="Arial Rounded MT Bold" pitchFamily="34" charset="0"/>
                <a:cs typeface="Arabic Typesetting" pitchFamily="66" charset="-78"/>
              </a:rPr>
              <a:t>Secara</a:t>
            </a:r>
            <a:r>
              <a:rPr lang="en-US" sz="2400"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etimologi</a:t>
            </a:r>
            <a:r>
              <a:rPr lang="en-US" sz="2400" dirty="0">
                <a:latin typeface="Arial Rounded MT Bold" pitchFamily="34" charset="0"/>
                <a:cs typeface="Arabic Typesetting" pitchFamily="66" charset="-78"/>
              </a:rPr>
              <a:t> kata </a:t>
            </a:r>
            <a:r>
              <a:rPr lang="en-US" sz="2400" i="1" dirty="0" err="1">
                <a:latin typeface="Arial Rounded MT Bold" pitchFamily="34" charset="0"/>
                <a:cs typeface="Arabic Typesetting" pitchFamily="66" charset="-78"/>
              </a:rPr>
              <a:t>morfologi</a:t>
            </a:r>
            <a:r>
              <a:rPr lang="en-US" sz="2400" i="1"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berasal</a:t>
            </a:r>
            <a:r>
              <a:rPr lang="en-US" sz="2400"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dari</a:t>
            </a:r>
            <a:r>
              <a:rPr lang="en-US" sz="2400" dirty="0">
                <a:latin typeface="Arial Rounded MT Bold" pitchFamily="34" charset="0"/>
                <a:cs typeface="Arabic Typesetting" pitchFamily="66" charset="-78"/>
              </a:rPr>
              <a:t> kata </a:t>
            </a:r>
            <a:r>
              <a:rPr lang="en-US" sz="2400" i="1" dirty="0" err="1">
                <a:latin typeface="Arial Rounded MT Bold" pitchFamily="34" charset="0"/>
                <a:cs typeface="Arabic Typesetting" pitchFamily="66" charset="-78"/>
              </a:rPr>
              <a:t>morf</a:t>
            </a:r>
            <a:r>
              <a:rPr lang="en-US" sz="2400" dirty="0">
                <a:latin typeface="Arial Rounded MT Bold" pitchFamily="34" charset="0"/>
                <a:cs typeface="Arabic Typesetting" pitchFamily="66" charset="-78"/>
              </a:rPr>
              <a:t> yang </a:t>
            </a:r>
            <a:r>
              <a:rPr lang="en-US" sz="2400" dirty="0" err="1">
                <a:latin typeface="Arial Rounded MT Bold" pitchFamily="34" charset="0"/>
                <a:cs typeface="Arabic Typesetting" pitchFamily="66" charset="-78"/>
              </a:rPr>
              <a:t>berarti</a:t>
            </a:r>
            <a:r>
              <a:rPr lang="en-US" sz="2400"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bentuk</a:t>
            </a:r>
            <a:r>
              <a:rPr lang="en-US" sz="2400"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dan</a:t>
            </a:r>
            <a:r>
              <a:rPr lang="en-US" sz="2400" dirty="0">
                <a:latin typeface="Arial Rounded MT Bold" pitchFamily="34" charset="0"/>
                <a:cs typeface="Arabic Typesetting" pitchFamily="66" charset="-78"/>
              </a:rPr>
              <a:t> kata </a:t>
            </a:r>
            <a:r>
              <a:rPr lang="en-US" sz="2400" i="1" dirty="0" err="1">
                <a:latin typeface="Arial Rounded MT Bold" pitchFamily="34" charset="0"/>
                <a:cs typeface="Arabic Typesetting" pitchFamily="66" charset="-78"/>
              </a:rPr>
              <a:t>logi</a:t>
            </a:r>
            <a:r>
              <a:rPr lang="en-US" sz="2400" dirty="0">
                <a:latin typeface="Arial Rounded MT Bold" pitchFamily="34" charset="0"/>
                <a:cs typeface="Arabic Typesetting" pitchFamily="66" charset="-78"/>
              </a:rPr>
              <a:t> yang </a:t>
            </a:r>
            <a:r>
              <a:rPr lang="en-US" sz="2400" dirty="0" err="1">
                <a:latin typeface="Arial Rounded MT Bold" pitchFamily="34" charset="0"/>
                <a:cs typeface="Arabic Typesetting" pitchFamily="66" charset="-78"/>
              </a:rPr>
              <a:t>berarti</a:t>
            </a:r>
            <a:r>
              <a:rPr lang="en-US" sz="2400"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ilmu</a:t>
            </a:r>
            <a:r>
              <a:rPr lang="en-US" sz="2400" dirty="0">
                <a:latin typeface="Arial Rounded MT Bold" pitchFamily="34" charset="0"/>
                <a:cs typeface="Arabic Typesetting" pitchFamily="66" charset="-78"/>
              </a:rPr>
              <a:t>’. </a:t>
            </a:r>
            <a:endParaRPr lang="id-ID" sz="2400" dirty="0" smtClean="0">
              <a:latin typeface="Arial Rounded MT Bold" pitchFamily="34" charset="0"/>
              <a:cs typeface="Arabic Typesetting" pitchFamily="66" charset="-78"/>
            </a:endParaRPr>
          </a:p>
          <a:p>
            <a:pPr algn="just">
              <a:lnSpc>
                <a:spcPct val="150000"/>
              </a:lnSpc>
            </a:pPr>
            <a:r>
              <a:rPr lang="en-US" sz="2400" dirty="0" smtClean="0">
                <a:latin typeface="Arial Rounded MT Bold" pitchFamily="34" charset="0"/>
                <a:cs typeface="Arabic Typesetting" pitchFamily="66" charset="-78"/>
              </a:rPr>
              <a:t>Di </a:t>
            </a:r>
            <a:r>
              <a:rPr lang="en-US" sz="2400" dirty="0" err="1">
                <a:latin typeface="Arial Rounded MT Bold" pitchFamily="34" charset="0"/>
                <a:cs typeface="Arabic Typesetting" pitchFamily="66" charset="-78"/>
              </a:rPr>
              <a:t>dalam</a:t>
            </a:r>
            <a:r>
              <a:rPr lang="en-US" sz="2400"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kajian</a:t>
            </a:r>
            <a:r>
              <a:rPr lang="en-US" sz="2400"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linguistik</a:t>
            </a:r>
            <a:r>
              <a:rPr lang="en-US" sz="2400" dirty="0">
                <a:latin typeface="Arial Rounded MT Bold" pitchFamily="34" charset="0"/>
                <a:cs typeface="Arabic Typesetting" pitchFamily="66" charset="-78"/>
              </a:rPr>
              <a:t>, </a:t>
            </a:r>
            <a:r>
              <a:rPr lang="en-US" sz="2400" i="1" dirty="0" err="1">
                <a:latin typeface="Arial Rounded MT Bold" pitchFamily="34" charset="0"/>
                <a:cs typeface="Arabic Typesetting" pitchFamily="66" charset="-78"/>
              </a:rPr>
              <a:t>morfologi</a:t>
            </a:r>
            <a:r>
              <a:rPr lang="en-US" sz="2400"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berarti</a:t>
            </a:r>
            <a:r>
              <a:rPr lang="en-US" sz="2400"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ilmu</a:t>
            </a:r>
            <a:r>
              <a:rPr lang="en-US" sz="2400"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mengenai</a:t>
            </a:r>
            <a:r>
              <a:rPr lang="en-US" sz="2400"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bentuk-bentuk</a:t>
            </a:r>
            <a:r>
              <a:rPr lang="en-US" sz="2400"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dan</a:t>
            </a:r>
            <a:r>
              <a:rPr lang="en-US" sz="2400" dirty="0">
                <a:latin typeface="Arial Rounded MT Bold" pitchFamily="34" charset="0"/>
                <a:cs typeface="Arabic Typesetting" pitchFamily="66" charset="-78"/>
              </a:rPr>
              <a:t> </a:t>
            </a:r>
            <a:r>
              <a:rPr lang="en-US" sz="2400" dirty="0" err="1">
                <a:latin typeface="Arial Rounded MT Bold" pitchFamily="34" charset="0"/>
                <a:cs typeface="Arabic Typesetting" pitchFamily="66" charset="-78"/>
              </a:rPr>
              <a:t>pembentukan</a:t>
            </a:r>
            <a:r>
              <a:rPr lang="en-US" sz="2400" dirty="0">
                <a:latin typeface="Arial Rounded MT Bold" pitchFamily="34" charset="0"/>
                <a:cs typeface="Arabic Typesetting" pitchFamily="66" charset="-78"/>
              </a:rPr>
              <a:t> </a:t>
            </a:r>
            <a:r>
              <a:rPr lang="en-US" sz="2400" dirty="0" err="1" smtClean="0">
                <a:latin typeface="Arial Rounded MT Bold" pitchFamily="34" charset="0"/>
                <a:cs typeface="Arabic Typesetting" pitchFamily="66" charset="-78"/>
              </a:rPr>
              <a:t>kata</a:t>
            </a:r>
            <a:r>
              <a:rPr lang="en-US" sz="2400" dirty="0" smtClean="0">
                <a:latin typeface="Arial Rounded MT Bold" pitchFamily="34" charset="0"/>
                <a:cs typeface="Arabic Typesetting" pitchFamily="66" charset="-78"/>
              </a:rPr>
              <a:t>’.</a:t>
            </a:r>
            <a:r>
              <a:rPr lang="en-US" sz="2400" b="1" dirty="0" smtClean="0"/>
              <a:t> </a:t>
            </a:r>
          </a:p>
          <a:p>
            <a:pPr algn="just">
              <a:lnSpc>
                <a:spcPct val="150000"/>
              </a:lnSpc>
            </a:pPr>
            <a:r>
              <a:rPr lang="en-US" sz="2400" b="1" dirty="0" err="1" smtClean="0"/>
              <a:t>Kemungkinan</a:t>
            </a:r>
            <a:r>
              <a:rPr lang="en-US" sz="2400" b="1" dirty="0" smtClean="0"/>
              <a:t> </a:t>
            </a:r>
            <a:r>
              <a:rPr lang="en-US" sz="2400" b="1" dirty="0" err="1" smtClean="0"/>
              <a:t>adanya</a:t>
            </a:r>
            <a:r>
              <a:rPr lang="en-US" sz="2400" b="1" dirty="0" smtClean="0"/>
              <a:t> </a:t>
            </a:r>
            <a:r>
              <a:rPr lang="en-US" sz="2400" b="1" dirty="0" err="1" smtClean="0"/>
              <a:t>perubahan</a:t>
            </a:r>
            <a:r>
              <a:rPr lang="en-US" sz="2400" b="1" dirty="0" smtClean="0"/>
              <a:t> </a:t>
            </a:r>
            <a:r>
              <a:rPr lang="en-US" sz="2400" b="1" dirty="0" err="1" smtClean="0"/>
              <a:t>golongan</a:t>
            </a:r>
            <a:r>
              <a:rPr lang="en-US" sz="2400" b="1" dirty="0" smtClean="0"/>
              <a:t> </a:t>
            </a:r>
            <a:r>
              <a:rPr lang="en-US" sz="2400" b="1" dirty="0" err="1" smtClean="0"/>
              <a:t>kata</a:t>
            </a:r>
            <a:r>
              <a:rPr lang="en-US" sz="2400" b="1" dirty="0"/>
              <a:t> </a:t>
            </a:r>
            <a:r>
              <a:rPr lang="en-US" sz="2400" b="1" dirty="0" smtClean="0"/>
              <a:t>( </a:t>
            </a:r>
            <a:r>
              <a:rPr lang="en-US" sz="2400" b="1" dirty="0" err="1" smtClean="0"/>
              <a:t>fungsi</a:t>
            </a:r>
            <a:r>
              <a:rPr lang="en-US" sz="2400" b="1" dirty="0" smtClean="0"/>
              <a:t> </a:t>
            </a:r>
            <a:r>
              <a:rPr lang="en-US" sz="2400" b="1" dirty="0" err="1" smtClean="0"/>
              <a:t>gramatikal</a:t>
            </a:r>
            <a:r>
              <a:rPr lang="en-US" sz="2400" b="1" dirty="0" smtClean="0"/>
              <a:t> ).</a:t>
            </a:r>
          </a:p>
          <a:p>
            <a:pPr algn="just">
              <a:lnSpc>
                <a:spcPct val="150000"/>
              </a:lnSpc>
            </a:pPr>
            <a:endParaRPr lang="en-GB" sz="2400" dirty="0">
              <a:latin typeface="Arial Rounded MT Bold" pitchFamily="34" charset="0"/>
              <a:cs typeface="Arabic Typesetting" pitchFamily="66" charset="-78"/>
            </a:endParaRPr>
          </a:p>
        </p:txBody>
      </p:sp>
      <p:sp>
        <p:nvSpPr>
          <p:cNvPr id="2" name="Title 1"/>
          <p:cNvSpPr>
            <a:spLocks noGrp="1"/>
          </p:cNvSpPr>
          <p:nvPr>
            <p:ph type="title"/>
          </p:nvPr>
        </p:nvSpPr>
        <p:spPr>
          <a:xfrm>
            <a:off x="457200" y="274638"/>
            <a:ext cx="8229600" cy="868362"/>
          </a:xfrm>
        </p:spPr>
        <p:txBody>
          <a:bodyPr>
            <a:normAutofit/>
          </a:bodyPr>
          <a:lstStyle/>
          <a:p>
            <a:r>
              <a:rPr lang="id-ID" dirty="0" smtClean="0"/>
              <a:t>PENGERTIAN MORFOLOGI</a:t>
            </a:r>
            <a:endParaRPr lang="en-GB" dirty="0"/>
          </a:p>
        </p:txBody>
      </p:sp>
    </p:spTree>
    <p:extLst>
      <p:ext uri="{BB962C8B-B14F-4D97-AF65-F5344CB8AC3E}">
        <p14:creationId xmlns:p14="http://schemas.microsoft.com/office/powerpoint/2010/main" val="2373447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KOMPOSISI</a:t>
            </a:r>
            <a:endParaRPr lang="en-US" dirty="0"/>
          </a:p>
        </p:txBody>
      </p:sp>
      <p:sp>
        <p:nvSpPr>
          <p:cNvPr id="5" name="Content Placeholder 4"/>
          <p:cNvSpPr>
            <a:spLocks noGrp="1"/>
          </p:cNvSpPr>
          <p:nvPr>
            <p:ph idx="1"/>
          </p:nvPr>
        </p:nvSpPr>
        <p:spPr>
          <a:solidFill>
            <a:schemeClr val="accent2">
              <a:lumMod val="40000"/>
              <a:lumOff val="60000"/>
            </a:schemeClr>
          </a:solidFill>
        </p:spPr>
        <p:txBody>
          <a:bodyPr>
            <a:normAutofit fontScale="92500" lnSpcReduction="20000"/>
          </a:bodyPr>
          <a:lstStyle/>
          <a:p>
            <a:pPr algn="just"/>
            <a:r>
              <a:rPr lang="en-US" dirty="0" err="1">
                <a:latin typeface="Times New Roman" pitchFamily="18" charset="0"/>
                <a:cs typeface="Times New Roman" pitchFamily="18" charset="0"/>
              </a:rPr>
              <a:t>Komposisi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proses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pengabungan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dasar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dasar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biasanya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berupa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maupun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bentuk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berimbuhan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untuk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mewadahi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suatu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konsep</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bel</a:t>
            </a:r>
            <a:r>
              <a:rPr lang="id-ID" dirty="0">
                <a:latin typeface="Times New Roman" pitchFamily="18" charset="0"/>
                <a:cs typeface="Times New Roman" pitchFamily="18" charset="0"/>
              </a:rPr>
              <a:t>u</a:t>
            </a:r>
            <a:r>
              <a:rPr lang="en-US" dirty="0">
                <a:latin typeface="Times New Roman" pitchFamily="18" charset="0"/>
                <a:cs typeface="Times New Roman" pitchFamily="18" charset="0"/>
              </a:rPr>
              <a:t>m </a:t>
            </a:r>
            <a:r>
              <a:rPr lang="en-US" dirty="0" err="1">
                <a:latin typeface="Times New Roman" pitchFamily="18" charset="0"/>
                <a:cs typeface="Times New Roman" pitchFamily="18" charset="0"/>
              </a:rPr>
              <a:t>tertampung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sebuah</a:t>
            </a:r>
            <a:r>
              <a:rPr lang="en-US" dirty="0">
                <a:latin typeface="Times New Roman" pitchFamily="18" charset="0"/>
                <a:cs typeface="Times New Roman" pitchFamily="18" charset="0"/>
              </a:rPr>
              <a:t> kata</a:t>
            </a:r>
            <a:r>
              <a:rPr lang="en-US" dirty="0" smtClean="0">
                <a:latin typeface="Times New Roman" pitchFamily="18" charset="0"/>
                <a:cs typeface="Times New Roman" pitchFamily="18" charset="0"/>
              </a:rPr>
              <a:t>.</a:t>
            </a:r>
            <a:endParaRPr lang="id-ID" dirty="0" smtClean="0">
              <a:latin typeface="Times New Roman" pitchFamily="18" charset="0"/>
              <a:cs typeface="Times New Roman" pitchFamily="18" charset="0"/>
            </a:endParaRPr>
          </a:p>
          <a:p>
            <a:pPr marL="109728" indent="0" algn="just">
              <a:buNone/>
            </a:pPr>
            <a:endParaRPr lang="id-ID" dirty="0" smtClean="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Misalnya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kata </a:t>
            </a:r>
            <a:r>
              <a:rPr lang="en-US" dirty="0" err="1">
                <a:latin typeface="Times New Roman" pitchFamily="18" charset="0"/>
                <a:cs typeface="Times New Roman" pitchFamily="18" charset="0"/>
              </a:rPr>
              <a:t>rumah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untuk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mengacu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konsep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bangunan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tempat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tinggal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tetapi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kehidupan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nyata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konsep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bangunan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tempat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menggadaikan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maka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terbentuklah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komposisi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rumah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gadai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44444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err="1" smtClean="0"/>
              <a:t>Reduplikasi</a:t>
            </a:r>
            <a:r>
              <a:rPr lang="en-US" dirty="0" smtClean="0"/>
              <a:t> </a:t>
            </a:r>
            <a:endParaRPr lang="en-US" dirty="0"/>
          </a:p>
        </p:txBody>
      </p:sp>
      <p:sp>
        <p:nvSpPr>
          <p:cNvPr id="3" name="Content Placeholder 2"/>
          <p:cNvSpPr>
            <a:spLocks noGrp="1"/>
          </p:cNvSpPr>
          <p:nvPr>
            <p:ph idx="1"/>
          </p:nvPr>
        </p:nvSpPr>
        <p:spPr>
          <a:xfrm>
            <a:off x="457200" y="1143001"/>
            <a:ext cx="8382000" cy="4343400"/>
          </a:xfr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en-US" dirty="0" err="1" smtClean="0"/>
              <a:t>Reduplikasi</a:t>
            </a:r>
            <a:r>
              <a:rPr lang="en-US" dirty="0" smtClean="0"/>
              <a:t> </a:t>
            </a:r>
            <a:r>
              <a:rPr lang="en-US" dirty="0" err="1" smtClean="0"/>
              <a:t>merupakan</a:t>
            </a:r>
            <a:r>
              <a:rPr lang="en-US" dirty="0" smtClean="0"/>
              <a:t> </a:t>
            </a:r>
            <a:r>
              <a:rPr lang="en-US" dirty="0" err="1" smtClean="0"/>
              <a:t>bentuk</a:t>
            </a:r>
            <a:r>
              <a:rPr lang="en-US" dirty="0" smtClean="0"/>
              <a:t> </a:t>
            </a:r>
            <a:r>
              <a:rPr lang="en-US" dirty="0" err="1" smtClean="0"/>
              <a:t>pengulangan</a:t>
            </a:r>
            <a:r>
              <a:rPr lang="en-US" dirty="0" smtClean="0"/>
              <a:t> </a:t>
            </a:r>
            <a:r>
              <a:rPr lang="en-US" dirty="0" err="1" smtClean="0"/>
              <a:t>suatu</a:t>
            </a:r>
            <a:r>
              <a:rPr lang="en-US" dirty="0" smtClean="0"/>
              <a:t> </a:t>
            </a:r>
            <a:r>
              <a:rPr lang="en-US" dirty="0" err="1" smtClean="0"/>
              <a:t>kebahasaan</a:t>
            </a:r>
            <a:r>
              <a:rPr lang="en-US" dirty="0" smtClean="0"/>
              <a:t>.</a:t>
            </a:r>
          </a:p>
          <a:p>
            <a:r>
              <a:rPr lang="en-US" dirty="0" err="1"/>
              <a:t>Reduplikasi</a:t>
            </a:r>
            <a:r>
              <a:rPr lang="en-US" dirty="0"/>
              <a:t> </a:t>
            </a:r>
            <a:r>
              <a:rPr lang="en-US" dirty="0" err="1"/>
              <a:t>morfologi</a:t>
            </a:r>
            <a:r>
              <a:rPr lang="en-US" dirty="0"/>
              <a:t> </a:t>
            </a:r>
            <a:r>
              <a:rPr lang="en-US" dirty="0" err="1"/>
              <a:t>dapat</a:t>
            </a:r>
            <a:r>
              <a:rPr lang="en-US" dirty="0"/>
              <a:t> </a:t>
            </a:r>
            <a:r>
              <a:rPr lang="en-US" dirty="0" err="1"/>
              <a:t>terjadi</a:t>
            </a:r>
            <a:r>
              <a:rPr lang="en-US" dirty="0"/>
              <a:t> </a:t>
            </a:r>
            <a:r>
              <a:rPr lang="en-US" dirty="0" err="1"/>
              <a:t>pada</a:t>
            </a:r>
            <a:r>
              <a:rPr lang="en-US" dirty="0"/>
              <a:t> </a:t>
            </a:r>
            <a:r>
              <a:rPr lang="en-US" dirty="0" err="1"/>
              <a:t>bentuk</a:t>
            </a:r>
            <a:r>
              <a:rPr lang="en-US" dirty="0"/>
              <a:t> </a:t>
            </a:r>
            <a:r>
              <a:rPr lang="en-US" dirty="0" err="1"/>
              <a:t>dasar</a:t>
            </a:r>
            <a:r>
              <a:rPr lang="en-US" dirty="0"/>
              <a:t> yang </a:t>
            </a:r>
            <a:r>
              <a:rPr lang="en-US" dirty="0" err="1"/>
              <a:t>berupa</a:t>
            </a:r>
            <a:r>
              <a:rPr lang="en-US" dirty="0"/>
              <a:t> </a:t>
            </a:r>
            <a:r>
              <a:rPr lang="en-US" dirty="0" err="1"/>
              <a:t>akar</a:t>
            </a:r>
            <a:r>
              <a:rPr lang="en-US" dirty="0"/>
              <a:t>, </a:t>
            </a:r>
            <a:r>
              <a:rPr lang="en-US" dirty="0" err="1"/>
              <a:t>berupa</a:t>
            </a:r>
            <a:r>
              <a:rPr lang="en-US" dirty="0"/>
              <a:t> </a:t>
            </a:r>
            <a:r>
              <a:rPr lang="en-US" dirty="0" err="1"/>
              <a:t>bentuk</a:t>
            </a:r>
            <a:r>
              <a:rPr lang="en-US" dirty="0"/>
              <a:t> </a:t>
            </a:r>
            <a:r>
              <a:rPr lang="en-US" dirty="0" err="1"/>
              <a:t>berafiks</a:t>
            </a:r>
            <a:r>
              <a:rPr lang="en-US" dirty="0"/>
              <a:t> </a:t>
            </a:r>
            <a:r>
              <a:rPr lang="en-US" dirty="0" err="1"/>
              <a:t>dan</a:t>
            </a:r>
            <a:r>
              <a:rPr lang="en-US" dirty="0"/>
              <a:t> </a:t>
            </a:r>
            <a:r>
              <a:rPr lang="en-US" dirty="0" err="1"/>
              <a:t>berupa</a:t>
            </a:r>
            <a:r>
              <a:rPr lang="en-US" dirty="0"/>
              <a:t> </a:t>
            </a:r>
            <a:r>
              <a:rPr lang="en-US" dirty="0" err="1"/>
              <a:t>bentuk</a:t>
            </a:r>
            <a:r>
              <a:rPr lang="en-US" dirty="0"/>
              <a:t> </a:t>
            </a:r>
            <a:r>
              <a:rPr lang="en-US" dirty="0" err="1"/>
              <a:t>komposisi</a:t>
            </a:r>
            <a:r>
              <a:rPr lang="en-US" dirty="0"/>
              <a:t>. </a:t>
            </a:r>
            <a:r>
              <a:rPr lang="en-US" dirty="0" err="1"/>
              <a:t>Prosesnya</a:t>
            </a:r>
            <a:r>
              <a:rPr lang="en-US" dirty="0"/>
              <a:t> </a:t>
            </a:r>
            <a:r>
              <a:rPr lang="en-US" dirty="0" err="1"/>
              <a:t>dapat</a:t>
            </a:r>
            <a:r>
              <a:rPr lang="en-US" dirty="0"/>
              <a:t> </a:t>
            </a:r>
            <a:r>
              <a:rPr lang="en-US" dirty="0" err="1"/>
              <a:t>berupa</a:t>
            </a:r>
            <a:r>
              <a:rPr lang="id-ID" dirty="0"/>
              <a:t>:</a:t>
            </a:r>
            <a:endParaRPr lang="en-US" dirty="0"/>
          </a:p>
          <a:p>
            <a:pPr>
              <a:buNone/>
            </a:pPr>
            <a:r>
              <a:rPr lang="en-US" dirty="0" smtClean="0"/>
              <a:t>	a. </a:t>
            </a:r>
            <a:r>
              <a:rPr lang="en-US" dirty="0" err="1"/>
              <a:t>Pengulangan</a:t>
            </a:r>
            <a:r>
              <a:rPr lang="en-US" dirty="0"/>
              <a:t> </a:t>
            </a:r>
            <a:r>
              <a:rPr lang="en-US" dirty="0" err="1" smtClean="0"/>
              <a:t>utuh</a:t>
            </a:r>
            <a:endParaRPr lang="en-US" dirty="0" smtClean="0"/>
          </a:p>
          <a:p>
            <a:pPr>
              <a:buNone/>
            </a:pPr>
            <a:r>
              <a:rPr lang="en-US" dirty="0"/>
              <a:t>	</a:t>
            </a:r>
            <a:r>
              <a:rPr lang="en-US" dirty="0" smtClean="0"/>
              <a:t>b. </a:t>
            </a:r>
            <a:r>
              <a:rPr lang="en-US" dirty="0" err="1"/>
              <a:t>Pengulangan</a:t>
            </a:r>
            <a:r>
              <a:rPr lang="en-US" dirty="0"/>
              <a:t> </a:t>
            </a:r>
            <a:r>
              <a:rPr lang="en-US" dirty="0" err="1" smtClean="0"/>
              <a:t>sebagian</a:t>
            </a:r>
            <a:endParaRPr lang="en-US" dirty="0" smtClean="0"/>
          </a:p>
          <a:p>
            <a:pPr>
              <a:buNone/>
            </a:pPr>
            <a:r>
              <a:rPr lang="en-US" dirty="0"/>
              <a:t>	</a:t>
            </a:r>
            <a:r>
              <a:rPr lang="en-US" dirty="0" smtClean="0"/>
              <a:t>c. </a:t>
            </a:r>
            <a:r>
              <a:rPr lang="en-US" dirty="0" err="1"/>
              <a:t>Pengulangan</a:t>
            </a:r>
            <a:r>
              <a:rPr lang="en-US" dirty="0"/>
              <a:t> </a:t>
            </a:r>
            <a:r>
              <a:rPr lang="en-US" dirty="0" err="1"/>
              <a:t>perubahan</a:t>
            </a:r>
            <a:r>
              <a:rPr lang="en-US" dirty="0"/>
              <a:t> </a:t>
            </a:r>
            <a:r>
              <a:rPr lang="en-US" dirty="0" err="1" smtClean="0"/>
              <a:t>bunyi</a:t>
            </a:r>
            <a:endParaRPr lang="en-US" dirty="0" smtClean="0"/>
          </a:p>
          <a:p>
            <a:pPr>
              <a:buNone/>
            </a:pPr>
            <a:r>
              <a:rPr lang="en-US" dirty="0"/>
              <a:t>	</a:t>
            </a:r>
            <a:r>
              <a:rPr lang="en-US" dirty="0" smtClean="0"/>
              <a:t>d. </a:t>
            </a:r>
            <a:r>
              <a:rPr lang="en-US" dirty="0" err="1"/>
              <a:t>Pengulangan</a:t>
            </a:r>
            <a:r>
              <a:rPr lang="en-US" dirty="0"/>
              <a:t> </a:t>
            </a:r>
            <a:r>
              <a:rPr lang="en-US" dirty="0" err="1"/>
              <a:t>dengan</a:t>
            </a:r>
            <a:r>
              <a:rPr lang="en-US" dirty="0"/>
              <a:t> </a:t>
            </a:r>
            <a:r>
              <a:rPr lang="en-US" dirty="0" err="1"/>
              <a:t>infiks</a:t>
            </a:r>
            <a:endParaRPr lang="en-US" dirty="0"/>
          </a:p>
        </p:txBody>
      </p:sp>
    </p:spTree>
    <p:extLst>
      <p:ext uri="{BB962C8B-B14F-4D97-AF65-F5344CB8AC3E}">
        <p14:creationId xmlns:p14="http://schemas.microsoft.com/office/powerpoint/2010/main" val="2897161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ctr"/>
            <a:r>
              <a:rPr lang="en-US" sz="2400" dirty="0" smtClean="0"/>
              <a:t>PEMENDEKAN( AKROMINASI), </a:t>
            </a:r>
            <a:r>
              <a:rPr lang="en-US" sz="2400" dirty="0"/>
              <a:t>DAN PENYERAPAN </a:t>
            </a:r>
          </a:p>
        </p:txBody>
      </p:sp>
      <p:sp>
        <p:nvSpPr>
          <p:cNvPr id="3" name="Content Placeholder 2"/>
          <p:cNvSpPr>
            <a:spLocks noGrp="1"/>
          </p:cNvSpPr>
          <p:nvPr>
            <p:ph idx="1"/>
          </p:nvPr>
        </p:nvSpPr>
        <p:spPr>
          <a:xfrm>
            <a:off x="457200" y="980728"/>
            <a:ext cx="8229600" cy="5472608"/>
          </a:xfr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lgn="just">
              <a:lnSpc>
                <a:spcPct val="120000"/>
              </a:lnSpc>
              <a:buNone/>
            </a:pPr>
            <a:r>
              <a:rPr lang="en-US"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Pemendekan</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Akrominasi</a:t>
            </a:r>
            <a:endParaRPr lang="id-ID" dirty="0" smtClean="0">
              <a:latin typeface="Times New Roman" pitchFamily="18" charset="0"/>
              <a:cs typeface="Times New Roman" pitchFamily="18" charset="0"/>
            </a:endParaRPr>
          </a:p>
          <a:p>
            <a:pPr algn="just">
              <a:lnSpc>
                <a:spcPct val="120000"/>
              </a:lnSpc>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Akronimisasi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adalah</a:t>
            </a:r>
            <a:r>
              <a:rPr lang="en-US" dirty="0">
                <a:latin typeface="Times New Roman" pitchFamily="18" charset="0"/>
                <a:cs typeface="Times New Roman" pitchFamily="18" charset="0"/>
              </a:rPr>
              <a:t> proses </a:t>
            </a:r>
            <a:r>
              <a:rPr lang="en-US" dirty="0" err="1">
                <a:latin typeface="Times New Roman" pitchFamily="18" charset="0"/>
                <a:cs typeface="Times New Roman" pitchFamily="18" charset="0"/>
              </a:rPr>
              <a:t>pembentukan</a:t>
            </a:r>
            <a:r>
              <a:rPr lang="en-US" dirty="0">
                <a:latin typeface="Times New Roman" pitchFamily="18" charset="0"/>
                <a:cs typeface="Times New Roman" pitchFamily="18" charset="0"/>
              </a:rPr>
              <a:t> kata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menyingkat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sebuah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konsep</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direalisasikan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sebuah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konstruksi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lebih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sebuah</a:t>
            </a:r>
            <a:r>
              <a:rPr lang="en-US" dirty="0">
                <a:latin typeface="Times New Roman" pitchFamily="18" charset="0"/>
                <a:cs typeface="Times New Roman" pitchFamily="18" charset="0"/>
              </a:rPr>
              <a:t> kata. </a:t>
            </a:r>
            <a:r>
              <a:rPr lang="en-US" dirty="0" err="1" smtClean="0">
                <a:latin typeface="Times New Roman" pitchFamily="18" charset="0"/>
                <a:cs typeface="Times New Roman" pitchFamily="18" charset="0"/>
              </a:rPr>
              <a:t>Proses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penanggalan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bagian-bagian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leksem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gabungan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leksem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sehingga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menjadi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sebuah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singkat,tetapi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maknanya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tetap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utuhnya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ini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menghasilkan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sebuah</a:t>
            </a:r>
            <a:r>
              <a:rPr lang="en-US" dirty="0">
                <a:latin typeface="Times New Roman" pitchFamily="18" charset="0"/>
                <a:cs typeface="Times New Roman" pitchFamily="18" charset="0"/>
              </a:rPr>
              <a:t> kata yang </a:t>
            </a:r>
            <a:r>
              <a:rPr lang="en-US" dirty="0" err="1">
                <a:latin typeface="Times New Roman" pitchFamily="18" charset="0"/>
                <a:cs typeface="Times New Roman" pitchFamily="18" charset="0"/>
              </a:rPr>
              <a:t>disebut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akronim</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lnSpc>
                <a:spcPct val="120000"/>
              </a:lnSpc>
              <a:buNone/>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contoh</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:ABRI, PBB,UK, SD (</a:t>
            </a:r>
            <a:r>
              <a:rPr lang="en-US" dirty="0" err="1" smtClean="0">
                <a:latin typeface="Times New Roman" pitchFamily="18" charset="0"/>
                <a:cs typeface="Times New Roman" pitchFamily="18" charset="0"/>
              </a:rPr>
              <a:t>Sekolah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Dasar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Hankam</a:t>
            </a:r>
            <a:r>
              <a:rPr lang="en-US" dirty="0" smtClean="0">
                <a:latin typeface="Times New Roman" pitchFamily="18" charset="0"/>
                <a:cs typeface="Times New Roman" pitchFamily="18" charset="0"/>
              </a:rPr>
              <a:t>, km, DPR ,</a:t>
            </a:r>
            <a:r>
              <a:rPr lang="en-US" dirty="0" err="1" smtClean="0">
                <a:latin typeface="Times New Roman" pitchFamily="18" charset="0"/>
                <a:cs typeface="Times New Roman" pitchFamily="18" charset="0"/>
              </a:rPr>
              <a:t>dll</a:t>
            </a:r>
            <a:r>
              <a:rPr lang="en-US" dirty="0" smtClean="0">
                <a:latin typeface="Times New Roman" pitchFamily="18" charset="0"/>
                <a:cs typeface="Times New Roman" pitchFamily="18" charset="0"/>
              </a:rPr>
              <a:t>...</a:t>
            </a:r>
            <a:endParaRPr lang="id-ID" dirty="0" smtClean="0">
              <a:latin typeface="Times New Roman" pitchFamily="18" charset="0"/>
              <a:cs typeface="Times New Roman" pitchFamily="18" charset="0"/>
            </a:endParaRPr>
          </a:p>
          <a:p>
            <a:pPr algn="just">
              <a:lnSpc>
                <a:spcPct val="120000"/>
              </a:lnSpc>
              <a:buNone/>
            </a:pPr>
            <a:r>
              <a:rPr lang="en-US" dirty="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Penyerapan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lnSpc>
                <a:spcPct val="120000"/>
              </a:lnSpc>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Penyerapan</a:t>
            </a:r>
            <a:r>
              <a:rPr lang="en-US" dirty="0">
                <a:latin typeface="Times New Roman" pitchFamily="18" charset="0"/>
                <a:cs typeface="Times New Roman" pitchFamily="18" charset="0"/>
              </a:rPr>
              <a:t> ad</a:t>
            </a:r>
            <a:r>
              <a:rPr lang="id-ID" dirty="0">
                <a:latin typeface="Times New Roman" pitchFamily="18" charset="0"/>
                <a:cs typeface="Times New Roman" pitchFamily="18" charset="0"/>
              </a:rPr>
              <a:t>a</a:t>
            </a:r>
            <a:r>
              <a:rPr lang="en-US" dirty="0" err="1">
                <a:latin typeface="Times New Roman" pitchFamily="18" charset="0"/>
                <a:cs typeface="Times New Roman" pitchFamily="18" charset="0"/>
              </a:rPr>
              <a:t>lah</a:t>
            </a:r>
            <a:r>
              <a:rPr lang="en-US" dirty="0">
                <a:latin typeface="Times New Roman" pitchFamily="18" charset="0"/>
                <a:cs typeface="Times New Roman" pitchFamily="18" charset="0"/>
              </a:rPr>
              <a:t> poses </a:t>
            </a:r>
            <a:r>
              <a:rPr lang="en-US" dirty="0" err="1">
                <a:latin typeface="Times New Roman" pitchFamily="18" charset="0"/>
                <a:cs typeface="Times New Roman" pitchFamily="18" charset="0"/>
              </a:rPr>
              <a:t>pengam</a:t>
            </a:r>
            <a:r>
              <a:rPr lang="id-ID" dirty="0">
                <a:latin typeface="Times New Roman" pitchFamily="18" charset="0"/>
                <a:cs typeface="Times New Roman" pitchFamily="18" charset="0"/>
              </a:rPr>
              <a:t>b</a:t>
            </a:r>
            <a:r>
              <a:rPr lang="en-US" dirty="0" err="1">
                <a:latin typeface="Times New Roman" pitchFamily="18" charset="0"/>
                <a:cs typeface="Times New Roman" pitchFamily="18" charset="0"/>
              </a:rPr>
              <a:t>ilan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kosakata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bahasa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Sejak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terbitnya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buku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pedoman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istilah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Buku</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Pedoman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Ejaan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Bahasa</a:t>
            </a:r>
            <a:r>
              <a:rPr lang="en-US" i="1" dirty="0">
                <a:latin typeface="Times New Roman" pitchFamily="18" charset="0"/>
                <a:cs typeface="Times New Roman" pitchFamily="18" charset="0"/>
              </a:rPr>
              <a:t> Indonesia Yang </a:t>
            </a:r>
            <a:r>
              <a:rPr lang="en-US" i="1" dirty="0" err="1">
                <a:latin typeface="Times New Roman" pitchFamily="18" charset="0"/>
                <a:cs typeface="Times New Roman" pitchFamily="18" charset="0"/>
              </a:rPr>
              <a:t>Disempurnakan</a:t>
            </a:r>
            <a:r>
              <a:rPr lang="en-US" i="1" dirty="0">
                <a:latin typeface="Times New Roman" pitchFamily="18" charset="0"/>
                <a:cs typeface="Times New Roman" pitchFamily="18" charset="0"/>
              </a:rPr>
              <a:t> </a:t>
            </a:r>
            <a:r>
              <a:rPr lang="en-US" dirty="0" err="1">
                <a:latin typeface="Times New Roman" pitchFamily="18" charset="0"/>
                <a:cs typeface="Times New Roman" pitchFamily="18" charset="0"/>
              </a:rPr>
              <a:t>penyerapan</a:t>
            </a:r>
            <a:r>
              <a:rPr lang="en-US" dirty="0">
                <a:latin typeface="Times New Roman" pitchFamily="18" charset="0"/>
                <a:cs typeface="Times New Roman" pitchFamily="18" charset="0"/>
              </a:rPr>
              <a:t> kata-kata </a:t>
            </a:r>
            <a:r>
              <a:rPr lang="en-US" dirty="0" err="1">
                <a:latin typeface="Times New Roman" pitchFamily="18" charset="0"/>
                <a:cs typeface="Times New Roman" pitchFamily="18" charset="0"/>
              </a:rPr>
              <a:t>asing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harus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dilakukan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secara</a:t>
            </a:r>
            <a:r>
              <a:rPr lang="en-US" dirty="0">
                <a:latin typeface="Times New Roman" pitchFamily="18" charset="0"/>
                <a:cs typeface="Times New Roman" pitchFamily="18" charset="0"/>
              </a:rPr>
              <a:t> visual. </a:t>
            </a:r>
            <a:r>
              <a:rPr lang="en-US" dirty="0" err="1">
                <a:latin typeface="Times New Roman" pitchFamily="18" charset="0"/>
                <a:cs typeface="Times New Roman" pitchFamily="18" charset="0"/>
              </a:rPr>
              <a:t>Artinya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berdasarkan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dilihat</a:t>
            </a:r>
            <a:r>
              <a:rPr lang="en-US" dirty="0">
                <a:latin typeface="Times New Roman" pitchFamily="18" charset="0"/>
                <a:cs typeface="Times New Roman" pitchFamily="18" charset="0"/>
              </a:rPr>
              <a:t> di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tulisan</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2065628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a:solidFill>
            <a:schemeClr val="accent2">
              <a:lumMod val="40000"/>
              <a:lumOff val="60000"/>
            </a:schemeClr>
          </a:solidFill>
        </p:spPr>
        <p:txBody>
          <a:bodyPr>
            <a:normAutofit/>
          </a:bodyPr>
          <a:lstStyle/>
          <a:p>
            <a:pPr algn="just">
              <a:buNone/>
            </a:pPr>
            <a:r>
              <a:rPr lang="en-US" sz="2800" dirty="0" err="1">
                <a:latin typeface="Times New Roman" pitchFamily="18" charset="0"/>
                <a:cs typeface="Times New Roman" pitchFamily="18" charset="0"/>
              </a:rPr>
              <a:t>Inti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dari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pedoman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pembentukan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istilah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itu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adalah</a:t>
            </a:r>
            <a:r>
              <a:rPr lang="en-US" sz="2800" dirty="0">
                <a:latin typeface="Times New Roman" pitchFamily="18" charset="0"/>
                <a:cs typeface="Times New Roman" pitchFamily="18" charset="0"/>
              </a:rPr>
              <a:t>:</a:t>
            </a:r>
          </a:p>
          <a:p>
            <a:pPr lvl="0">
              <a:buNone/>
            </a:pPr>
            <a:r>
              <a:rPr lang="en-US" sz="2800" dirty="0" smtClean="0">
                <a:latin typeface="Times New Roman" pitchFamily="18" charset="0"/>
                <a:cs typeface="Times New Roman" pitchFamily="18" charset="0"/>
              </a:rPr>
              <a:t>1. </a:t>
            </a:r>
            <a:r>
              <a:rPr lang="id-ID" sz="2800" dirty="0" smtClean="0">
                <a:latin typeface="Times New Roman" pitchFamily="18" charset="0"/>
                <a:cs typeface="Times New Roman" pitchFamily="18" charset="0"/>
              </a:rPr>
              <a:t>K</a:t>
            </a:r>
            <a:r>
              <a:rPr lang="en-US" sz="2800" dirty="0" err="1">
                <a:latin typeface="Times New Roman" pitchFamily="18" charset="0"/>
                <a:cs typeface="Times New Roman" pitchFamily="18" charset="0"/>
              </a:rPr>
              <a:t>ata-kata</a:t>
            </a:r>
            <a:r>
              <a:rPr lang="en-US" sz="2800" dirty="0">
                <a:latin typeface="Times New Roman" pitchFamily="18" charset="0"/>
                <a:cs typeface="Times New Roman" pitchFamily="18" charset="0"/>
              </a:rPr>
              <a:t> yang </a:t>
            </a:r>
            <a:r>
              <a:rPr lang="en-US" sz="2800" dirty="0" err="1">
                <a:latin typeface="Times New Roman" pitchFamily="18" charset="0"/>
                <a:cs typeface="Times New Roman" pitchFamily="18" charset="0"/>
              </a:rPr>
              <a:t>sudah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terselip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lazim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digunakan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sebelum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buku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pedoman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ini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terbit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tidak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perlu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lagi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diubah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ejaannya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Misalnya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kata-kata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kabar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sirsak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telepon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iklan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perlu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bengkel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hadir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badan</a:t>
            </a:r>
            <a:r>
              <a:rPr lang="id-ID"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lvl="0">
              <a:buNone/>
            </a:pPr>
            <a:r>
              <a:rPr lang="en-US" sz="2800" dirty="0" smtClean="0">
                <a:latin typeface="Times New Roman" pitchFamily="18" charset="0"/>
                <a:cs typeface="Times New Roman" pitchFamily="18" charset="0"/>
              </a:rPr>
              <a:t>2. </a:t>
            </a:r>
            <a:r>
              <a:rPr lang="id-ID" sz="2800" dirty="0" smtClean="0">
                <a:latin typeface="Times New Roman" pitchFamily="18" charset="0"/>
                <a:cs typeface="Times New Roman" pitchFamily="18" charset="0"/>
              </a:rPr>
              <a:t>P</a:t>
            </a:r>
            <a:r>
              <a:rPr lang="en-US" sz="2800" dirty="0" err="1">
                <a:latin typeface="Times New Roman" pitchFamily="18" charset="0"/>
                <a:cs typeface="Times New Roman" pitchFamily="18" charset="0"/>
              </a:rPr>
              <a:t>enyerapan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dilakukan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secara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utuh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Misalnya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kata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standardisasi</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efektivitas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diserap</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secara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utuh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samping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kata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standar</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efektif</a:t>
            </a:r>
            <a:r>
              <a:rPr lang="en-US" sz="2800" dirty="0">
                <a:latin typeface="Times New Roman" pitchFamily="18" charset="0"/>
                <a:cs typeface="Times New Roman" pitchFamily="18" charset="0"/>
              </a:rPr>
              <a:t>.</a:t>
            </a:r>
          </a:p>
          <a:p>
            <a:pPr lvl="0">
              <a:buNone/>
            </a:pPr>
            <a:r>
              <a:rPr lang="en-US" sz="2800" dirty="0" smtClean="0">
                <a:latin typeface="Times New Roman" pitchFamily="18" charset="0"/>
                <a:cs typeface="Times New Roman" pitchFamily="18" charset="0"/>
              </a:rPr>
              <a:t>3. </a:t>
            </a:r>
            <a:r>
              <a:rPr lang="id-ID" sz="2800" dirty="0" smtClean="0">
                <a:latin typeface="Times New Roman" pitchFamily="18" charset="0"/>
                <a:cs typeface="Times New Roman" pitchFamily="18" charset="0"/>
              </a:rPr>
              <a:t>H</a:t>
            </a:r>
            <a:r>
              <a:rPr lang="en-US" sz="2800" dirty="0" err="1">
                <a:latin typeface="Times New Roman" pitchFamily="18" charset="0"/>
                <a:cs typeface="Times New Roman" pitchFamily="18" charset="0"/>
              </a:rPr>
              <a:t>uruf-huruf</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asing</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pada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awal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kata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harus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disesuaikan</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sebagai</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berikut</a:t>
            </a:r>
            <a:r>
              <a:rPr lang="en-US" sz="2800" dirty="0">
                <a:latin typeface="Times New Roman" pitchFamily="18" charset="0"/>
                <a:cs typeface="Times New Roman" pitchFamily="18" charset="0"/>
              </a:rPr>
              <a:t>:</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c </a:t>
            </a:r>
            <a:r>
              <a:rPr lang="en-US" sz="2800" dirty="0" err="1">
                <a:latin typeface="Times New Roman" pitchFamily="18" charset="0"/>
                <a:cs typeface="Times New Roman" pitchFamily="18" charset="0"/>
              </a:rPr>
              <a:t>dimuka</a:t>
            </a:r>
            <a:r>
              <a:rPr lang="en-US" sz="2800" dirty="0">
                <a:latin typeface="Times New Roman" pitchFamily="18" charset="0"/>
                <a:cs typeface="Times New Roman" pitchFamily="18" charset="0"/>
              </a:rPr>
              <a:t> e, l, </a:t>
            </a:r>
            <a:r>
              <a:rPr lang="en-US" sz="2800" dirty="0" err="1">
                <a:latin typeface="Times New Roman" pitchFamily="18" charset="0"/>
                <a:cs typeface="Times New Roman" pitchFamily="18" charset="0"/>
              </a:rPr>
              <a:t>oe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dan</a:t>
            </a:r>
            <a:r>
              <a:rPr lang="en-US" sz="2800" dirty="0">
                <a:latin typeface="Times New Roman" pitchFamily="18" charset="0"/>
                <a:cs typeface="Times New Roman" pitchFamily="18" charset="0"/>
              </a:rPr>
              <a:t> y </a:t>
            </a:r>
            <a:r>
              <a:rPr lang="en-US" sz="2800" dirty="0" err="1">
                <a:latin typeface="Times New Roman" pitchFamily="18" charset="0"/>
                <a:cs typeface="Times New Roman" pitchFamily="18" charset="0"/>
              </a:rPr>
              <a:t>menjadi</a:t>
            </a:r>
            <a:r>
              <a:rPr lang="en-US" sz="2800" dirty="0">
                <a:latin typeface="Times New Roman" pitchFamily="18" charset="0"/>
                <a:cs typeface="Times New Roman" pitchFamily="18" charset="0"/>
              </a:rPr>
              <a:t> s</a:t>
            </a:r>
            <a:r>
              <a:rPr lang="id-ID" sz="2800" dirty="0">
                <a:latin typeface="Times New Roman" pitchFamily="18" charset="0"/>
                <a:cs typeface="Times New Roman" pitchFamily="18" charset="0"/>
              </a:rPr>
              <a:t>. Contoh: c</a:t>
            </a:r>
            <a:r>
              <a:rPr lang="en-US" sz="2800" dirty="0" err="1">
                <a:latin typeface="Times New Roman" pitchFamily="18" charset="0"/>
                <a:cs typeface="Times New Roman" pitchFamily="18" charset="0"/>
              </a:rPr>
              <a:t>entral</a:t>
            </a:r>
            <a:r>
              <a:rPr lang="en-US" sz="2800" dirty="0">
                <a:latin typeface="Times New Roman" pitchFamily="18" charset="0"/>
                <a:cs typeface="Times New Roman" pitchFamily="18" charset="0"/>
              </a:rPr>
              <a:t> </a:t>
            </a:r>
            <a:r>
              <a:rPr lang="id-ID" sz="2800" dirty="0">
                <a:latin typeface="Times New Roman" pitchFamily="18" charset="0"/>
                <a:cs typeface="Times New Roman" pitchFamily="18" charset="0"/>
              </a:rPr>
              <a:t>menjadi </a:t>
            </a:r>
            <a:r>
              <a:rPr lang="en-US" sz="2800" dirty="0" err="1">
                <a:latin typeface="Times New Roman" pitchFamily="18" charset="0"/>
                <a:cs typeface="Times New Roman" pitchFamily="18" charset="0"/>
              </a:rPr>
              <a:t>sentral</a:t>
            </a:r>
            <a:r>
              <a:rPr lang="id-ID" sz="2800" dirty="0">
                <a:latin typeface="Times New Roman" pitchFamily="18" charset="0"/>
                <a:cs typeface="Times New Roman" pitchFamily="18" charset="0"/>
              </a:rPr>
              <a:t>, c</a:t>
            </a:r>
            <a:r>
              <a:rPr lang="en-US" sz="2800" dirty="0" err="1">
                <a:latin typeface="Times New Roman" pitchFamily="18" charset="0"/>
                <a:cs typeface="Times New Roman" pitchFamily="18" charset="0"/>
              </a:rPr>
              <a:t>irculation</a:t>
            </a:r>
            <a:r>
              <a:rPr lang="id-ID" sz="2800" dirty="0">
                <a:latin typeface="Times New Roman" pitchFamily="18" charset="0"/>
                <a:cs typeface="Times New Roman" pitchFamily="18" charset="0"/>
              </a:rPr>
              <a:t> menjadi </a:t>
            </a:r>
            <a:r>
              <a:rPr lang="en-US" sz="2800" dirty="0" err="1">
                <a:latin typeface="Times New Roman" pitchFamily="18" charset="0"/>
                <a:cs typeface="Times New Roman" pitchFamily="18" charset="0"/>
              </a:rPr>
              <a:t>sirkulasi</a:t>
            </a:r>
            <a:r>
              <a:rPr lang="id-ID" sz="2800" dirty="0">
                <a:latin typeface="Times New Roman" pitchFamily="18" charset="0"/>
                <a:cs typeface="Times New Roman" pitchFamily="18" charset="0"/>
              </a:rPr>
              <a:t>, c</a:t>
            </a:r>
            <a:r>
              <a:rPr lang="en-US" sz="2800" dirty="0" err="1">
                <a:latin typeface="Times New Roman" pitchFamily="18" charset="0"/>
                <a:cs typeface="Times New Roman" pitchFamily="18" charset="0"/>
              </a:rPr>
              <a:t>eelom</a:t>
            </a:r>
            <a:r>
              <a:rPr lang="id-ID" sz="2800" dirty="0">
                <a:latin typeface="Times New Roman" pitchFamily="18" charset="0"/>
                <a:cs typeface="Times New Roman" pitchFamily="18" charset="0"/>
              </a:rPr>
              <a:t> menjadi </a:t>
            </a:r>
            <a:r>
              <a:rPr lang="en-US" sz="2800" dirty="0" err="1">
                <a:latin typeface="Times New Roman" pitchFamily="18" charset="0"/>
                <a:cs typeface="Times New Roman" pitchFamily="18" charset="0"/>
              </a:rPr>
              <a:t>selom</a:t>
            </a:r>
            <a:r>
              <a:rPr lang="id-ID" sz="2800" dirty="0">
                <a:latin typeface="Times New Roman" pitchFamily="18" charset="0"/>
                <a:cs typeface="Times New Roman" pitchFamily="18" charset="0"/>
              </a:rPr>
              <a:t>, c</a:t>
            </a:r>
            <a:r>
              <a:rPr lang="en-US" sz="2800" dirty="0" err="1">
                <a:latin typeface="Times New Roman" pitchFamily="18" charset="0"/>
                <a:cs typeface="Times New Roman" pitchFamily="18" charset="0"/>
              </a:rPr>
              <a:t>ylinder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menjadi</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silinder</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052300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059362"/>
          </a:xfrm>
        </p:spPr>
        <p:txBody>
          <a:bodyPr>
            <a:normAutofit/>
          </a:bodyPr>
          <a:lstStyle/>
          <a:p>
            <a:r>
              <a:rPr lang="en-US" sz="9600" dirty="0" err="1" smtClean="0"/>
              <a:t>Terimakasih</a:t>
            </a:r>
            <a:r>
              <a:rPr lang="en-US" sz="9600" dirty="0" smtClean="0"/>
              <a:t> </a:t>
            </a:r>
            <a:r>
              <a:rPr lang="en-US" sz="9600" dirty="0" smtClean="0">
                <a:sym typeface="Wingdings" pitchFamily="2" charset="2"/>
              </a:rPr>
              <a:t> </a:t>
            </a:r>
            <a:endParaRPr lang="en-US" sz="9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p:txBody>
          <a:bodyPr/>
          <a:lstStyle/>
          <a:p>
            <a:pPr>
              <a:defRPr/>
            </a:pPr>
            <a:fld id="{57AC70D4-7EE8-47E9-82D7-0CE9CD58209C}" type="slidenum">
              <a:rPr lang="en-US">
                <a:solidFill>
                  <a:schemeClr val="tx1"/>
                </a:solidFill>
              </a:rPr>
              <a:pPr>
                <a:defRPr/>
              </a:pPr>
              <a:t>3</a:t>
            </a:fld>
            <a:endParaRPr lang="en-US">
              <a:solidFill>
                <a:schemeClr val="tx1"/>
              </a:solidFill>
            </a:endParaRPr>
          </a:p>
        </p:txBody>
      </p:sp>
      <p:sp>
        <p:nvSpPr>
          <p:cNvPr id="8195" name="Rectangle 2"/>
          <p:cNvSpPr>
            <a:spLocks noChangeArrowheads="1"/>
          </p:cNvSpPr>
          <p:nvPr/>
        </p:nvSpPr>
        <p:spPr bwMode="auto">
          <a:xfrm>
            <a:off x="3581400" y="457200"/>
            <a:ext cx="2209800" cy="609600"/>
          </a:xfrm>
          <a:prstGeom prst="rect">
            <a:avLst/>
          </a:prstGeom>
          <a:solidFill>
            <a:schemeClr val="accent2">
              <a:lumMod val="40000"/>
              <a:lumOff val="60000"/>
            </a:schemeClr>
          </a:solidFill>
          <a:ln w="9525">
            <a:solidFill>
              <a:schemeClr val="tx1"/>
            </a:solidFill>
            <a:miter lim="800000"/>
            <a:headEnd/>
            <a:tailEnd/>
          </a:ln>
        </p:spPr>
        <p:txBody>
          <a:bodyPr wrap="none" anchor="ctr"/>
          <a:lstStyle/>
          <a:p>
            <a:pPr algn="ctr" eaLnBrk="0" hangingPunct="0"/>
            <a:r>
              <a:rPr lang="en-US" sz="2000" b="1"/>
              <a:t>MORFOLOGI </a:t>
            </a:r>
          </a:p>
        </p:txBody>
      </p:sp>
      <p:sp>
        <p:nvSpPr>
          <p:cNvPr id="8196" name="Rectangle 3"/>
          <p:cNvSpPr>
            <a:spLocks noChangeArrowheads="1"/>
          </p:cNvSpPr>
          <p:nvPr/>
        </p:nvSpPr>
        <p:spPr bwMode="auto">
          <a:xfrm>
            <a:off x="3505200" y="1447800"/>
            <a:ext cx="2362200" cy="685800"/>
          </a:xfrm>
          <a:prstGeom prst="rect">
            <a:avLst/>
          </a:prstGeom>
          <a:noFill/>
          <a:ln w="9525">
            <a:solidFill>
              <a:schemeClr val="tx1"/>
            </a:solidFill>
            <a:miter lim="800000"/>
            <a:headEnd/>
            <a:tailEnd/>
          </a:ln>
        </p:spPr>
        <p:txBody>
          <a:bodyPr wrap="none" anchor="ctr"/>
          <a:lstStyle/>
          <a:p>
            <a:pPr algn="ctr" eaLnBrk="0" hangingPunct="0"/>
            <a:r>
              <a:rPr lang="en-US" sz="2000" b="1"/>
              <a:t>FOKUS KAJIAN</a:t>
            </a:r>
          </a:p>
        </p:txBody>
      </p:sp>
      <p:sp>
        <p:nvSpPr>
          <p:cNvPr id="8197" name="Rectangle 4"/>
          <p:cNvSpPr>
            <a:spLocks noChangeArrowheads="1"/>
          </p:cNvSpPr>
          <p:nvPr/>
        </p:nvSpPr>
        <p:spPr bwMode="auto">
          <a:xfrm>
            <a:off x="762000" y="2514600"/>
            <a:ext cx="8153400" cy="762000"/>
          </a:xfrm>
          <a:prstGeom prst="rect">
            <a:avLst/>
          </a:prstGeom>
          <a:solidFill>
            <a:schemeClr val="accent2">
              <a:lumMod val="40000"/>
              <a:lumOff val="60000"/>
            </a:schemeClr>
          </a:solidFill>
          <a:ln w="9525">
            <a:solidFill>
              <a:schemeClr val="tx1"/>
            </a:solidFill>
            <a:miter lim="800000"/>
            <a:headEnd/>
            <a:tailEnd/>
          </a:ln>
        </p:spPr>
        <p:txBody>
          <a:bodyPr wrap="none" anchor="ctr"/>
          <a:lstStyle/>
          <a:p>
            <a:pPr algn="ctr" eaLnBrk="0" hangingPunct="0"/>
            <a:r>
              <a:rPr lang="en-US" sz="2000" b="1"/>
              <a:t>STRUKTUR KATA</a:t>
            </a:r>
          </a:p>
          <a:p>
            <a:pPr algn="ctr" eaLnBrk="0" hangingPunct="0"/>
            <a:r>
              <a:rPr lang="en-US" b="1"/>
              <a:t>Susunan bunyi ujaran / tulisan yang menjadi unit bahasa yang bermakna</a:t>
            </a:r>
          </a:p>
        </p:txBody>
      </p:sp>
      <p:sp>
        <p:nvSpPr>
          <p:cNvPr id="8198" name="Rectangle 5"/>
          <p:cNvSpPr>
            <a:spLocks noChangeArrowheads="1"/>
          </p:cNvSpPr>
          <p:nvPr/>
        </p:nvSpPr>
        <p:spPr bwMode="auto">
          <a:xfrm>
            <a:off x="838200" y="3733800"/>
            <a:ext cx="8305800" cy="914400"/>
          </a:xfrm>
          <a:prstGeom prst="rect">
            <a:avLst/>
          </a:prstGeom>
          <a:noFill/>
          <a:ln w="9525">
            <a:solidFill>
              <a:schemeClr val="tx1"/>
            </a:solidFill>
            <a:miter lim="800000"/>
            <a:headEnd/>
            <a:tailEnd/>
          </a:ln>
        </p:spPr>
        <p:txBody>
          <a:bodyPr wrap="none" anchor="ctr"/>
          <a:lstStyle/>
          <a:p>
            <a:pPr algn="ctr" eaLnBrk="0" hangingPunct="0"/>
            <a:r>
              <a:rPr lang="en-US" sz="2000" b="1"/>
              <a:t>BENTUK KATA </a:t>
            </a:r>
          </a:p>
          <a:p>
            <a:pPr algn="ctr" eaLnBrk="0" hangingPunct="0"/>
            <a:r>
              <a:rPr lang="en-US" b="1"/>
              <a:t>Rupa unit tatabahasa, sama ada berbentuk tunggal atau terbitan daripada</a:t>
            </a:r>
          </a:p>
          <a:p>
            <a:pPr algn="ctr" eaLnBrk="0" hangingPunct="0"/>
            <a:r>
              <a:rPr lang="en-US" b="1"/>
              <a:t>proses pengimbuhan, pemajmukan dan penggandaan</a:t>
            </a:r>
          </a:p>
        </p:txBody>
      </p:sp>
      <p:sp>
        <p:nvSpPr>
          <p:cNvPr id="8199" name="Rectangle 6"/>
          <p:cNvSpPr>
            <a:spLocks noChangeArrowheads="1"/>
          </p:cNvSpPr>
          <p:nvPr/>
        </p:nvSpPr>
        <p:spPr bwMode="auto">
          <a:xfrm>
            <a:off x="838200" y="5029200"/>
            <a:ext cx="7924800" cy="990600"/>
          </a:xfrm>
          <a:prstGeom prst="rect">
            <a:avLst/>
          </a:prstGeom>
          <a:solidFill>
            <a:schemeClr val="accent2">
              <a:lumMod val="40000"/>
              <a:lumOff val="60000"/>
            </a:schemeClr>
          </a:solidFill>
          <a:ln w="9525">
            <a:solidFill>
              <a:schemeClr val="tx1"/>
            </a:solidFill>
            <a:miter lim="800000"/>
            <a:headEnd/>
            <a:tailEnd/>
          </a:ln>
        </p:spPr>
        <p:txBody>
          <a:bodyPr wrap="none" anchor="ctr"/>
          <a:lstStyle/>
          <a:p>
            <a:pPr algn="ctr" eaLnBrk="0" hangingPunct="0"/>
            <a:r>
              <a:rPr lang="en-US" sz="2000" b="1"/>
              <a:t>PENGGOLONGAN KATA</a:t>
            </a:r>
          </a:p>
          <a:p>
            <a:pPr algn="ctr" eaLnBrk="0" hangingPunct="0"/>
            <a:r>
              <a:rPr lang="en-US" b="1"/>
              <a:t>Penjenisan kata berasaskan persamaan bentuk / rupa dan fungsi / </a:t>
            </a:r>
          </a:p>
          <a:p>
            <a:pPr algn="ctr" eaLnBrk="0" hangingPunct="0"/>
            <a:r>
              <a:rPr lang="en-US" b="1"/>
              <a:t>Peranan dengan anggota lain dalam golongan yang sama</a:t>
            </a:r>
          </a:p>
        </p:txBody>
      </p:sp>
      <p:sp>
        <p:nvSpPr>
          <p:cNvPr id="8200" name="Line 7"/>
          <p:cNvSpPr>
            <a:spLocks noChangeShapeType="1"/>
          </p:cNvSpPr>
          <p:nvPr/>
        </p:nvSpPr>
        <p:spPr bwMode="auto">
          <a:xfrm>
            <a:off x="4648200" y="1066800"/>
            <a:ext cx="0" cy="381000"/>
          </a:xfrm>
          <a:prstGeom prst="line">
            <a:avLst/>
          </a:prstGeom>
          <a:noFill/>
          <a:ln w="9525">
            <a:solidFill>
              <a:schemeClr val="tx1"/>
            </a:solidFill>
            <a:round/>
            <a:headEnd/>
            <a:tailEnd type="triangle" w="med" len="med"/>
          </a:ln>
        </p:spPr>
        <p:txBody>
          <a:bodyPr/>
          <a:lstStyle/>
          <a:p>
            <a:endParaRPr lang="en-US"/>
          </a:p>
        </p:txBody>
      </p:sp>
      <p:sp>
        <p:nvSpPr>
          <p:cNvPr id="8201" name="Line 8"/>
          <p:cNvSpPr>
            <a:spLocks noChangeShapeType="1"/>
          </p:cNvSpPr>
          <p:nvPr/>
        </p:nvSpPr>
        <p:spPr bwMode="auto">
          <a:xfrm>
            <a:off x="4648200" y="2133600"/>
            <a:ext cx="0" cy="381000"/>
          </a:xfrm>
          <a:prstGeom prst="line">
            <a:avLst/>
          </a:prstGeom>
          <a:noFill/>
          <a:ln w="9525">
            <a:solidFill>
              <a:schemeClr val="tx1"/>
            </a:solidFill>
            <a:round/>
            <a:headEnd/>
            <a:tailEnd type="triangle" w="med" len="med"/>
          </a:ln>
        </p:spPr>
        <p:txBody>
          <a:bodyPr/>
          <a:lstStyle/>
          <a:p>
            <a:endParaRPr lang="en-US"/>
          </a:p>
        </p:txBody>
      </p:sp>
      <p:sp>
        <p:nvSpPr>
          <p:cNvPr id="8202" name="Line 9"/>
          <p:cNvSpPr>
            <a:spLocks noChangeShapeType="1"/>
          </p:cNvSpPr>
          <p:nvPr/>
        </p:nvSpPr>
        <p:spPr bwMode="auto">
          <a:xfrm>
            <a:off x="4648200" y="3352800"/>
            <a:ext cx="0" cy="381000"/>
          </a:xfrm>
          <a:prstGeom prst="line">
            <a:avLst/>
          </a:prstGeom>
          <a:noFill/>
          <a:ln w="9525">
            <a:solidFill>
              <a:schemeClr val="tx1"/>
            </a:solidFill>
            <a:round/>
            <a:headEnd/>
            <a:tailEnd type="triangle" w="med" len="med"/>
          </a:ln>
        </p:spPr>
        <p:txBody>
          <a:bodyPr/>
          <a:lstStyle/>
          <a:p>
            <a:endParaRPr lang="en-US"/>
          </a:p>
        </p:txBody>
      </p:sp>
      <p:sp>
        <p:nvSpPr>
          <p:cNvPr id="8203" name="Line 10"/>
          <p:cNvSpPr>
            <a:spLocks noChangeShapeType="1"/>
          </p:cNvSpPr>
          <p:nvPr/>
        </p:nvSpPr>
        <p:spPr bwMode="auto">
          <a:xfrm>
            <a:off x="4648200" y="4648200"/>
            <a:ext cx="0" cy="381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935219747"/>
              </p:ext>
            </p:extLst>
          </p:nvPr>
        </p:nvGraphicFramePr>
        <p:xfrm>
          <a:off x="1187624" y="404664"/>
          <a:ext cx="7344816" cy="5602035"/>
        </p:xfrm>
        <a:graphic>
          <a:graphicData uri="http://schemas.openxmlformats.org/drawingml/2006/table">
            <a:tbl>
              <a:tblPr firstRow="1" bandRow="1">
                <a:tableStyleId>{5C22544A-7EE6-4342-B048-85BDC9FD1C3A}</a:tableStyleId>
              </a:tblPr>
              <a:tblGrid>
                <a:gridCol w="3672408"/>
                <a:gridCol w="3672408"/>
              </a:tblGrid>
              <a:tr h="693077">
                <a:tc>
                  <a:txBody>
                    <a:bodyPr/>
                    <a:lstStyle/>
                    <a:p>
                      <a:r>
                        <a:rPr lang="en-US" sz="2400" dirty="0" err="1" smtClean="0">
                          <a:solidFill>
                            <a:schemeClr val="accent2">
                              <a:lumMod val="75000"/>
                            </a:schemeClr>
                          </a:solidFill>
                        </a:rPr>
                        <a:t>Morfologi</a:t>
                      </a:r>
                      <a:r>
                        <a:rPr lang="en-US" sz="2400" dirty="0" smtClean="0">
                          <a:solidFill>
                            <a:schemeClr val="accent2">
                              <a:lumMod val="75000"/>
                            </a:schemeClr>
                          </a:solidFill>
                        </a:rPr>
                        <a:t> </a:t>
                      </a:r>
                      <a:r>
                        <a:rPr lang="en-US" sz="2400" dirty="0" err="1" smtClean="0">
                          <a:solidFill>
                            <a:schemeClr val="accent2">
                              <a:lumMod val="75000"/>
                            </a:schemeClr>
                          </a:solidFill>
                        </a:rPr>
                        <a:t>Dalam</a:t>
                      </a:r>
                      <a:r>
                        <a:rPr lang="en-US" sz="2400" dirty="0" smtClean="0">
                          <a:solidFill>
                            <a:schemeClr val="accent2">
                              <a:lumMod val="75000"/>
                            </a:schemeClr>
                          </a:solidFill>
                        </a:rPr>
                        <a:t> </a:t>
                      </a:r>
                      <a:r>
                        <a:rPr lang="en-US" sz="2400" dirty="0" err="1" smtClean="0">
                          <a:solidFill>
                            <a:schemeClr val="accent2">
                              <a:lumMod val="75000"/>
                            </a:schemeClr>
                          </a:solidFill>
                        </a:rPr>
                        <a:t>Linguistik</a:t>
                      </a:r>
                      <a:endParaRPr lang="en-GB" sz="2400" dirty="0">
                        <a:solidFill>
                          <a:schemeClr val="accent2">
                            <a:lumMod val="75000"/>
                          </a:schemeClr>
                        </a:solidFill>
                      </a:endParaRPr>
                    </a:p>
                  </a:txBody>
                  <a:tcPr>
                    <a:solidFill>
                      <a:schemeClr val="accent2">
                        <a:lumMod val="40000"/>
                        <a:lumOff val="60000"/>
                      </a:schemeClr>
                    </a:solidFill>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b="1" kern="1200" dirty="0" err="1" smtClean="0">
                          <a:solidFill>
                            <a:schemeClr val="accent2">
                              <a:lumMod val="75000"/>
                            </a:schemeClr>
                          </a:solidFill>
                          <a:effectLst/>
                          <a:latin typeface="+mn-lt"/>
                          <a:ea typeface="+mn-ea"/>
                          <a:cs typeface="+mn-cs"/>
                        </a:rPr>
                        <a:t>Objek</a:t>
                      </a:r>
                      <a:r>
                        <a:rPr lang="en-US" sz="2400" b="1" kern="1200" dirty="0" smtClean="0">
                          <a:solidFill>
                            <a:schemeClr val="accent2">
                              <a:lumMod val="75000"/>
                            </a:schemeClr>
                          </a:solidFill>
                          <a:effectLst/>
                          <a:latin typeface="+mn-lt"/>
                          <a:ea typeface="+mn-ea"/>
                          <a:cs typeface="+mn-cs"/>
                        </a:rPr>
                        <a:t> </a:t>
                      </a:r>
                      <a:r>
                        <a:rPr lang="en-US" sz="2400" b="1" kern="1200" dirty="0" err="1" smtClean="0">
                          <a:solidFill>
                            <a:schemeClr val="accent2">
                              <a:lumMod val="75000"/>
                            </a:schemeClr>
                          </a:solidFill>
                          <a:effectLst/>
                          <a:latin typeface="+mn-lt"/>
                          <a:ea typeface="+mn-ea"/>
                          <a:cs typeface="+mn-cs"/>
                        </a:rPr>
                        <a:t>Kajian</a:t>
                      </a:r>
                      <a:r>
                        <a:rPr lang="en-US" sz="2400" b="1" kern="1200" dirty="0" smtClean="0">
                          <a:solidFill>
                            <a:schemeClr val="accent2">
                              <a:lumMod val="75000"/>
                            </a:schemeClr>
                          </a:solidFill>
                          <a:effectLst/>
                          <a:latin typeface="+mn-lt"/>
                          <a:ea typeface="+mn-ea"/>
                          <a:cs typeface="+mn-cs"/>
                        </a:rPr>
                        <a:t> </a:t>
                      </a:r>
                      <a:r>
                        <a:rPr lang="en-US" sz="2400" b="1" kern="1200" dirty="0" err="1" smtClean="0">
                          <a:solidFill>
                            <a:schemeClr val="accent2">
                              <a:lumMod val="75000"/>
                            </a:schemeClr>
                          </a:solidFill>
                          <a:effectLst/>
                          <a:latin typeface="+mn-lt"/>
                          <a:ea typeface="+mn-ea"/>
                          <a:cs typeface="+mn-cs"/>
                        </a:rPr>
                        <a:t>Morfologi</a:t>
                      </a:r>
                      <a:endParaRPr lang="en-GB" sz="2400" b="1" kern="1200" dirty="0" smtClean="0">
                        <a:solidFill>
                          <a:schemeClr val="accent2">
                            <a:lumMod val="75000"/>
                          </a:schemeClr>
                        </a:solidFill>
                        <a:effectLst/>
                        <a:latin typeface="+mn-lt"/>
                        <a:ea typeface="+mn-ea"/>
                        <a:cs typeface="+mn-cs"/>
                      </a:endParaRPr>
                    </a:p>
                  </a:txBody>
                  <a:tcPr>
                    <a:solidFill>
                      <a:schemeClr val="accent2">
                        <a:lumMod val="40000"/>
                        <a:lumOff val="60000"/>
                      </a:schemeClr>
                    </a:solidFill>
                  </a:tcPr>
                </a:tc>
              </a:tr>
              <a:tr h="401545">
                <a:tc>
                  <a:txBody>
                    <a:bodyPr/>
                    <a:lstStyle/>
                    <a:p>
                      <a:pPr algn="ctr">
                        <a:lnSpc>
                          <a:spcPct val="150000"/>
                        </a:lnSpc>
                        <a:spcAft>
                          <a:spcPts val="0"/>
                        </a:spcAft>
                      </a:pPr>
                      <a:r>
                        <a:rPr lang="en-US" sz="2800" dirty="0" err="1">
                          <a:effectLst/>
                          <a:latin typeface="Aharoni" pitchFamily="2" charset="-79"/>
                          <a:cs typeface="Aharoni" pitchFamily="2" charset="-79"/>
                        </a:rPr>
                        <a:t>Wacana</a:t>
                      </a:r>
                      <a:endParaRPr lang="en-GB" sz="2800" dirty="0">
                        <a:effectLst/>
                        <a:latin typeface="Aharoni" pitchFamily="2" charset="-79"/>
                        <a:ea typeface="Calibri"/>
                        <a:cs typeface="Aharoni" pitchFamily="2" charset="-79"/>
                      </a:endParaRPr>
                    </a:p>
                  </a:txBody>
                  <a:tcPr marL="68580" marR="68580" marT="0" marB="0">
                    <a:solidFill>
                      <a:schemeClr val="accent2">
                        <a:lumMod val="40000"/>
                        <a:lumOff val="60000"/>
                      </a:schemeClr>
                    </a:solidFill>
                  </a:tcPr>
                </a:tc>
                <a:tc rowSpan="2">
                  <a:txBody>
                    <a:bodyPr/>
                    <a:lstStyle/>
                    <a:p>
                      <a:pPr algn="just">
                        <a:lnSpc>
                          <a:spcPct val="150000"/>
                        </a:lnSpc>
                      </a:pPr>
                      <a:r>
                        <a:rPr lang="en-US" sz="1800" kern="1200" dirty="0" err="1" smtClean="0">
                          <a:solidFill>
                            <a:schemeClr val="dk1"/>
                          </a:solidFill>
                          <a:effectLst/>
                          <a:latin typeface="+mn-lt"/>
                          <a:ea typeface="+mn-ea"/>
                          <a:cs typeface="+mn-cs"/>
                        </a:rPr>
                        <a:t>Satuan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morfologi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adalah</a:t>
                      </a:r>
                      <a:r>
                        <a:rPr lang="en-US" sz="1800" kern="1200" dirty="0" smtClean="0">
                          <a:solidFill>
                            <a:schemeClr val="dk1"/>
                          </a:solidFill>
                          <a:effectLst/>
                          <a:latin typeface="+mn-lt"/>
                          <a:ea typeface="+mn-ea"/>
                          <a:cs typeface="+mn-cs"/>
                        </a:rPr>
                        <a:t>:</a:t>
                      </a:r>
                      <a:endParaRPr lang="en-GB" sz="1800" kern="1200" dirty="0" smtClean="0">
                        <a:solidFill>
                          <a:schemeClr val="dk1"/>
                        </a:solidFill>
                        <a:effectLst/>
                        <a:latin typeface="+mn-lt"/>
                        <a:ea typeface="+mn-ea"/>
                        <a:cs typeface="+mn-cs"/>
                      </a:endParaRPr>
                    </a:p>
                    <a:p>
                      <a:pPr lvl="0" algn="just">
                        <a:lnSpc>
                          <a:spcPct val="150000"/>
                        </a:lnSpc>
                      </a:pPr>
                      <a:r>
                        <a:rPr lang="en-US" sz="1800" kern="1200" dirty="0" err="1" smtClean="0">
                          <a:solidFill>
                            <a:schemeClr val="dk1"/>
                          </a:solidFill>
                          <a:effectLst/>
                          <a:latin typeface="+mn-lt"/>
                          <a:ea typeface="+mn-ea"/>
                          <a:cs typeface="+mn-cs"/>
                        </a:rPr>
                        <a:t>Morfem</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akar</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atau</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afiks</a:t>
                      </a:r>
                      <a:r>
                        <a:rPr lang="en-US" sz="1800" kern="1200" dirty="0" smtClean="0">
                          <a:solidFill>
                            <a:schemeClr val="dk1"/>
                          </a:solidFill>
                          <a:effectLst/>
                          <a:latin typeface="+mn-lt"/>
                          <a:ea typeface="+mn-ea"/>
                          <a:cs typeface="+mn-cs"/>
                        </a:rPr>
                        <a:t>)</a:t>
                      </a:r>
                      <a:r>
                        <a:rPr lang="id-ID" sz="1800" kern="1200" baseline="0" dirty="0" smtClean="0">
                          <a:solidFill>
                            <a:schemeClr val="dk1"/>
                          </a:solidFill>
                          <a:effectLst/>
                          <a:latin typeface="+mn-lt"/>
                          <a:ea typeface="+mn-ea"/>
                          <a:cs typeface="+mn-cs"/>
                        </a:rPr>
                        <a:t> dan </a:t>
                      </a:r>
                      <a:r>
                        <a:rPr lang="en-US" sz="1800" kern="1200" dirty="0" smtClean="0">
                          <a:solidFill>
                            <a:schemeClr val="dk1"/>
                          </a:solidFill>
                          <a:effectLst/>
                          <a:latin typeface="+mn-lt"/>
                          <a:ea typeface="+mn-ea"/>
                          <a:cs typeface="+mn-cs"/>
                        </a:rPr>
                        <a:t>Kata.</a:t>
                      </a:r>
                      <a:endParaRPr lang="en-GB" sz="1800" kern="1200" dirty="0" smtClean="0">
                        <a:solidFill>
                          <a:schemeClr val="dk1"/>
                        </a:solidFill>
                        <a:effectLst/>
                        <a:latin typeface="+mn-lt"/>
                        <a:ea typeface="+mn-ea"/>
                        <a:cs typeface="+mn-cs"/>
                      </a:endParaRPr>
                    </a:p>
                  </a:txBody>
                  <a:tcPr>
                    <a:solidFill>
                      <a:schemeClr val="accent2">
                        <a:lumMod val="40000"/>
                        <a:lumOff val="60000"/>
                      </a:schemeClr>
                    </a:solidFill>
                  </a:tcPr>
                </a:tc>
              </a:tr>
              <a:tr h="885598">
                <a:tc>
                  <a:txBody>
                    <a:bodyPr/>
                    <a:lstStyle/>
                    <a:p>
                      <a:pPr algn="ctr">
                        <a:lnSpc>
                          <a:spcPct val="150000"/>
                        </a:lnSpc>
                        <a:spcAft>
                          <a:spcPts val="0"/>
                        </a:spcAft>
                      </a:pPr>
                      <a:r>
                        <a:rPr lang="en-US" sz="2800" dirty="0" err="1">
                          <a:effectLst/>
                          <a:latin typeface="Aharoni" pitchFamily="2" charset="-79"/>
                          <a:cs typeface="Aharoni" pitchFamily="2" charset="-79"/>
                        </a:rPr>
                        <a:t>Sintaksis</a:t>
                      </a:r>
                      <a:endParaRPr lang="en-GB" sz="2800" dirty="0">
                        <a:effectLst/>
                        <a:latin typeface="Aharoni" pitchFamily="2" charset="-79"/>
                        <a:ea typeface="Calibri"/>
                        <a:cs typeface="Aharoni" pitchFamily="2" charset="-79"/>
                      </a:endParaRPr>
                    </a:p>
                  </a:txBody>
                  <a:tcPr marL="68580" marR="68580" marT="0" marB="0">
                    <a:solidFill>
                      <a:schemeClr val="accent2">
                        <a:lumMod val="40000"/>
                        <a:lumOff val="60000"/>
                      </a:schemeClr>
                    </a:solidFill>
                  </a:tcPr>
                </a:tc>
                <a:tc vMerge="1">
                  <a:txBody>
                    <a:bodyPr/>
                    <a:lstStyle/>
                    <a:p>
                      <a:endParaRPr lang="en-GB" dirty="0"/>
                    </a:p>
                  </a:txBody>
                  <a:tcPr/>
                </a:tc>
              </a:tr>
              <a:tr h="401545">
                <a:tc>
                  <a:txBody>
                    <a:bodyPr/>
                    <a:lstStyle/>
                    <a:p>
                      <a:pPr algn="ctr">
                        <a:lnSpc>
                          <a:spcPct val="150000"/>
                        </a:lnSpc>
                        <a:spcAft>
                          <a:spcPts val="0"/>
                        </a:spcAft>
                      </a:pPr>
                      <a:r>
                        <a:rPr lang="en-US" sz="2800" dirty="0" err="1">
                          <a:effectLst/>
                          <a:latin typeface="Aharoni" pitchFamily="2" charset="-79"/>
                          <a:cs typeface="Aharoni" pitchFamily="2" charset="-79"/>
                        </a:rPr>
                        <a:t>Morfologi</a:t>
                      </a:r>
                      <a:endParaRPr lang="en-GB" sz="2800" dirty="0">
                        <a:effectLst/>
                        <a:latin typeface="Aharoni" pitchFamily="2" charset="-79"/>
                        <a:ea typeface="Calibri"/>
                        <a:cs typeface="Aharoni" pitchFamily="2" charset="-79"/>
                      </a:endParaRPr>
                    </a:p>
                  </a:txBody>
                  <a:tcPr marL="68580" marR="68580" marT="0" marB="0">
                    <a:solidFill>
                      <a:schemeClr val="accent2">
                        <a:lumMod val="40000"/>
                        <a:lumOff val="60000"/>
                      </a:schemeClr>
                    </a:solidFill>
                  </a:tcPr>
                </a:tc>
                <a:tc rowSpan="2">
                  <a:txBody>
                    <a:bodyPr/>
                    <a:lstStyle/>
                    <a:p>
                      <a:pPr algn="just">
                        <a:lnSpc>
                          <a:spcPct val="150000"/>
                        </a:lnSpc>
                      </a:pPr>
                      <a:r>
                        <a:rPr lang="en-US" sz="1800" kern="1200" dirty="0" smtClean="0">
                          <a:solidFill>
                            <a:schemeClr val="dk1"/>
                          </a:solidFill>
                          <a:effectLst/>
                          <a:latin typeface="+mn-lt"/>
                          <a:ea typeface="+mn-ea"/>
                          <a:cs typeface="+mn-cs"/>
                        </a:rPr>
                        <a:t>Proses </a:t>
                      </a:r>
                      <a:r>
                        <a:rPr lang="en-US" sz="1800" kern="1200" dirty="0" err="1" smtClean="0">
                          <a:solidFill>
                            <a:schemeClr val="dk1"/>
                          </a:solidFill>
                          <a:effectLst/>
                          <a:latin typeface="+mn-lt"/>
                          <a:ea typeface="+mn-ea"/>
                          <a:cs typeface="+mn-cs"/>
                        </a:rPr>
                        <a:t>morfologi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melibatkan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komponen</a:t>
                      </a:r>
                      <a:r>
                        <a:rPr lang="en-US" sz="1800" kern="1200" dirty="0" smtClean="0">
                          <a:solidFill>
                            <a:schemeClr val="dk1"/>
                          </a:solidFill>
                          <a:effectLst/>
                          <a:latin typeface="+mn-lt"/>
                          <a:ea typeface="+mn-ea"/>
                          <a:cs typeface="+mn-cs"/>
                        </a:rPr>
                        <a:t> :</a:t>
                      </a:r>
                      <a:endParaRPr lang="en-GB" sz="1800" kern="1200" dirty="0" smtClean="0">
                        <a:solidFill>
                          <a:schemeClr val="dk1"/>
                        </a:solidFill>
                        <a:effectLst/>
                        <a:latin typeface="+mn-lt"/>
                        <a:ea typeface="+mn-ea"/>
                        <a:cs typeface="+mn-cs"/>
                      </a:endParaRPr>
                    </a:p>
                    <a:p>
                      <a:pPr lvl="0" algn="just">
                        <a:lnSpc>
                          <a:spcPct val="150000"/>
                        </a:lnSpc>
                      </a:pPr>
                      <a:r>
                        <a:rPr lang="en-US" sz="1800" kern="1200" dirty="0" err="1" smtClean="0">
                          <a:solidFill>
                            <a:schemeClr val="dk1"/>
                          </a:solidFill>
                          <a:effectLst/>
                          <a:latin typeface="+mn-lt"/>
                          <a:ea typeface="+mn-ea"/>
                          <a:cs typeface="+mn-cs"/>
                        </a:rPr>
                        <a:t>Dasar</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bentuk</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dasar</a:t>
                      </a:r>
                      <a:r>
                        <a:rPr lang="en-US" sz="1800" kern="1200" dirty="0" smtClean="0">
                          <a:solidFill>
                            <a:schemeClr val="dk1"/>
                          </a:solidFill>
                          <a:effectLst/>
                          <a:latin typeface="+mn-lt"/>
                          <a:ea typeface="+mn-ea"/>
                          <a:cs typeface="+mn-cs"/>
                        </a:rPr>
                        <a:t>).</a:t>
                      </a:r>
                      <a:endParaRPr lang="en-GB" sz="1800" kern="1200" dirty="0" smtClean="0">
                        <a:solidFill>
                          <a:schemeClr val="dk1"/>
                        </a:solidFill>
                        <a:effectLst/>
                        <a:latin typeface="+mn-lt"/>
                        <a:ea typeface="+mn-ea"/>
                        <a:cs typeface="+mn-cs"/>
                      </a:endParaRPr>
                    </a:p>
                    <a:p>
                      <a:pPr lvl="0" algn="just">
                        <a:lnSpc>
                          <a:spcPct val="150000"/>
                        </a:lnSpc>
                      </a:pPr>
                      <a:r>
                        <a:rPr lang="en-US" sz="1800" kern="1200" dirty="0" err="1" smtClean="0">
                          <a:solidFill>
                            <a:schemeClr val="dk1"/>
                          </a:solidFill>
                          <a:effectLst/>
                          <a:latin typeface="+mn-lt"/>
                          <a:ea typeface="+mn-ea"/>
                          <a:cs typeface="+mn-cs"/>
                        </a:rPr>
                        <a:t>Alat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pembentuk</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afiks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duplikasi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komposisi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akronimisasi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konversi</a:t>
                      </a:r>
                      <a:r>
                        <a:rPr lang="en-US" sz="1800" kern="1200" dirty="0" smtClean="0">
                          <a:solidFill>
                            <a:schemeClr val="dk1"/>
                          </a:solidFill>
                          <a:effectLst/>
                          <a:latin typeface="+mn-lt"/>
                          <a:ea typeface="+mn-ea"/>
                          <a:cs typeface="+mn-cs"/>
                        </a:rPr>
                        <a:t>).</a:t>
                      </a:r>
                      <a:endParaRPr lang="en-GB" sz="1800" kern="1200" dirty="0" smtClean="0">
                        <a:solidFill>
                          <a:schemeClr val="dk1"/>
                        </a:solidFill>
                        <a:effectLst/>
                        <a:latin typeface="+mn-lt"/>
                        <a:ea typeface="+mn-ea"/>
                        <a:cs typeface="+mn-cs"/>
                      </a:endParaRPr>
                    </a:p>
                    <a:p>
                      <a:pPr lvl="0" algn="just">
                        <a:lnSpc>
                          <a:spcPct val="150000"/>
                        </a:lnSpc>
                      </a:pPr>
                      <a:r>
                        <a:rPr lang="en-US" sz="1800" kern="1200" dirty="0" err="1" smtClean="0">
                          <a:solidFill>
                            <a:schemeClr val="dk1"/>
                          </a:solidFill>
                          <a:effectLst/>
                          <a:latin typeface="+mn-lt"/>
                          <a:ea typeface="+mn-ea"/>
                          <a:cs typeface="+mn-cs"/>
                        </a:rPr>
                        <a:t>Makna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gramatikal</a:t>
                      </a:r>
                      <a:r>
                        <a:rPr lang="en-US" sz="1800" kern="1200" dirty="0" smtClean="0">
                          <a:solidFill>
                            <a:schemeClr val="dk1"/>
                          </a:solidFill>
                          <a:effectLst/>
                          <a:latin typeface="+mn-lt"/>
                          <a:ea typeface="+mn-ea"/>
                          <a:cs typeface="+mn-cs"/>
                        </a:rPr>
                        <a:t>.</a:t>
                      </a:r>
                      <a:endParaRPr lang="en-GB" sz="1800" kern="1200" dirty="0" smtClean="0">
                        <a:solidFill>
                          <a:schemeClr val="dk1"/>
                        </a:solidFill>
                        <a:effectLst/>
                        <a:latin typeface="+mn-lt"/>
                        <a:ea typeface="+mn-ea"/>
                        <a:cs typeface="+mn-cs"/>
                      </a:endParaRPr>
                    </a:p>
                    <a:p>
                      <a:pPr algn="just">
                        <a:lnSpc>
                          <a:spcPct val="150000"/>
                        </a:lnSpc>
                      </a:pPr>
                      <a:endParaRPr lang="en-GB" dirty="0"/>
                    </a:p>
                  </a:txBody>
                  <a:tcPr>
                    <a:solidFill>
                      <a:schemeClr val="accent2">
                        <a:lumMod val="40000"/>
                        <a:lumOff val="60000"/>
                      </a:schemeClr>
                    </a:solidFill>
                  </a:tcPr>
                </a:tc>
              </a:tr>
              <a:tr h="2370763">
                <a:tc>
                  <a:txBody>
                    <a:bodyPr/>
                    <a:lstStyle/>
                    <a:p>
                      <a:pPr algn="ctr">
                        <a:lnSpc>
                          <a:spcPct val="150000"/>
                        </a:lnSpc>
                        <a:spcAft>
                          <a:spcPts val="0"/>
                        </a:spcAft>
                      </a:pPr>
                      <a:r>
                        <a:rPr lang="en-US" sz="2800" dirty="0" err="1">
                          <a:effectLst/>
                          <a:latin typeface="Aharoni" pitchFamily="2" charset="-79"/>
                          <a:cs typeface="Aharoni" pitchFamily="2" charset="-79"/>
                        </a:rPr>
                        <a:t>Fonologi</a:t>
                      </a:r>
                      <a:endParaRPr lang="en-GB" sz="2800" dirty="0">
                        <a:effectLst/>
                        <a:latin typeface="Aharoni" pitchFamily="2" charset="-79"/>
                        <a:ea typeface="Calibri"/>
                        <a:cs typeface="Aharoni" pitchFamily="2" charset="-79"/>
                      </a:endParaRPr>
                    </a:p>
                  </a:txBody>
                  <a:tcPr marL="68580" marR="68580" marT="0" marB="0">
                    <a:solidFill>
                      <a:schemeClr val="accent2">
                        <a:lumMod val="40000"/>
                        <a:lumOff val="60000"/>
                      </a:schemeClr>
                    </a:solidFill>
                  </a:tcPr>
                </a:tc>
                <a:tc vMerge="1">
                  <a:txBody>
                    <a:bodyPr/>
                    <a:lstStyle/>
                    <a:p>
                      <a:endParaRPr lang="en-GB" dirty="0"/>
                    </a:p>
                  </a:txBody>
                  <a:tcPr/>
                </a:tc>
              </a:tr>
            </a:tbl>
          </a:graphicData>
        </a:graphic>
      </p:graphicFrame>
    </p:spTree>
    <p:extLst>
      <p:ext uri="{BB962C8B-B14F-4D97-AF65-F5344CB8AC3E}">
        <p14:creationId xmlns:p14="http://schemas.microsoft.com/office/powerpoint/2010/main" val="4222466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690872"/>
          </a:xfrm>
          <a:solidFill>
            <a:schemeClr val="accent2">
              <a:lumMod val="40000"/>
              <a:lumOff val="60000"/>
            </a:schemeClr>
          </a:solidFill>
        </p:spPr>
        <p:txBody>
          <a:bodyPr>
            <a:normAutofit fontScale="77500" lnSpcReduction="20000"/>
          </a:bodyPr>
          <a:lstStyle/>
          <a:p>
            <a:pPr algn="just">
              <a:lnSpc>
                <a:spcPct val="150000"/>
              </a:lnSpc>
            </a:pPr>
            <a:r>
              <a:rPr lang="en-US" dirty="0" smtClean="0"/>
              <a:t>Unit </a:t>
            </a:r>
            <a:r>
              <a:rPr lang="en-US" dirty="0" err="1" smtClean="0"/>
              <a:t>tatabahasa</a:t>
            </a:r>
            <a:r>
              <a:rPr lang="en-US" dirty="0" smtClean="0"/>
              <a:t> / </a:t>
            </a:r>
            <a:r>
              <a:rPr lang="en-US" dirty="0" err="1" smtClean="0"/>
              <a:t>bentuk</a:t>
            </a:r>
            <a:r>
              <a:rPr lang="en-US" dirty="0" smtClean="0"/>
              <a:t> yang paling </a:t>
            </a:r>
            <a:r>
              <a:rPr lang="en-US" dirty="0" err="1" smtClean="0"/>
              <a:t>kecil</a:t>
            </a:r>
            <a:endParaRPr lang="en-US" dirty="0" smtClean="0"/>
          </a:p>
          <a:p>
            <a:pPr algn="just">
              <a:lnSpc>
                <a:spcPct val="150000"/>
              </a:lnSpc>
            </a:pPr>
            <a:r>
              <a:rPr lang="en-US" dirty="0" smtClean="0"/>
              <a:t> </a:t>
            </a:r>
            <a:r>
              <a:rPr lang="en-US" dirty="0" err="1" smtClean="0"/>
              <a:t>Bentuk</a:t>
            </a:r>
            <a:r>
              <a:rPr lang="en-US" dirty="0" smtClean="0"/>
              <a:t> yang </a:t>
            </a:r>
            <a:r>
              <a:rPr lang="en-US" dirty="0" err="1" smtClean="0"/>
              <a:t>bermakna</a:t>
            </a:r>
            <a:r>
              <a:rPr lang="en-US" dirty="0" smtClean="0"/>
              <a:t> </a:t>
            </a:r>
            <a:r>
              <a:rPr lang="en-US" dirty="0" err="1" smtClean="0"/>
              <a:t>leksikal</a:t>
            </a:r>
            <a:r>
              <a:rPr lang="en-US" dirty="0" smtClean="0"/>
              <a:t> </a:t>
            </a:r>
            <a:r>
              <a:rPr lang="en-US" dirty="0" err="1" smtClean="0"/>
              <a:t>atau</a:t>
            </a:r>
            <a:r>
              <a:rPr lang="en-US" dirty="0" smtClean="0"/>
              <a:t> </a:t>
            </a:r>
            <a:r>
              <a:rPr lang="en-US" dirty="0" err="1" smtClean="0"/>
              <a:t>fungsian</a:t>
            </a:r>
            <a:endParaRPr lang="en-US" dirty="0" smtClean="0"/>
          </a:p>
          <a:p>
            <a:pPr algn="just">
              <a:lnSpc>
                <a:spcPct val="150000"/>
              </a:lnSpc>
            </a:pPr>
            <a:r>
              <a:rPr lang="en-US" dirty="0" smtClean="0"/>
              <a:t> </a:t>
            </a:r>
            <a:r>
              <a:rPr lang="en-US" dirty="0" err="1" smtClean="0"/>
              <a:t>Tiada</a:t>
            </a:r>
            <a:r>
              <a:rPr lang="en-US" dirty="0" smtClean="0"/>
              <a:t> </a:t>
            </a:r>
            <a:r>
              <a:rPr lang="en-US" dirty="0" err="1" smtClean="0"/>
              <a:t>bentuk</a:t>
            </a:r>
            <a:r>
              <a:rPr lang="en-US" dirty="0" smtClean="0"/>
              <a:t> lain </a:t>
            </a:r>
            <a:r>
              <a:rPr lang="en-US" dirty="0" err="1" smtClean="0"/>
              <a:t>sebagai</a:t>
            </a:r>
            <a:r>
              <a:rPr lang="en-US" dirty="0" smtClean="0"/>
              <a:t> </a:t>
            </a:r>
            <a:r>
              <a:rPr lang="en-US" dirty="0" err="1" smtClean="0"/>
              <a:t>unsurnya</a:t>
            </a:r>
            <a:endParaRPr lang="en-US" dirty="0" smtClean="0"/>
          </a:p>
          <a:p>
            <a:pPr algn="just">
              <a:lnSpc>
                <a:spcPct val="150000"/>
              </a:lnSpc>
            </a:pPr>
            <a:r>
              <a:rPr lang="en-US" u="sng" dirty="0" err="1" smtClean="0"/>
              <a:t>Morfem</a:t>
            </a:r>
            <a:r>
              <a:rPr lang="en-US" u="sng" dirty="0" smtClean="0"/>
              <a:t> </a:t>
            </a:r>
            <a:r>
              <a:rPr lang="en-US" dirty="0" err="1"/>
              <a:t>adalah</a:t>
            </a:r>
            <a:r>
              <a:rPr lang="en-US" dirty="0"/>
              <a:t> </a:t>
            </a:r>
            <a:r>
              <a:rPr lang="en-US" dirty="0" err="1"/>
              <a:t>satuan</a:t>
            </a:r>
            <a:r>
              <a:rPr lang="en-US" dirty="0"/>
              <a:t> </a:t>
            </a:r>
            <a:r>
              <a:rPr lang="en-US" dirty="0" err="1"/>
              <a:t>gramatikal</a:t>
            </a:r>
            <a:r>
              <a:rPr lang="en-US" dirty="0"/>
              <a:t> </a:t>
            </a:r>
            <a:r>
              <a:rPr lang="en-US" dirty="0" err="1"/>
              <a:t>terkecil</a:t>
            </a:r>
            <a:r>
              <a:rPr lang="en-US" dirty="0"/>
              <a:t> yang </a:t>
            </a:r>
            <a:r>
              <a:rPr lang="en-US" dirty="0" err="1"/>
              <a:t>memiliki</a:t>
            </a:r>
            <a:r>
              <a:rPr lang="en-US" dirty="0"/>
              <a:t> </a:t>
            </a:r>
            <a:r>
              <a:rPr lang="en-US" dirty="0" err="1"/>
              <a:t>makna</a:t>
            </a:r>
            <a:r>
              <a:rPr lang="en-US" dirty="0"/>
              <a:t>. </a:t>
            </a:r>
            <a:r>
              <a:rPr lang="en-US" dirty="0" err="1"/>
              <a:t>Umpamanya</a:t>
            </a:r>
            <a:r>
              <a:rPr lang="en-US" dirty="0"/>
              <a:t> </a:t>
            </a:r>
            <a:r>
              <a:rPr lang="en-US" dirty="0" err="1"/>
              <a:t>bentuk</a:t>
            </a:r>
            <a:r>
              <a:rPr lang="en-US" dirty="0"/>
              <a:t> </a:t>
            </a:r>
            <a:r>
              <a:rPr lang="en-US" i="1" dirty="0" err="1"/>
              <a:t>membeli</a:t>
            </a:r>
            <a:r>
              <a:rPr lang="en-US" i="1" dirty="0"/>
              <a:t> </a:t>
            </a:r>
            <a:r>
              <a:rPr lang="en-US" dirty="0" err="1"/>
              <a:t>dapat</a:t>
            </a:r>
            <a:r>
              <a:rPr lang="en-US" dirty="0"/>
              <a:t> di </a:t>
            </a:r>
            <a:r>
              <a:rPr lang="en-US" dirty="0" err="1"/>
              <a:t>analisis</a:t>
            </a:r>
            <a:r>
              <a:rPr lang="en-US" dirty="0"/>
              <a:t> </a:t>
            </a:r>
            <a:r>
              <a:rPr lang="en-US" dirty="0" err="1"/>
              <a:t>menjadi</a:t>
            </a:r>
            <a:r>
              <a:rPr lang="en-US" dirty="0"/>
              <a:t> </a:t>
            </a:r>
            <a:r>
              <a:rPr lang="en-US" dirty="0" err="1"/>
              <a:t>dua</a:t>
            </a:r>
            <a:r>
              <a:rPr lang="en-US" dirty="0"/>
              <a:t> </a:t>
            </a:r>
            <a:r>
              <a:rPr lang="en-US" dirty="0" err="1"/>
              <a:t>bentuk</a:t>
            </a:r>
            <a:r>
              <a:rPr lang="en-US" dirty="0"/>
              <a:t> </a:t>
            </a:r>
            <a:r>
              <a:rPr lang="en-US" dirty="0" err="1"/>
              <a:t>terkecil</a:t>
            </a:r>
            <a:r>
              <a:rPr lang="en-US" dirty="0"/>
              <a:t> </a:t>
            </a:r>
            <a:r>
              <a:rPr lang="en-US" dirty="0" err="1"/>
              <a:t>yaitu</a:t>
            </a:r>
            <a:r>
              <a:rPr lang="en-US" dirty="0"/>
              <a:t> {</a:t>
            </a:r>
            <a:r>
              <a:rPr lang="en-US" dirty="0" err="1" smtClean="0"/>
              <a:t>mem</a:t>
            </a:r>
            <a:r>
              <a:rPr lang="en-US" dirty="0" smtClean="0"/>
              <a:t>-</a:t>
            </a:r>
            <a:r>
              <a:rPr lang="en-US" dirty="0"/>
              <a:t>} </a:t>
            </a:r>
            <a:r>
              <a:rPr lang="en-US" dirty="0" err="1"/>
              <a:t>dan</a:t>
            </a:r>
            <a:r>
              <a:rPr lang="en-US" dirty="0"/>
              <a:t> {</a:t>
            </a:r>
            <a:r>
              <a:rPr lang="en-US" dirty="0" err="1"/>
              <a:t>beli</a:t>
            </a:r>
            <a:r>
              <a:rPr lang="en-US" dirty="0"/>
              <a:t>}. </a:t>
            </a:r>
            <a:endParaRPr lang="en-US" dirty="0" smtClean="0"/>
          </a:p>
          <a:p>
            <a:pPr algn="just">
              <a:lnSpc>
                <a:spcPct val="150000"/>
              </a:lnSpc>
              <a:buNone/>
            </a:pPr>
            <a:r>
              <a:rPr lang="en-US" dirty="0" smtClean="0"/>
              <a:t>	</a:t>
            </a:r>
            <a:r>
              <a:rPr lang="en-US" dirty="0" err="1" smtClean="0"/>
              <a:t>Contoh</a:t>
            </a:r>
            <a:r>
              <a:rPr lang="en-US" dirty="0" smtClean="0"/>
              <a:t> lain : </a:t>
            </a:r>
            <a:r>
              <a:rPr lang="en-US" i="1" dirty="0" smtClean="0">
                <a:solidFill>
                  <a:srgbClr val="FF0000"/>
                </a:solidFill>
              </a:rPr>
              <a:t>“</a:t>
            </a:r>
            <a:r>
              <a:rPr lang="en-US" b="1" i="1" dirty="0" err="1" smtClean="0">
                <a:solidFill>
                  <a:srgbClr val="FF0000"/>
                </a:solidFill>
              </a:rPr>
              <a:t>ditendang</a:t>
            </a:r>
            <a:r>
              <a:rPr lang="en-US" b="1" i="1" dirty="0" smtClean="0">
                <a:solidFill>
                  <a:srgbClr val="FF0000"/>
                </a:solidFill>
              </a:rPr>
              <a:t>”</a:t>
            </a:r>
          </a:p>
          <a:p>
            <a:pPr marL="0" lvl="0" indent="0" eaLnBrk="0" fontAlgn="base" hangingPunct="0">
              <a:spcBef>
                <a:spcPct val="0"/>
              </a:spcBef>
              <a:spcAft>
                <a:spcPct val="0"/>
              </a:spcAft>
              <a:buClrTx/>
              <a:buSzTx/>
              <a:buNone/>
            </a:pPr>
            <a:r>
              <a:rPr lang="en-US" sz="1800" b="1" dirty="0" smtClean="0">
                <a:solidFill>
                  <a:srgbClr val="0000CC"/>
                </a:solidFill>
                <a:latin typeface="Arial" charset="0"/>
              </a:rPr>
              <a:t>	</a:t>
            </a:r>
          </a:p>
          <a:p>
            <a:pPr marL="0" lvl="0" indent="0" eaLnBrk="0" fontAlgn="base" hangingPunct="0">
              <a:spcBef>
                <a:spcPct val="0"/>
              </a:spcBef>
              <a:spcAft>
                <a:spcPct val="0"/>
              </a:spcAft>
              <a:buClrTx/>
              <a:buSzTx/>
              <a:buNone/>
            </a:pPr>
            <a:endParaRPr lang="en-US" sz="1800" b="1" dirty="0" smtClean="0">
              <a:solidFill>
                <a:srgbClr val="0000CC"/>
              </a:solidFill>
              <a:latin typeface="Arial" charset="0"/>
            </a:endParaRPr>
          </a:p>
          <a:p>
            <a:pPr marL="0" lvl="0" indent="0" eaLnBrk="0" fontAlgn="base" hangingPunct="0">
              <a:spcBef>
                <a:spcPct val="0"/>
              </a:spcBef>
              <a:spcAft>
                <a:spcPct val="0"/>
              </a:spcAft>
              <a:buClrTx/>
              <a:buSzTx/>
              <a:buNone/>
            </a:pPr>
            <a:r>
              <a:rPr lang="en-US" sz="2300" b="1" dirty="0" smtClean="0">
                <a:solidFill>
                  <a:srgbClr val="0000CC"/>
                </a:solidFill>
                <a:latin typeface="Arial" charset="0"/>
              </a:rPr>
              <a:t>	</a:t>
            </a:r>
            <a:r>
              <a:rPr lang="en-US" sz="2300" b="1" dirty="0" err="1" smtClean="0">
                <a:solidFill>
                  <a:srgbClr val="0000CC"/>
                </a:solidFill>
                <a:latin typeface="Arial" charset="0"/>
              </a:rPr>
              <a:t>di</a:t>
            </a:r>
            <a:r>
              <a:rPr lang="en-US" sz="2300" b="1" dirty="0" smtClean="0">
                <a:solidFill>
                  <a:prstClr val="black"/>
                </a:solidFill>
                <a:latin typeface="Arial" charset="0"/>
              </a:rPr>
              <a:t> + </a:t>
            </a:r>
            <a:r>
              <a:rPr lang="en-US" sz="2300" b="1" dirty="0" err="1" smtClean="0">
                <a:solidFill>
                  <a:srgbClr val="0000CC"/>
                </a:solidFill>
                <a:latin typeface="Arial" charset="0"/>
              </a:rPr>
              <a:t>tendang</a:t>
            </a:r>
            <a:r>
              <a:rPr lang="en-US" sz="2300" b="1" dirty="0" smtClean="0">
                <a:solidFill>
                  <a:prstClr val="black"/>
                </a:solidFill>
                <a:latin typeface="Arial" charset="0"/>
              </a:rPr>
              <a:t> </a:t>
            </a:r>
            <a:r>
              <a:rPr lang="en-US" sz="2300" b="1" dirty="0" err="1" smtClean="0">
                <a:solidFill>
                  <a:prstClr val="black"/>
                </a:solidFill>
                <a:latin typeface="Arial" charset="0"/>
              </a:rPr>
              <a:t>ialah</a:t>
            </a:r>
            <a:r>
              <a:rPr lang="en-US" sz="2300" b="1" dirty="0" smtClean="0">
                <a:solidFill>
                  <a:prstClr val="black"/>
                </a:solidFill>
                <a:latin typeface="Arial" charset="0"/>
              </a:rPr>
              <a:t> </a:t>
            </a:r>
            <a:r>
              <a:rPr lang="en-US" sz="2300" b="1" dirty="0" err="1" smtClean="0">
                <a:solidFill>
                  <a:prstClr val="black"/>
                </a:solidFill>
                <a:latin typeface="Arial" charset="0"/>
              </a:rPr>
              <a:t>morfem</a:t>
            </a:r>
            <a:r>
              <a:rPr lang="en-US" sz="2300" b="1" dirty="0" smtClean="0">
                <a:solidFill>
                  <a:prstClr val="black"/>
                </a:solidFill>
                <a:latin typeface="Arial" charset="0"/>
              </a:rPr>
              <a:t> </a:t>
            </a:r>
            <a:r>
              <a:rPr lang="en-US" sz="2300" b="1" dirty="0" err="1" smtClean="0">
                <a:solidFill>
                  <a:prstClr val="black"/>
                </a:solidFill>
                <a:latin typeface="Arial" charset="0"/>
              </a:rPr>
              <a:t>kerana</a:t>
            </a:r>
            <a:r>
              <a:rPr lang="en-US" sz="2300" b="1" dirty="0" smtClean="0">
                <a:solidFill>
                  <a:prstClr val="black"/>
                </a:solidFill>
                <a:latin typeface="Arial" charset="0"/>
              </a:rPr>
              <a:t> </a:t>
            </a:r>
            <a:r>
              <a:rPr lang="en-US" sz="2300" b="1" dirty="0" err="1" smtClean="0">
                <a:solidFill>
                  <a:prstClr val="black"/>
                </a:solidFill>
                <a:latin typeface="Arial" charset="0"/>
              </a:rPr>
              <a:t>tiada</a:t>
            </a:r>
            <a:r>
              <a:rPr lang="en-US" sz="2300" b="1" dirty="0" smtClean="0">
                <a:solidFill>
                  <a:prstClr val="black"/>
                </a:solidFill>
                <a:latin typeface="Arial" charset="0"/>
              </a:rPr>
              <a:t> </a:t>
            </a:r>
            <a:r>
              <a:rPr lang="en-US" sz="2300" b="1" dirty="0" err="1" smtClean="0">
                <a:solidFill>
                  <a:prstClr val="black"/>
                </a:solidFill>
                <a:latin typeface="Arial" charset="0"/>
              </a:rPr>
              <a:t>lagi</a:t>
            </a:r>
            <a:r>
              <a:rPr lang="en-US" sz="2300" b="1" dirty="0" smtClean="0">
                <a:solidFill>
                  <a:prstClr val="black"/>
                </a:solidFill>
                <a:latin typeface="Arial" charset="0"/>
              </a:rPr>
              <a:t> </a:t>
            </a:r>
            <a:r>
              <a:rPr lang="en-US" sz="2300" b="1" dirty="0" err="1" smtClean="0">
                <a:solidFill>
                  <a:prstClr val="black"/>
                </a:solidFill>
                <a:latin typeface="Arial" charset="0"/>
              </a:rPr>
              <a:t>bentuk</a:t>
            </a:r>
            <a:r>
              <a:rPr lang="en-US" sz="2300" b="1" dirty="0" smtClean="0">
                <a:solidFill>
                  <a:prstClr val="black"/>
                </a:solidFill>
                <a:latin typeface="Arial" charset="0"/>
              </a:rPr>
              <a:t> lain yang </a:t>
            </a:r>
          </a:p>
          <a:p>
            <a:pPr marL="0" lvl="0" indent="0" eaLnBrk="0" fontAlgn="base" hangingPunct="0">
              <a:spcBef>
                <a:spcPct val="0"/>
              </a:spcBef>
              <a:spcAft>
                <a:spcPct val="0"/>
              </a:spcAft>
              <a:buClrTx/>
              <a:buSzTx/>
              <a:buNone/>
            </a:pPr>
            <a:r>
              <a:rPr lang="en-US" sz="2300" b="1" dirty="0">
                <a:solidFill>
                  <a:prstClr val="black"/>
                </a:solidFill>
                <a:latin typeface="Arial" charset="0"/>
              </a:rPr>
              <a:t>	</a:t>
            </a:r>
            <a:r>
              <a:rPr lang="en-US" sz="2300" b="1" dirty="0" err="1" smtClean="0">
                <a:solidFill>
                  <a:prstClr val="black"/>
                </a:solidFill>
                <a:latin typeface="Arial" charset="0"/>
              </a:rPr>
              <a:t>lebih</a:t>
            </a:r>
            <a:r>
              <a:rPr lang="en-US" sz="2300" b="1" dirty="0" smtClean="0">
                <a:solidFill>
                  <a:prstClr val="black"/>
                </a:solidFill>
                <a:latin typeface="Arial" charset="0"/>
              </a:rPr>
              <a:t> </a:t>
            </a:r>
            <a:r>
              <a:rPr lang="en-US" sz="2300" b="1" dirty="0" err="1" smtClean="0">
                <a:solidFill>
                  <a:prstClr val="black"/>
                </a:solidFill>
                <a:latin typeface="Arial" charset="0"/>
              </a:rPr>
              <a:t>kecil</a:t>
            </a:r>
            <a:r>
              <a:rPr lang="en-US" sz="2300" b="1" dirty="0" smtClean="0">
                <a:solidFill>
                  <a:prstClr val="black"/>
                </a:solidFill>
                <a:latin typeface="Arial" charset="0"/>
              </a:rPr>
              <a:t> </a:t>
            </a:r>
            <a:r>
              <a:rPr lang="en-US" sz="2300" b="1" dirty="0" err="1" smtClean="0">
                <a:solidFill>
                  <a:prstClr val="black"/>
                </a:solidFill>
                <a:latin typeface="Arial" charset="0"/>
              </a:rPr>
              <a:t>daripada</a:t>
            </a:r>
            <a:r>
              <a:rPr lang="en-US" sz="2300" b="1" dirty="0" smtClean="0">
                <a:solidFill>
                  <a:prstClr val="black"/>
                </a:solidFill>
                <a:latin typeface="Arial" charset="0"/>
              </a:rPr>
              <a:t> </a:t>
            </a:r>
            <a:r>
              <a:rPr lang="en-US" sz="2300" b="1" dirty="0" err="1" smtClean="0">
                <a:solidFill>
                  <a:prstClr val="black"/>
                </a:solidFill>
                <a:latin typeface="Arial" charset="0"/>
              </a:rPr>
              <a:t>bentuk</a:t>
            </a:r>
            <a:r>
              <a:rPr lang="en-US" sz="2300" b="1" dirty="0" smtClean="0">
                <a:solidFill>
                  <a:prstClr val="black"/>
                </a:solidFill>
                <a:latin typeface="Arial" charset="0"/>
              </a:rPr>
              <a:t> </a:t>
            </a:r>
            <a:r>
              <a:rPr lang="en-US" sz="2300" b="1" dirty="0" err="1" smtClean="0">
                <a:solidFill>
                  <a:srgbClr val="0000CC"/>
                </a:solidFill>
                <a:latin typeface="Arial" charset="0"/>
              </a:rPr>
              <a:t>di</a:t>
            </a:r>
            <a:r>
              <a:rPr lang="en-US" sz="2300" b="1" dirty="0" smtClean="0">
                <a:solidFill>
                  <a:srgbClr val="0000CC"/>
                </a:solidFill>
                <a:latin typeface="Arial" charset="0"/>
              </a:rPr>
              <a:t> </a:t>
            </a:r>
            <a:r>
              <a:rPr lang="en-US" sz="2300" b="1" dirty="0" err="1" smtClean="0">
                <a:solidFill>
                  <a:prstClr val="black"/>
                </a:solidFill>
                <a:latin typeface="Arial" charset="0"/>
              </a:rPr>
              <a:t>dan</a:t>
            </a:r>
            <a:r>
              <a:rPr lang="en-US" sz="2300" b="1" dirty="0" smtClean="0">
                <a:solidFill>
                  <a:prstClr val="black"/>
                </a:solidFill>
                <a:latin typeface="Arial" charset="0"/>
              </a:rPr>
              <a:t> </a:t>
            </a:r>
            <a:r>
              <a:rPr lang="en-US" sz="2300" b="1" dirty="0" err="1" smtClean="0">
                <a:solidFill>
                  <a:srgbClr val="0000CC"/>
                </a:solidFill>
                <a:latin typeface="Arial" charset="0"/>
              </a:rPr>
              <a:t>tendang</a:t>
            </a:r>
            <a:endParaRPr lang="en-US" sz="2300" b="1" dirty="0" smtClean="0">
              <a:solidFill>
                <a:srgbClr val="0000CC"/>
              </a:solidFill>
              <a:latin typeface="Arial" charset="0"/>
            </a:endParaRPr>
          </a:p>
          <a:p>
            <a:pPr algn="just">
              <a:lnSpc>
                <a:spcPct val="150000"/>
              </a:lnSpc>
            </a:pPr>
            <a:endParaRPr lang="en-US" b="1" i="1" dirty="0" smtClean="0">
              <a:solidFill>
                <a:srgbClr val="FF0000"/>
              </a:solidFill>
            </a:endParaRPr>
          </a:p>
          <a:p>
            <a:pPr algn="just">
              <a:lnSpc>
                <a:spcPct val="150000"/>
              </a:lnSpc>
            </a:pPr>
            <a:endParaRPr lang="en-US" b="1" i="1" dirty="0" smtClean="0">
              <a:solidFill>
                <a:srgbClr val="FF0000"/>
              </a:solidFill>
            </a:endParaRPr>
          </a:p>
          <a:p>
            <a:pPr algn="just">
              <a:lnSpc>
                <a:spcPct val="150000"/>
              </a:lnSpc>
            </a:pPr>
            <a:endParaRPr lang="en-GB" dirty="0"/>
          </a:p>
        </p:txBody>
      </p:sp>
      <p:sp>
        <p:nvSpPr>
          <p:cNvPr id="2" name="Title 1"/>
          <p:cNvSpPr>
            <a:spLocks noGrp="1"/>
          </p:cNvSpPr>
          <p:nvPr>
            <p:ph type="title"/>
          </p:nvPr>
        </p:nvSpPr>
        <p:spPr/>
        <p:txBody>
          <a:bodyPr/>
          <a:lstStyle/>
          <a:p>
            <a:pPr algn="ctr"/>
            <a:r>
              <a:rPr lang="id-ID" dirty="0" smtClean="0"/>
              <a:t>PENGERTIAN MORFEM</a:t>
            </a:r>
            <a:endParaRPr lang="en-GB" dirty="0"/>
          </a:p>
        </p:txBody>
      </p:sp>
    </p:spTree>
    <p:extLst>
      <p:ext uri="{BB962C8B-B14F-4D97-AF65-F5344CB8AC3E}">
        <p14:creationId xmlns:p14="http://schemas.microsoft.com/office/powerpoint/2010/main" val="37604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Identifikasi</a:t>
            </a:r>
            <a:r>
              <a:rPr lang="en-US" dirty="0" smtClean="0"/>
              <a:t> </a:t>
            </a:r>
            <a:r>
              <a:rPr lang="en-US" dirty="0" err="1" smtClean="0"/>
              <a:t>Morfem</a:t>
            </a:r>
            <a:endParaRPr lang="en-US" dirty="0"/>
          </a:p>
        </p:txBody>
      </p:sp>
      <p:sp>
        <p:nvSpPr>
          <p:cNvPr id="3" name="Content Placeholder 2"/>
          <p:cNvSpPr>
            <a:spLocks noGrp="1"/>
          </p:cNvSpPr>
          <p:nvPr>
            <p:ph idx="1"/>
          </p:nvPr>
        </p:nvSpPr>
        <p:spPr>
          <a:xfrm>
            <a:off x="457200" y="990601"/>
            <a:ext cx="8229600" cy="3810000"/>
          </a:xfrm>
        </p:spPr>
        <p:txBody>
          <a:bodyPr>
            <a:normAutofit fontScale="85000" lnSpcReduction="20000"/>
          </a:bodyPr>
          <a:lstStyle/>
          <a:p>
            <a:r>
              <a:rPr lang="en-US" dirty="0" err="1" smtClean="0"/>
              <a:t>Berikut</a:t>
            </a:r>
            <a:r>
              <a:rPr lang="en-US" dirty="0" smtClean="0"/>
              <a:t> </a:t>
            </a:r>
            <a:r>
              <a:rPr lang="en-US" dirty="0" err="1" smtClean="0"/>
              <a:t>bentuk</a:t>
            </a:r>
            <a:r>
              <a:rPr lang="en-US" dirty="0" smtClean="0"/>
              <a:t> </a:t>
            </a:r>
            <a:r>
              <a:rPr lang="en-US" i="1" dirty="0" err="1" smtClean="0"/>
              <a:t>di</a:t>
            </a:r>
            <a:r>
              <a:rPr lang="en-US" i="1" dirty="0" smtClean="0"/>
              <a:t>-</a:t>
            </a:r>
            <a:r>
              <a:rPr lang="en-US" dirty="0" smtClean="0"/>
              <a:t> </a:t>
            </a:r>
            <a:r>
              <a:rPr lang="en-US" dirty="0" err="1" smtClean="0"/>
              <a:t>pada</a:t>
            </a:r>
            <a:r>
              <a:rPr lang="en-US" dirty="0" smtClean="0"/>
              <a:t> </a:t>
            </a:r>
            <a:r>
              <a:rPr lang="en-US" dirty="0" err="1" smtClean="0"/>
              <a:t>berikut</a:t>
            </a:r>
            <a:r>
              <a:rPr lang="en-US" dirty="0" smtClean="0"/>
              <a:t> </a:t>
            </a:r>
            <a:r>
              <a:rPr lang="en-US" dirty="0" err="1" smtClean="0"/>
              <a:t>ini</a:t>
            </a:r>
            <a:r>
              <a:rPr lang="en-US" dirty="0" smtClean="0"/>
              <a:t>, </a:t>
            </a:r>
            <a:r>
              <a:rPr lang="en-US" dirty="0" err="1" smtClean="0"/>
              <a:t>dapat</a:t>
            </a:r>
            <a:r>
              <a:rPr lang="en-US" dirty="0" smtClean="0"/>
              <a:t> </a:t>
            </a:r>
            <a:r>
              <a:rPr lang="en-US" dirty="0" err="1" smtClean="0"/>
              <a:t>dikatakan</a:t>
            </a:r>
            <a:r>
              <a:rPr lang="en-US" dirty="0" smtClean="0"/>
              <a:t> </a:t>
            </a:r>
            <a:r>
              <a:rPr lang="en-US" dirty="0" err="1" smtClean="0"/>
              <a:t>sebagai</a:t>
            </a:r>
            <a:r>
              <a:rPr lang="en-US" dirty="0" smtClean="0"/>
              <a:t> </a:t>
            </a:r>
            <a:r>
              <a:rPr lang="en-US" dirty="0" err="1" smtClean="0"/>
              <a:t>sebuah</a:t>
            </a:r>
            <a:r>
              <a:rPr lang="en-US" dirty="0" smtClean="0"/>
              <a:t> </a:t>
            </a:r>
            <a:r>
              <a:rPr lang="en-US" dirty="0" err="1" smtClean="0"/>
              <a:t>morfem</a:t>
            </a:r>
            <a:r>
              <a:rPr lang="en-US" dirty="0" smtClean="0"/>
              <a:t> </a:t>
            </a:r>
            <a:r>
              <a:rPr lang="en-US" dirty="0" err="1" smtClean="0"/>
              <a:t>karena</a:t>
            </a:r>
            <a:r>
              <a:rPr lang="en-US" dirty="0" smtClean="0"/>
              <a:t> </a:t>
            </a:r>
            <a:r>
              <a:rPr lang="en-US" dirty="0" err="1" smtClean="0"/>
              <a:t>merupakan</a:t>
            </a:r>
            <a:r>
              <a:rPr lang="en-US" dirty="0" smtClean="0"/>
              <a:t> </a:t>
            </a:r>
            <a:r>
              <a:rPr lang="en-US" dirty="0" err="1" smtClean="0"/>
              <a:t>bentuk</a:t>
            </a:r>
            <a:r>
              <a:rPr lang="en-US" dirty="0" smtClean="0"/>
              <a:t> </a:t>
            </a:r>
            <a:r>
              <a:rPr lang="en-US" dirty="0" err="1" smtClean="0"/>
              <a:t>kecil</a:t>
            </a:r>
            <a:r>
              <a:rPr lang="en-US" dirty="0" smtClean="0"/>
              <a:t> yang </a:t>
            </a:r>
            <a:r>
              <a:rPr lang="en-US" dirty="0" err="1" smtClean="0"/>
              <a:t>berulang-ulang</a:t>
            </a:r>
            <a:r>
              <a:rPr lang="en-US" dirty="0" smtClean="0"/>
              <a:t> </a:t>
            </a:r>
            <a:r>
              <a:rPr lang="en-US" dirty="0" err="1" smtClean="0"/>
              <a:t>dan</a:t>
            </a:r>
            <a:r>
              <a:rPr lang="en-US" dirty="0" smtClean="0"/>
              <a:t> </a:t>
            </a:r>
            <a:r>
              <a:rPr lang="en-US" dirty="0" err="1" smtClean="0"/>
              <a:t>mempunyai</a:t>
            </a:r>
            <a:r>
              <a:rPr lang="en-US" dirty="0" smtClean="0"/>
              <a:t> </a:t>
            </a:r>
            <a:r>
              <a:rPr lang="en-US" dirty="0" err="1" smtClean="0"/>
              <a:t>makna</a:t>
            </a:r>
            <a:r>
              <a:rPr lang="en-US" dirty="0" smtClean="0"/>
              <a:t> yang </a:t>
            </a:r>
            <a:r>
              <a:rPr lang="en-US" dirty="0" err="1" smtClean="0"/>
              <a:t>sama</a:t>
            </a:r>
            <a:r>
              <a:rPr lang="en-US" dirty="0" smtClean="0"/>
              <a:t>. </a:t>
            </a:r>
            <a:r>
              <a:rPr lang="en-US" dirty="0" err="1" smtClean="0"/>
              <a:t>Contoh</a:t>
            </a:r>
            <a:r>
              <a:rPr lang="en-US" dirty="0" smtClean="0"/>
              <a:t> :</a:t>
            </a:r>
          </a:p>
          <a:p>
            <a:pPr lvl="1"/>
            <a:r>
              <a:rPr lang="en-US" dirty="0" err="1" smtClean="0"/>
              <a:t>dipukul</a:t>
            </a:r>
            <a:endParaRPr lang="en-US" dirty="0" smtClean="0"/>
          </a:p>
          <a:p>
            <a:pPr lvl="1"/>
            <a:r>
              <a:rPr lang="en-US" dirty="0" err="1" smtClean="0"/>
              <a:t>diambil</a:t>
            </a:r>
            <a:endParaRPr lang="en-US" dirty="0" smtClean="0"/>
          </a:p>
          <a:p>
            <a:pPr lvl="1"/>
            <a:r>
              <a:rPr lang="en-US" dirty="0" err="1"/>
              <a:t>d</a:t>
            </a:r>
            <a:r>
              <a:rPr lang="en-US" dirty="0" err="1" smtClean="0"/>
              <a:t>ipotong</a:t>
            </a:r>
            <a:endParaRPr lang="en-US" dirty="0" smtClean="0"/>
          </a:p>
          <a:p>
            <a:pPr lvl="1"/>
            <a:r>
              <a:rPr lang="en-US" dirty="0" err="1"/>
              <a:t>d</a:t>
            </a:r>
            <a:r>
              <a:rPr lang="en-US" dirty="0" err="1" smtClean="0"/>
              <a:t>ibawa</a:t>
            </a:r>
            <a:endParaRPr lang="en-US" dirty="0" smtClean="0"/>
          </a:p>
          <a:p>
            <a:pPr lvl="1"/>
            <a:r>
              <a:rPr lang="en-US" dirty="0" err="1"/>
              <a:t>d</a:t>
            </a:r>
            <a:r>
              <a:rPr lang="en-US" dirty="0" err="1" smtClean="0"/>
              <a:t>ipasang</a:t>
            </a:r>
            <a:endParaRPr lang="en-US" dirty="0" smtClean="0"/>
          </a:p>
          <a:p>
            <a:pPr lvl="1"/>
            <a:r>
              <a:rPr lang="en-US" dirty="0" err="1" smtClean="0"/>
              <a:t>digali</a:t>
            </a: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799"/>
            <a:ext cx="8229600" cy="4572001"/>
          </a:xfrm>
        </p:spPr>
        <p:txBody>
          <a:bodyPr>
            <a:normAutofit fontScale="92500" lnSpcReduction="20000"/>
          </a:bodyPr>
          <a:lstStyle/>
          <a:p>
            <a:r>
              <a:rPr lang="en-US" dirty="0" err="1" smtClean="0"/>
              <a:t>Contoh</a:t>
            </a:r>
            <a:r>
              <a:rPr lang="en-US" dirty="0" smtClean="0"/>
              <a:t> </a:t>
            </a:r>
            <a:r>
              <a:rPr lang="en-US" dirty="0" err="1" smtClean="0"/>
              <a:t>ke</a:t>
            </a:r>
            <a:r>
              <a:rPr lang="en-US" dirty="0" smtClean="0"/>
              <a:t>- II :</a:t>
            </a:r>
          </a:p>
          <a:p>
            <a:pPr lvl="1"/>
            <a:r>
              <a:rPr lang="en-US" dirty="0" err="1" smtClean="0"/>
              <a:t>di</a:t>
            </a:r>
            <a:r>
              <a:rPr lang="en-US" dirty="0" smtClean="0"/>
              <a:t> </a:t>
            </a:r>
            <a:r>
              <a:rPr lang="en-US" dirty="0" err="1" smtClean="0"/>
              <a:t>pasar</a:t>
            </a:r>
            <a:endParaRPr lang="en-US" dirty="0" smtClean="0"/>
          </a:p>
          <a:p>
            <a:pPr lvl="1"/>
            <a:r>
              <a:rPr lang="en-US" dirty="0" err="1" smtClean="0"/>
              <a:t>di</a:t>
            </a:r>
            <a:r>
              <a:rPr lang="en-US" dirty="0" smtClean="0"/>
              <a:t> </a:t>
            </a:r>
            <a:r>
              <a:rPr lang="en-US" dirty="0" err="1" smtClean="0"/>
              <a:t>rumah</a:t>
            </a:r>
            <a:endParaRPr lang="en-US" dirty="0" smtClean="0"/>
          </a:p>
          <a:p>
            <a:pPr lvl="1"/>
            <a:r>
              <a:rPr lang="en-US" dirty="0" err="1" smtClean="0"/>
              <a:t>di</a:t>
            </a:r>
            <a:r>
              <a:rPr lang="en-US" dirty="0" smtClean="0"/>
              <a:t> </a:t>
            </a:r>
            <a:r>
              <a:rPr lang="en-US" dirty="0" err="1" smtClean="0"/>
              <a:t>kamar</a:t>
            </a:r>
            <a:endParaRPr lang="en-US" dirty="0" smtClean="0"/>
          </a:p>
          <a:p>
            <a:pPr lvl="1"/>
            <a:r>
              <a:rPr lang="en-US" dirty="0" err="1" smtClean="0"/>
              <a:t>di</a:t>
            </a:r>
            <a:r>
              <a:rPr lang="en-US" dirty="0" smtClean="0"/>
              <a:t> </a:t>
            </a:r>
            <a:r>
              <a:rPr lang="en-US" dirty="0" err="1" smtClean="0"/>
              <a:t>jalan</a:t>
            </a:r>
            <a:endParaRPr lang="en-US" dirty="0" smtClean="0"/>
          </a:p>
          <a:p>
            <a:pPr lvl="1"/>
            <a:r>
              <a:rPr lang="en-US" dirty="0" err="1" smtClean="0"/>
              <a:t>di</a:t>
            </a:r>
            <a:r>
              <a:rPr lang="en-US" dirty="0" smtClean="0"/>
              <a:t> </a:t>
            </a:r>
            <a:r>
              <a:rPr lang="en-US" dirty="0" err="1" smtClean="0"/>
              <a:t>kantor</a:t>
            </a:r>
            <a:endParaRPr lang="en-US" dirty="0" smtClean="0"/>
          </a:p>
          <a:p>
            <a:pPr lvl="1"/>
            <a:r>
              <a:rPr lang="en-US" dirty="0" err="1" smtClean="0"/>
              <a:t>di</a:t>
            </a:r>
            <a:r>
              <a:rPr lang="en-US" dirty="0" smtClean="0"/>
              <a:t> </a:t>
            </a:r>
            <a:r>
              <a:rPr lang="en-US" dirty="0" err="1" smtClean="0"/>
              <a:t>halaman</a:t>
            </a:r>
            <a:endParaRPr lang="en-US" dirty="0" smtClean="0"/>
          </a:p>
          <a:p>
            <a:pPr lvl="1">
              <a:buNone/>
            </a:pPr>
            <a:r>
              <a:rPr lang="en-US" dirty="0" smtClean="0"/>
              <a:t>		</a:t>
            </a:r>
          </a:p>
          <a:p>
            <a:pPr lvl="1">
              <a:buNone/>
            </a:pPr>
            <a:r>
              <a:rPr lang="en-US" dirty="0"/>
              <a:t>	</a:t>
            </a:r>
            <a:r>
              <a:rPr lang="en-US" dirty="0" smtClean="0"/>
              <a:t>	</a:t>
            </a:r>
            <a:r>
              <a:rPr lang="en-US" dirty="0" err="1" smtClean="0"/>
              <a:t>Dalam</a:t>
            </a:r>
            <a:r>
              <a:rPr lang="en-US" dirty="0" smtClean="0"/>
              <a:t> </a:t>
            </a:r>
            <a:r>
              <a:rPr lang="en-US" dirty="0" err="1" smtClean="0"/>
              <a:t>hal</a:t>
            </a:r>
            <a:r>
              <a:rPr lang="en-US" dirty="0" smtClean="0"/>
              <a:t> </a:t>
            </a:r>
            <a:r>
              <a:rPr lang="en-US" dirty="0" err="1" smtClean="0"/>
              <a:t>ini</a:t>
            </a:r>
            <a:r>
              <a:rPr lang="en-US" dirty="0" smtClean="0"/>
              <a:t> </a:t>
            </a:r>
            <a:r>
              <a:rPr lang="en-US" dirty="0" err="1" smtClean="0"/>
              <a:t>karena</a:t>
            </a:r>
            <a:r>
              <a:rPr lang="en-US" dirty="0" smtClean="0"/>
              <a:t> </a:t>
            </a:r>
            <a:r>
              <a:rPr lang="en-US" dirty="0" err="1" smtClean="0"/>
              <a:t>makna</a:t>
            </a:r>
            <a:r>
              <a:rPr lang="en-US" dirty="0" smtClean="0"/>
              <a:t> </a:t>
            </a:r>
            <a:r>
              <a:rPr lang="en-US" dirty="0" err="1" smtClean="0"/>
              <a:t>bentuk</a:t>
            </a:r>
            <a:r>
              <a:rPr lang="en-US" dirty="0" smtClean="0"/>
              <a:t> </a:t>
            </a:r>
            <a:r>
              <a:rPr lang="en-US" i="1" dirty="0" err="1" smtClean="0"/>
              <a:t>di</a:t>
            </a:r>
            <a:r>
              <a:rPr lang="en-US" i="1" dirty="0" smtClean="0"/>
              <a:t>- </a:t>
            </a:r>
            <a:r>
              <a:rPr lang="en-US" dirty="0" err="1" smtClean="0"/>
              <a:t>pada</a:t>
            </a:r>
            <a:r>
              <a:rPr lang="en-US" dirty="0" smtClean="0"/>
              <a:t> </a:t>
            </a:r>
            <a:r>
              <a:rPr lang="en-US" i="1" dirty="0" err="1" smtClean="0"/>
              <a:t>dipukul</a:t>
            </a:r>
            <a:r>
              <a:rPr lang="en-US" i="1" dirty="0" smtClean="0"/>
              <a:t> </a:t>
            </a:r>
            <a:r>
              <a:rPr lang="en-US" dirty="0" err="1" smtClean="0"/>
              <a:t>dan</a:t>
            </a:r>
            <a:r>
              <a:rPr lang="en-US" dirty="0" smtClean="0"/>
              <a:t> </a:t>
            </a:r>
            <a:r>
              <a:rPr lang="en-US" i="1" dirty="0" err="1" smtClean="0"/>
              <a:t>di</a:t>
            </a:r>
            <a:r>
              <a:rPr lang="en-US" i="1" dirty="0" smtClean="0"/>
              <a:t> </a:t>
            </a:r>
            <a:r>
              <a:rPr lang="en-US" i="1" dirty="0" err="1" smtClean="0"/>
              <a:t>pasar</a:t>
            </a:r>
            <a:r>
              <a:rPr lang="en-US" i="1" dirty="0" smtClean="0"/>
              <a:t> </a:t>
            </a:r>
            <a:r>
              <a:rPr lang="en-US" dirty="0" err="1" smtClean="0"/>
              <a:t>tidak</a:t>
            </a:r>
            <a:r>
              <a:rPr lang="en-US" dirty="0" smtClean="0"/>
              <a:t> </a:t>
            </a:r>
            <a:r>
              <a:rPr lang="en-US" dirty="0" err="1" smtClean="0"/>
              <a:t>sama</a:t>
            </a:r>
            <a:r>
              <a:rPr lang="en-US" dirty="0" smtClean="0"/>
              <a:t>, </a:t>
            </a:r>
            <a:r>
              <a:rPr lang="en-US" dirty="0" err="1" smtClean="0"/>
              <a:t>maka</a:t>
            </a:r>
            <a:r>
              <a:rPr lang="en-US" dirty="0" smtClean="0"/>
              <a:t> </a:t>
            </a:r>
            <a:r>
              <a:rPr lang="en-US" dirty="0" err="1" smtClean="0"/>
              <a:t>kedua</a:t>
            </a:r>
            <a:r>
              <a:rPr lang="en-US" dirty="0" smtClean="0"/>
              <a:t> </a:t>
            </a:r>
            <a:r>
              <a:rPr lang="en-US" i="1" dirty="0" err="1" smtClean="0"/>
              <a:t>di</a:t>
            </a:r>
            <a:r>
              <a:rPr lang="en-US" i="1" dirty="0" smtClean="0"/>
              <a:t>-</a:t>
            </a:r>
            <a:r>
              <a:rPr lang="en-US" dirty="0" smtClean="0"/>
              <a:t> </a:t>
            </a:r>
            <a:r>
              <a:rPr lang="en-US" dirty="0" err="1" smtClean="0"/>
              <a:t>itu</a:t>
            </a:r>
            <a:r>
              <a:rPr lang="en-US" dirty="0" smtClean="0"/>
              <a:t> </a:t>
            </a:r>
            <a:r>
              <a:rPr lang="en-US" dirty="0" err="1" smtClean="0"/>
              <a:t>bukanlah</a:t>
            </a:r>
            <a:r>
              <a:rPr lang="en-US" dirty="0" smtClean="0"/>
              <a:t> </a:t>
            </a:r>
            <a:r>
              <a:rPr lang="en-US" dirty="0" err="1" smtClean="0"/>
              <a:t>morfem</a:t>
            </a:r>
            <a:r>
              <a:rPr lang="en-US" dirty="0" smtClean="0"/>
              <a:t> yang </a:t>
            </a:r>
            <a:r>
              <a:rPr lang="en-US" dirty="0" err="1" smtClean="0"/>
              <a:t>sama</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5135563"/>
          </a:xfrm>
        </p:spPr>
        <p:txBody>
          <a:bodyPr/>
          <a:lstStyle/>
          <a:p>
            <a:r>
              <a:rPr lang="en-US" dirty="0" err="1" smtClean="0"/>
              <a:t>Contoh</a:t>
            </a:r>
            <a:r>
              <a:rPr lang="en-US" dirty="0" smtClean="0"/>
              <a:t> </a:t>
            </a:r>
            <a:r>
              <a:rPr lang="en-US" dirty="0" err="1" smtClean="0"/>
              <a:t>ke</a:t>
            </a:r>
            <a:r>
              <a:rPr lang="en-US" dirty="0" smtClean="0"/>
              <a:t>- III :</a:t>
            </a:r>
          </a:p>
          <a:p>
            <a:pPr lvl="1"/>
            <a:r>
              <a:rPr lang="en-US" dirty="0" err="1" smtClean="0"/>
              <a:t>membawa</a:t>
            </a:r>
            <a:endParaRPr lang="en-US" dirty="0" smtClean="0"/>
          </a:p>
          <a:p>
            <a:pPr lvl="1"/>
            <a:r>
              <a:rPr lang="en-US" dirty="0" err="1" smtClean="0"/>
              <a:t>terbawa</a:t>
            </a:r>
            <a:endParaRPr lang="en-US" dirty="0" smtClean="0"/>
          </a:p>
          <a:p>
            <a:pPr lvl="1"/>
            <a:r>
              <a:rPr lang="en-US" dirty="0" err="1" smtClean="0"/>
              <a:t>dibawa</a:t>
            </a:r>
            <a:endParaRPr lang="en-US" dirty="0" smtClean="0"/>
          </a:p>
          <a:p>
            <a:pPr lvl="1"/>
            <a:r>
              <a:rPr lang="en-US" dirty="0" err="1" smtClean="0"/>
              <a:t>pembawa</a:t>
            </a:r>
            <a:endParaRPr lang="en-US" dirty="0" smtClean="0"/>
          </a:p>
          <a:p>
            <a:pPr lvl="1"/>
            <a:endParaRPr lang="en-US" dirty="0"/>
          </a:p>
          <a:p>
            <a:pPr lvl="1">
              <a:buNone/>
            </a:pPr>
            <a:r>
              <a:rPr lang="en-US" dirty="0" smtClean="0"/>
              <a:t>		</a:t>
            </a:r>
            <a:r>
              <a:rPr lang="en-US" dirty="0" err="1"/>
              <a:t>B</a:t>
            </a:r>
            <a:r>
              <a:rPr lang="en-US" dirty="0" err="1" smtClean="0"/>
              <a:t>agian</a:t>
            </a:r>
            <a:r>
              <a:rPr lang="en-US" dirty="0" smtClean="0"/>
              <a:t> yang </a:t>
            </a:r>
            <a:r>
              <a:rPr lang="en-US" dirty="0" err="1" smtClean="0"/>
              <a:t>sama</a:t>
            </a:r>
            <a:r>
              <a:rPr lang="en-US" dirty="0" smtClean="0"/>
              <a:t> </a:t>
            </a:r>
            <a:r>
              <a:rPr lang="en-US" dirty="0" err="1" smtClean="0"/>
              <a:t>itu</a:t>
            </a:r>
            <a:r>
              <a:rPr lang="en-US" dirty="0" smtClean="0"/>
              <a:t> </a:t>
            </a:r>
            <a:r>
              <a:rPr lang="en-US" dirty="0" err="1" smtClean="0"/>
              <a:t>adalah</a:t>
            </a:r>
            <a:r>
              <a:rPr lang="en-US" dirty="0" smtClean="0"/>
              <a:t> </a:t>
            </a:r>
            <a:r>
              <a:rPr lang="en-US" dirty="0" err="1" smtClean="0"/>
              <a:t>bentuk</a:t>
            </a:r>
            <a:r>
              <a:rPr lang="en-US" dirty="0" smtClean="0"/>
              <a:t> </a:t>
            </a:r>
            <a:r>
              <a:rPr lang="en-US" i="1" dirty="0" err="1" smtClean="0"/>
              <a:t>bawa</a:t>
            </a:r>
            <a:r>
              <a:rPr lang="en-US" dirty="0" smtClean="0"/>
              <a:t>. </a:t>
            </a:r>
            <a:r>
              <a:rPr lang="en-US" dirty="0" err="1" smtClean="0"/>
              <a:t>Maka</a:t>
            </a:r>
            <a:r>
              <a:rPr lang="en-US" dirty="0" smtClean="0"/>
              <a:t>, </a:t>
            </a:r>
            <a:r>
              <a:rPr lang="en-US" dirty="0" err="1" smtClean="0"/>
              <a:t>di</a:t>
            </a:r>
            <a:r>
              <a:rPr lang="en-US" dirty="0" smtClean="0"/>
              <a:t> </a:t>
            </a:r>
            <a:r>
              <a:rPr lang="en-US" dirty="0" err="1" smtClean="0"/>
              <a:t>sini</a:t>
            </a:r>
            <a:r>
              <a:rPr lang="en-US" dirty="0" smtClean="0"/>
              <a:t> pun </a:t>
            </a:r>
            <a:r>
              <a:rPr lang="en-US" dirty="0" err="1" smtClean="0"/>
              <a:t>bentuk</a:t>
            </a:r>
            <a:r>
              <a:rPr lang="en-US" dirty="0" smtClean="0"/>
              <a:t> </a:t>
            </a:r>
            <a:r>
              <a:rPr lang="en-US" i="1" dirty="0" err="1" smtClean="0"/>
              <a:t>bawa</a:t>
            </a:r>
            <a:r>
              <a:rPr lang="en-US" dirty="0" smtClean="0"/>
              <a:t> </a:t>
            </a:r>
            <a:r>
              <a:rPr lang="en-US" dirty="0" err="1" smtClean="0"/>
              <a:t>adalah</a:t>
            </a:r>
            <a:r>
              <a:rPr lang="en-US" dirty="0" smtClean="0"/>
              <a:t> </a:t>
            </a:r>
            <a:r>
              <a:rPr lang="en-US" dirty="0" err="1" smtClean="0"/>
              <a:t>sebuah</a:t>
            </a:r>
            <a:r>
              <a:rPr lang="en-US" dirty="0" smtClean="0"/>
              <a:t> </a:t>
            </a:r>
            <a:r>
              <a:rPr lang="en-US" dirty="0" err="1" smtClean="0"/>
              <a:t>morfem</a:t>
            </a:r>
            <a:r>
              <a:rPr lang="en-US" dirty="0" smtClean="0"/>
              <a:t>, </a:t>
            </a:r>
            <a:r>
              <a:rPr lang="en-US" dirty="0" err="1" smtClean="0"/>
              <a:t>karena</a:t>
            </a:r>
            <a:r>
              <a:rPr lang="en-US" dirty="0" smtClean="0"/>
              <a:t> </a:t>
            </a:r>
            <a:r>
              <a:rPr lang="en-US" dirty="0" err="1" smtClean="0"/>
              <a:t>bentuknya</a:t>
            </a:r>
            <a:r>
              <a:rPr lang="en-US" dirty="0" smtClean="0"/>
              <a:t> </a:t>
            </a:r>
            <a:r>
              <a:rPr lang="en-US" dirty="0" err="1" smtClean="0"/>
              <a:t>sama</a:t>
            </a:r>
            <a:r>
              <a:rPr lang="en-US" dirty="0" smtClean="0"/>
              <a:t> </a:t>
            </a:r>
            <a:r>
              <a:rPr lang="en-US" dirty="0" err="1" smtClean="0"/>
              <a:t>dan</a:t>
            </a:r>
            <a:r>
              <a:rPr lang="en-US" dirty="0" smtClean="0"/>
              <a:t> </a:t>
            </a:r>
            <a:r>
              <a:rPr lang="en-US" dirty="0" err="1" smtClean="0"/>
              <a:t>maknanya</a:t>
            </a:r>
            <a:r>
              <a:rPr lang="en-US" dirty="0" smtClean="0"/>
              <a:t> </a:t>
            </a:r>
            <a:r>
              <a:rPr lang="en-US" dirty="0" err="1" smtClean="0"/>
              <a:t>sama</a:t>
            </a:r>
            <a:r>
              <a:rPr lang="en-US"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5181600" cy="914400"/>
          </a:xfrm>
        </p:spPr>
        <p:txBody>
          <a:bodyPr/>
          <a:lstStyle/>
          <a:p>
            <a:pPr algn="ctr"/>
            <a:r>
              <a:rPr lang="en-US" dirty="0" err="1"/>
              <a:t>Alomorf</a:t>
            </a:r>
            <a:r>
              <a:rPr lang="en-US" dirty="0"/>
              <a:t> Dan </a:t>
            </a:r>
            <a:r>
              <a:rPr lang="en-US" dirty="0" err="1"/>
              <a:t>Morf</a:t>
            </a:r>
            <a:endParaRPr lang="en-GB" dirty="0"/>
          </a:p>
        </p:txBody>
      </p:sp>
      <p:sp>
        <p:nvSpPr>
          <p:cNvPr id="6" name="Subtitle 5"/>
          <p:cNvSpPr>
            <a:spLocks noGrp="1"/>
          </p:cNvSpPr>
          <p:nvPr>
            <p:ph type="subTitle" idx="1"/>
          </p:nvPr>
        </p:nvSpPr>
        <p:spPr>
          <a:xfrm>
            <a:off x="457200" y="1676400"/>
            <a:ext cx="3962400" cy="1371600"/>
          </a:xfrm>
        </p:spPr>
        <p:txBody>
          <a:bodyPr>
            <a:normAutofit/>
          </a:bodyPr>
          <a:lstStyle/>
          <a:p>
            <a:pPr algn="l"/>
            <a:r>
              <a:rPr lang="en-US" sz="2400" dirty="0" err="1" smtClean="0"/>
              <a:t>Alomorf</a:t>
            </a:r>
            <a:r>
              <a:rPr lang="en-US" sz="2400" dirty="0" smtClean="0"/>
              <a:t> </a:t>
            </a:r>
            <a:r>
              <a:rPr lang="en-US" sz="2400" dirty="0" err="1" smtClean="0"/>
              <a:t>adalah</a:t>
            </a:r>
            <a:r>
              <a:rPr lang="en-US" sz="2400" dirty="0" smtClean="0"/>
              <a:t> </a:t>
            </a:r>
            <a:r>
              <a:rPr lang="en-US" sz="2400" dirty="0" err="1" smtClean="0"/>
              <a:t>perwujudan</a:t>
            </a:r>
            <a:r>
              <a:rPr lang="en-US" sz="2400" dirty="0" smtClean="0"/>
              <a:t> </a:t>
            </a:r>
            <a:r>
              <a:rPr lang="en-US" sz="2400" dirty="0" err="1" smtClean="0"/>
              <a:t>konkret</a:t>
            </a:r>
            <a:r>
              <a:rPr lang="en-US" sz="2400" dirty="0" smtClean="0"/>
              <a:t> </a:t>
            </a:r>
            <a:r>
              <a:rPr lang="en-US" sz="2400" dirty="0" err="1" smtClean="0"/>
              <a:t>dalam</a:t>
            </a:r>
            <a:r>
              <a:rPr lang="en-US" sz="2400" dirty="0" smtClean="0"/>
              <a:t> </a:t>
            </a:r>
            <a:r>
              <a:rPr lang="en-US" sz="2400" dirty="0" err="1" smtClean="0"/>
              <a:t>ujaran,dari</a:t>
            </a:r>
            <a:r>
              <a:rPr lang="en-US" sz="2400" dirty="0" smtClean="0"/>
              <a:t> </a:t>
            </a:r>
            <a:r>
              <a:rPr lang="en-US" sz="2400" dirty="0" err="1" smtClean="0"/>
              <a:t>sebuah</a:t>
            </a:r>
            <a:r>
              <a:rPr lang="en-US" sz="2400" dirty="0" smtClean="0"/>
              <a:t> </a:t>
            </a:r>
            <a:r>
              <a:rPr lang="en-US" sz="2400" dirty="0" err="1" smtClean="0"/>
              <a:t>morfem</a:t>
            </a:r>
            <a:r>
              <a:rPr lang="en-US" sz="2400" dirty="0" smtClean="0"/>
              <a:t>.</a:t>
            </a:r>
            <a:endParaRPr lang="en-US" sz="2400"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944478458"/>
              </p:ext>
            </p:extLst>
          </p:nvPr>
        </p:nvGraphicFramePr>
        <p:xfrm>
          <a:off x="152399" y="3200400"/>
          <a:ext cx="4343401" cy="3048000"/>
        </p:xfrm>
        <a:graphic>
          <a:graphicData uri="http://schemas.openxmlformats.org/drawingml/2006/table">
            <a:tbl>
              <a:tblPr firstRow="1" firstCol="1" bandRow="1">
                <a:tableStyleId>{5C22544A-7EE6-4342-B048-85BDC9FD1C3A}</a:tableStyleId>
              </a:tblPr>
              <a:tblGrid>
                <a:gridCol w="1342506"/>
                <a:gridCol w="1342506"/>
                <a:gridCol w="1658389"/>
              </a:tblGrid>
              <a:tr h="1016000">
                <a:tc>
                  <a:txBody>
                    <a:bodyPr/>
                    <a:lstStyle/>
                    <a:p>
                      <a:pPr marL="457200" algn="just">
                        <a:lnSpc>
                          <a:spcPct val="150000"/>
                        </a:lnSpc>
                        <a:spcAft>
                          <a:spcPts val="0"/>
                        </a:spcAft>
                      </a:pPr>
                      <a:r>
                        <a:rPr lang="en-US" sz="1600" dirty="0" err="1">
                          <a:solidFill>
                            <a:srgbClr val="7030A0"/>
                          </a:solidFill>
                          <a:effectLst/>
                        </a:rPr>
                        <a:t>Morfem</a:t>
                      </a:r>
                      <a:endParaRPr lang="en-GB" sz="1600" dirty="0">
                        <a:solidFill>
                          <a:srgbClr val="7030A0"/>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457200" algn="just">
                        <a:lnSpc>
                          <a:spcPct val="150000"/>
                        </a:lnSpc>
                        <a:spcAft>
                          <a:spcPts val="0"/>
                        </a:spcAft>
                      </a:pPr>
                      <a:r>
                        <a:rPr lang="en-US" sz="1600" dirty="0" err="1">
                          <a:solidFill>
                            <a:srgbClr val="7030A0"/>
                          </a:solidFill>
                          <a:effectLst/>
                        </a:rPr>
                        <a:t>Alomorf</a:t>
                      </a:r>
                      <a:endParaRPr lang="en-GB" sz="1600" dirty="0">
                        <a:solidFill>
                          <a:srgbClr val="7030A0"/>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457200" algn="just">
                        <a:lnSpc>
                          <a:spcPct val="150000"/>
                        </a:lnSpc>
                        <a:spcAft>
                          <a:spcPts val="0"/>
                        </a:spcAft>
                      </a:pPr>
                      <a:r>
                        <a:rPr lang="en-US" sz="1600" dirty="0" err="1">
                          <a:solidFill>
                            <a:srgbClr val="7030A0"/>
                          </a:solidFill>
                          <a:effectLst/>
                        </a:rPr>
                        <a:t>Contoh</a:t>
                      </a:r>
                      <a:r>
                        <a:rPr lang="en-US" sz="1600" dirty="0">
                          <a:solidFill>
                            <a:srgbClr val="7030A0"/>
                          </a:solidFill>
                          <a:effectLst/>
                        </a:rPr>
                        <a:t> (</a:t>
                      </a:r>
                      <a:r>
                        <a:rPr lang="en-US" sz="1600" dirty="0" err="1">
                          <a:solidFill>
                            <a:srgbClr val="7030A0"/>
                          </a:solidFill>
                          <a:effectLst/>
                        </a:rPr>
                        <a:t>pada</a:t>
                      </a:r>
                      <a:r>
                        <a:rPr lang="en-US" sz="1600" dirty="0">
                          <a:solidFill>
                            <a:srgbClr val="7030A0"/>
                          </a:solidFill>
                          <a:effectLst/>
                        </a:rPr>
                        <a:t> kata)</a:t>
                      </a:r>
                      <a:endParaRPr lang="en-GB" sz="1600" dirty="0">
                        <a:solidFill>
                          <a:srgbClr val="7030A0"/>
                        </a:solidFill>
                        <a:effectLst/>
                        <a:latin typeface="Calibri"/>
                        <a:ea typeface="Calibri"/>
                        <a:cs typeface="Times New Roman"/>
                      </a:endParaRPr>
                    </a:p>
                  </a:txBody>
                  <a:tcPr marL="68580" marR="68580" marT="0" marB="0">
                    <a:solidFill>
                      <a:schemeClr val="accent2">
                        <a:lumMod val="40000"/>
                        <a:lumOff val="60000"/>
                      </a:schemeClr>
                    </a:solidFill>
                  </a:tcPr>
                </a:tc>
              </a:tr>
              <a:tr h="2032000">
                <a:tc>
                  <a:txBody>
                    <a:bodyPr/>
                    <a:lstStyle/>
                    <a:p>
                      <a:pPr marL="457200" algn="just">
                        <a:lnSpc>
                          <a:spcPct val="150000"/>
                        </a:lnSpc>
                        <a:spcAft>
                          <a:spcPts val="0"/>
                        </a:spcAft>
                      </a:pPr>
                      <a:r>
                        <a:rPr lang="en-US" sz="1600" dirty="0" err="1">
                          <a:solidFill>
                            <a:srgbClr val="7030A0"/>
                          </a:solidFill>
                          <a:effectLst/>
                        </a:rPr>
                        <a:t>Ber</a:t>
                      </a:r>
                      <a:r>
                        <a:rPr lang="en-US" sz="1600" dirty="0">
                          <a:solidFill>
                            <a:srgbClr val="7030A0"/>
                          </a:solidFill>
                          <a:effectLst/>
                        </a:rPr>
                        <a:t>-</a:t>
                      </a:r>
                      <a:endParaRPr lang="en-GB" sz="1600" dirty="0">
                        <a:solidFill>
                          <a:srgbClr val="7030A0"/>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457200" algn="just">
                        <a:lnSpc>
                          <a:spcPct val="150000"/>
                        </a:lnSpc>
                        <a:spcAft>
                          <a:spcPts val="0"/>
                        </a:spcAft>
                      </a:pPr>
                      <a:r>
                        <a:rPr lang="en-US" sz="1600" dirty="0" err="1">
                          <a:effectLst/>
                        </a:rPr>
                        <a:t>Ber</a:t>
                      </a:r>
                      <a:r>
                        <a:rPr lang="en-US" sz="1600" dirty="0">
                          <a:effectLst/>
                        </a:rPr>
                        <a:t>-</a:t>
                      </a:r>
                      <a:endParaRPr lang="en-GB" sz="1600" dirty="0">
                        <a:effectLst/>
                      </a:endParaRPr>
                    </a:p>
                    <a:p>
                      <a:pPr marL="457200" algn="just">
                        <a:lnSpc>
                          <a:spcPct val="150000"/>
                        </a:lnSpc>
                        <a:spcAft>
                          <a:spcPts val="0"/>
                        </a:spcAft>
                      </a:pPr>
                      <a:r>
                        <a:rPr lang="en-US" sz="1600" dirty="0">
                          <a:effectLst/>
                        </a:rPr>
                        <a:t>Be-</a:t>
                      </a:r>
                      <a:endParaRPr lang="en-GB" sz="1600" dirty="0">
                        <a:effectLst/>
                      </a:endParaRPr>
                    </a:p>
                    <a:p>
                      <a:pPr marL="457200" algn="just">
                        <a:lnSpc>
                          <a:spcPct val="150000"/>
                        </a:lnSpc>
                        <a:spcAft>
                          <a:spcPts val="0"/>
                        </a:spcAft>
                      </a:pPr>
                      <a:r>
                        <a:rPr lang="en-US" sz="1600" dirty="0" err="1">
                          <a:effectLst/>
                        </a:rPr>
                        <a:t>Bel</a:t>
                      </a:r>
                      <a:r>
                        <a:rPr lang="en-US" sz="1600" dirty="0">
                          <a:effectLst/>
                        </a:rPr>
                        <a:t>-</a:t>
                      </a:r>
                      <a:endParaRPr lang="en-GB" sz="16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457200" algn="just">
                        <a:lnSpc>
                          <a:spcPct val="150000"/>
                        </a:lnSpc>
                        <a:spcAft>
                          <a:spcPts val="0"/>
                        </a:spcAft>
                      </a:pPr>
                      <a:r>
                        <a:rPr lang="en-US" sz="1600" dirty="0" err="1">
                          <a:effectLst/>
                        </a:rPr>
                        <a:t>Bertemu</a:t>
                      </a:r>
                      <a:r>
                        <a:rPr lang="en-US" sz="1600" dirty="0">
                          <a:effectLst/>
                        </a:rPr>
                        <a:t>, </a:t>
                      </a:r>
                      <a:r>
                        <a:rPr lang="en-US" sz="1600" dirty="0" err="1">
                          <a:effectLst/>
                        </a:rPr>
                        <a:t>berdoa</a:t>
                      </a:r>
                      <a:endParaRPr lang="en-GB" sz="1600" dirty="0">
                        <a:effectLst/>
                      </a:endParaRPr>
                    </a:p>
                    <a:p>
                      <a:pPr marL="457200" algn="just">
                        <a:lnSpc>
                          <a:spcPct val="150000"/>
                        </a:lnSpc>
                        <a:spcAft>
                          <a:spcPts val="0"/>
                        </a:spcAft>
                      </a:pPr>
                      <a:r>
                        <a:rPr lang="en-US" sz="1600" dirty="0" err="1">
                          <a:effectLst/>
                        </a:rPr>
                        <a:t>Beternak</a:t>
                      </a:r>
                      <a:r>
                        <a:rPr lang="en-US" sz="1600" dirty="0">
                          <a:effectLst/>
                        </a:rPr>
                        <a:t>, </a:t>
                      </a:r>
                      <a:r>
                        <a:rPr lang="en-US" sz="1600" dirty="0" err="1">
                          <a:effectLst/>
                        </a:rPr>
                        <a:t>bekerja</a:t>
                      </a:r>
                      <a:endParaRPr lang="en-GB" sz="1600" dirty="0">
                        <a:effectLst/>
                      </a:endParaRPr>
                    </a:p>
                    <a:p>
                      <a:pPr marL="457200" algn="just">
                        <a:lnSpc>
                          <a:spcPct val="150000"/>
                        </a:lnSpc>
                        <a:spcAft>
                          <a:spcPts val="0"/>
                        </a:spcAft>
                      </a:pPr>
                      <a:r>
                        <a:rPr lang="en-US" sz="1600" dirty="0" err="1">
                          <a:effectLst/>
                        </a:rPr>
                        <a:t>Belajar</a:t>
                      </a:r>
                      <a:endParaRPr lang="en-GB" sz="1600" dirty="0">
                        <a:effectLst/>
                        <a:latin typeface="Calibri"/>
                        <a:ea typeface="Calibri"/>
                        <a:cs typeface="Times New Roman"/>
                      </a:endParaRPr>
                    </a:p>
                  </a:txBody>
                  <a:tcPr marL="68580" marR="68580" marT="0" marB="0">
                    <a:solidFill>
                      <a:schemeClr val="accent2">
                        <a:lumMod val="40000"/>
                        <a:lumOff val="6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3397299"/>
              </p:ext>
            </p:extLst>
          </p:nvPr>
        </p:nvGraphicFramePr>
        <p:xfrm>
          <a:off x="4572000" y="990600"/>
          <a:ext cx="4419600" cy="5760720"/>
        </p:xfrm>
        <a:graphic>
          <a:graphicData uri="http://schemas.openxmlformats.org/drawingml/2006/table">
            <a:tbl>
              <a:tblPr firstRow="1" firstCol="1" bandRow="1">
                <a:tableStyleId>{5C22544A-7EE6-4342-B048-85BDC9FD1C3A}</a:tableStyleId>
              </a:tblPr>
              <a:tblGrid>
                <a:gridCol w="1217938"/>
                <a:gridCol w="1456244"/>
                <a:gridCol w="1745418"/>
              </a:tblGrid>
              <a:tr h="514343">
                <a:tc>
                  <a:txBody>
                    <a:bodyPr/>
                    <a:lstStyle/>
                    <a:p>
                      <a:pPr marL="457200" algn="ctr">
                        <a:lnSpc>
                          <a:spcPct val="150000"/>
                        </a:lnSpc>
                        <a:spcAft>
                          <a:spcPts val="0"/>
                        </a:spcAft>
                      </a:pPr>
                      <a:r>
                        <a:rPr lang="en-US" sz="1800" dirty="0" err="1">
                          <a:solidFill>
                            <a:srgbClr val="7030A0"/>
                          </a:solidFill>
                          <a:effectLst/>
                        </a:rPr>
                        <a:t>Morfem</a:t>
                      </a:r>
                      <a:endParaRPr lang="en-GB" sz="1800" dirty="0">
                        <a:solidFill>
                          <a:srgbClr val="7030A0"/>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457200" algn="ctr">
                        <a:lnSpc>
                          <a:spcPct val="150000"/>
                        </a:lnSpc>
                        <a:spcAft>
                          <a:spcPts val="0"/>
                        </a:spcAft>
                      </a:pPr>
                      <a:r>
                        <a:rPr lang="en-US" sz="1800" dirty="0" err="1">
                          <a:solidFill>
                            <a:srgbClr val="7030A0"/>
                          </a:solidFill>
                          <a:effectLst/>
                        </a:rPr>
                        <a:t>Alomorf</a:t>
                      </a:r>
                      <a:endParaRPr lang="en-GB" sz="1800" dirty="0">
                        <a:solidFill>
                          <a:srgbClr val="7030A0"/>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457200" algn="ctr">
                        <a:lnSpc>
                          <a:spcPct val="150000"/>
                        </a:lnSpc>
                        <a:spcAft>
                          <a:spcPts val="0"/>
                        </a:spcAft>
                      </a:pPr>
                      <a:r>
                        <a:rPr lang="en-US" sz="1800" dirty="0" err="1">
                          <a:solidFill>
                            <a:srgbClr val="7030A0"/>
                          </a:solidFill>
                          <a:effectLst/>
                        </a:rPr>
                        <a:t>Contoh</a:t>
                      </a:r>
                      <a:r>
                        <a:rPr lang="en-US" sz="1800" dirty="0">
                          <a:solidFill>
                            <a:srgbClr val="7030A0"/>
                          </a:solidFill>
                          <a:effectLst/>
                        </a:rPr>
                        <a:t> (</a:t>
                      </a:r>
                      <a:r>
                        <a:rPr lang="en-US" sz="1800" dirty="0" err="1">
                          <a:solidFill>
                            <a:srgbClr val="7030A0"/>
                          </a:solidFill>
                          <a:effectLst/>
                        </a:rPr>
                        <a:t>pada</a:t>
                      </a:r>
                      <a:r>
                        <a:rPr lang="en-US" sz="1800" dirty="0">
                          <a:solidFill>
                            <a:srgbClr val="7030A0"/>
                          </a:solidFill>
                          <a:effectLst/>
                        </a:rPr>
                        <a:t> </a:t>
                      </a:r>
                      <a:r>
                        <a:rPr lang="en-US" sz="1800" dirty="0" err="1">
                          <a:solidFill>
                            <a:srgbClr val="7030A0"/>
                          </a:solidFill>
                          <a:effectLst/>
                        </a:rPr>
                        <a:t>kata</a:t>
                      </a:r>
                      <a:r>
                        <a:rPr lang="en-US" sz="1800" dirty="0">
                          <a:solidFill>
                            <a:srgbClr val="7030A0"/>
                          </a:solidFill>
                          <a:effectLst/>
                        </a:rPr>
                        <a:t>)</a:t>
                      </a:r>
                      <a:endParaRPr lang="en-GB" sz="1800" dirty="0">
                        <a:solidFill>
                          <a:srgbClr val="7030A0"/>
                        </a:solidFill>
                        <a:effectLst/>
                        <a:latin typeface="Calibri"/>
                        <a:ea typeface="Calibri"/>
                        <a:cs typeface="Times New Roman"/>
                      </a:endParaRPr>
                    </a:p>
                  </a:txBody>
                  <a:tcPr marL="68580" marR="68580" marT="0" marB="0">
                    <a:solidFill>
                      <a:schemeClr val="accent2">
                        <a:lumMod val="40000"/>
                        <a:lumOff val="60000"/>
                      </a:schemeClr>
                    </a:solidFill>
                  </a:tcPr>
                </a:tc>
              </a:tr>
              <a:tr h="3555816">
                <a:tc>
                  <a:txBody>
                    <a:bodyPr/>
                    <a:lstStyle/>
                    <a:p>
                      <a:pPr marL="457200" algn="just">
                        <a:lnSpc>
                          <a:spcPct val="150000"/>
                        </a:lnSpc>
                        <a:spcAft>
                          <a:spcPts val="0"/>
                        </a:spcAft>
                      </a:pPr>
                      <a:r>
                        <a:rPr lang="en-US" sz="1800" dirty="0" err="1">
                          <a:solidFill>
                            <a:srgbClr val="7030A0"/>
                          </a:solidFill>
                          <a:effectLst/>
                        </a:rPr>
                        <a:t>Meng</a:t>
                      </a:r>
                      <a:r>
                        <a:rPr lang="en-US" sz="1800" dirty="0">
                          <a:solidFill>
                            <a:srgbClr val="7030A0"/>
                          </a:solidFill>
                          <a:effectLst/>
                        </a:rPr>
                        <a:t>-</a:t>
                      </a:r>
                      <a:endParaRPr lang="en-GB" sz="1800" dirty="0">
                        <a:solidFill>
                          <a:srgbClr val="7030A0"/>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457200" algn="just">
                        <a:lnSpc>
                          <a:spcPct val="150000"/>
                        </a:lnSpc>
                        <a:spcAft>
                          <a:spcPts val="0"/>
                        </a:spcAft>
                      </a:pPr>
                      <a:r>
                        <a:rPr lang="en-US" sz="1800" dirty="0">
                          <a:effectLst/>
                        </a:rPr>
                        <a:t>Me-</a:t>
                      </a:r>
                      <a:endParaRPr lang="en-GB" sz="1800" dirty="0">
                        <a:effectLst/>
                      </a:endParaRPr>
                    </a:p>
                    <a:p>
                      <a:pPr marL="457200" algn="just">
                        <a:lnSpc>
                          <a:spcPct val="150000"/>
                        </a:lnSpc>
                        <a:spcAft>
                          <a:spcPts val="0"/>
                        </a:spcAft>
                      </a:pPr>
                      <a:r>
                        <a:rPr lang="en-US" sz="1800" dirty="0" err="1">
                          <a:effectLst/>
                        </a:rPr>
                        <a:t>Mem</a:t>
                      </a:r>
                      <a:r>
                        <a:rPr lang="en-US" sz="1800" dirty="0">
                          <a:effectLst/>
                        </a:rPr>
                        <a:t>-</a:t>
                      </a:r>
                      <a:endParaRPr lang="en-GB" sz="1800" dirty="0">
                        <a:effectLst/>
                      </a:endParaRPr>
                    </a:p>
                    <a:p>
                      <a:pPr marL="457200" algn="just">
                        <a:lnSpc>
                          <a:spcPct val="150000"/>
                        </a:lnSpc>
                        <a:spcAft>
                          <a:spcPts val="0"/>
                        </a:spcAft>
                      </a:pPr>
                      <a:r>
                        <a:rPr lang="en-US" sz="1800" dirty="0">
                          <a:effectLst/>
                        </a:rPr>
                        <a:t>Men-</a:t>
                      </a:r>
                      <a:endParaRPr lang="en-GB" sz="1800" dirty="0">
                        <a:effectLst/>
                      </a:endParaRPr>
                    </a:p>
                    <a:p>
                      <a:pPr marL="457200" algn="just">
                        <a:lnSpc>
                          <a:spcPct val="150000"/>
                        </a:lnSpc>
                        <a:spcAft>
                          <a:spcPts val="0"/>
                        </a:spcAft>
                      </a:pPr>
                      <a:r>
                        <a:rPr lang="en-US" sz="1800" dirty="0" err="1">
                          <a:effectLst/>
                        </a:rPr>
                        <a:t>Meny</a:t>
                      </a:r>
                      <a:r>
                        <a:rPr lang="en-US" sz="1800" dirty="0">
                          <a:effectLst/>
                        </a:rPr>
                        <a:t>-</a:t>
                      </a:r>
                      <a:endParaRPr lang="en-GB" sz="1800" dirty="0">
                        <a:effectLst/>
                      </a:endParaRPr>
                    </a:p>
                    <a:p>
                      <a:pPr marL="457200" algn="just">
                        <a:lnSpc>
                          <a:spcPct val="150000"/>
                        </a:lnSpc>
                        <a:spcAft>
                          <a:spcPts val="0"/>
                        </a:spcAft>
                      </a:pPr>
                      <a:r>
                        <a:rPr lang="en-US" sz="1800" dirty="0" err="1">
                          <a:effectLst/>
                        </a:rPr>
                        <a:t>Meng</a:t>
                      </a:r>
                      <a:r>
                        <a:rPr lang="en-US" sz="1800" dirty="0">
                          <a:effectLst/>
                        </a:rPr>
                        <a:t>-</a:t>
                      </a:r>
                      <a:endParaRPr lang="en-GB" sz="1800" dirty="0">
                        <a:effectLst/>
                      </a:endParaRPr>
                    </a:p>
                    <a:p>
                      <a:pPr marL="457200" algn="just">
                        <a:lnSpc>
                          <a:spcPct val="150000"/>
                        </a:lnSpc>
                        <a:spcAft>
                          <a:spcPts val="0"/>
                        </a:spcAft>
                      </a:pPr>
                      <a:r>
                        <a:rPr lang="en-US" sz="1800" dirty="0" err="1">
                          <a:effectLst/>
                        </a:rPr>
                        <a:t>Menge</a:t>
                      </a:r>
                      <a:r>
                        <a:rPr lang="en-US" sz="1800" dirty="0">
                          <a:effectLst/>
                        </a:rPr>
                        <a:t>-</a:t>
                      </a:r>
                      <a:endParaRPr lang="en-GB" sz="18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457200" algn="just">
                        <a:lnSpc>
                          <a:spcPct val="150000"/>
                        </a:lnSpc>
                        <a:spcAft>
                          <a:spcPts val="0"/>
                        </a:spcAft>
                      </a:pPr>
                      <a:r>
                        <a:rPr lang="en-US" sz="1800" dirty="0" err="1">
                          <a:effectLst/>
                        </a:rPr>
                        <a:t>Melihat</a:t>
                      </a:r>
                      <a:r>
                        <a:rPr lang="en-US" sz="1800" dirty="0">
                          <a:effectLst/>
                        </a:rPr>
                        <a:t>, </a:t>
                      </a:r>
                      <a:r>
                        <a:rPr lang="en-US" sz="1800" dirty="0" err="1">
                          <a:effectLst/>
                        </a:rPr>
                        <a:t>merawat</a:t>
                      </a:r>
                      <a:endParaRPr lang="en-GB" sz="1800" dirty="0">
                        <a:effectLst/>
                      </a:endParaRPr>
                    </a:p>
                    <a:p>
                      <a:pPr marL="457200" algn="just">
                        <a:lnSpc>
                          <a:spcPct val="150000"/>
                        </a:lnSpc>
                        <a:spcAft>
                          <a:spcPts val="0"/>
                        </a:spcAft>
                      </a:pPr>
                      <a:r>
                        <a:rPr lang="en-US" sz="1800" dirty="0" err="1">
                          <a:effectLst/>
                        </a:rPr>
                        <a:t>Membaca</a:t>
                      </a:r>
                      <a:r>
                        <a:rPr lang="en-US" sz="1800" dirty="0">
                          <a:effectLst/>
                        </a:rPr>
                        <a:t>, </a:t>
                      </a:r>
                      <a:r>
                        <a:rPr lang="en-US" sz="1800" dirty="0" err="1">
                          <a:effectLst/>
                        </a:rPr>
                        <a:t>membawa</a:t>
                      </a:r>
                      <a:endParaRPr lang="en-GB" sz="1800" dirty="0">
                        <a:effectLst/>
                      </a:endParaRPr>
                    </a:p>
                    <a:p>
                      <a:pPr marL="457200" algn="just">
                        <a:lnSpc>
                          <a:spcPct val="150000"/>
                        </a:lnSpc>
                        <a:spcAft>
                          <a:spcPts val="0"/>
                        </a:spcAft>
                      </a:pPr>
                      <a:r>
                        <a:rPr lang="en-US" sz="1800" dirty="0" err="1">
                          <a:effectLst/>
                        </a:rPr>
                        <a:t>Menduga</a:t>
                      </a:r>
                      <a:r>
                        <a:rPr lang="en-US" sz="1800" dirty="0">
                          <a:effectLst/>
                        </a:rPr>
                        <a:t>, </a:t>
                      </a:r>
                      <a:r>
                        <a:rPr lang="en-US" sz="1800" dirty="0" err="1">
                          <a:effectLst/>
                        </a:rPr>
                        <a:t>mendengar</a:t>
                      </a:r>
                      <a:endParaRPr lang="en-GB" sz="1800" dirty="0">
                        <a:effectLst/>
                      </a:endParaRPr>
                    </a:p>
                    <a:p>
                      <a:pPr marL="457200" algn="just">
                        <a:lnSpc>
                          <a:spcPct val="150000"/>
                        </a:lnSpc>
                        <a:spcAft>
                          <a:spcPts val="0"/>
                        </a:spcAft>
                      </a:pPr>
                      <a:r>
                        <a:rPr lang="en-US" sz="1800" dirty="0" err="1">
                          <a:effectLst/>
                        </a:rPr>
                        <a:t>Menyisir</a:t>
                      </a:r>
                      <a:r>
                        <a:rPr lang="en-US" sz="1800" dirty="0">
                          <a:effectLst/>
                        </a:rPr>
                        <a:t>, </a:t>
                      </a:r>
                      <a:r>
                        <a:rPr lang="en-US" sz="1800" dirty="0" err="1">
                          <a:effectLst/>
                        </a:rPr>
                        <a:t>menyusul</a:t>
                      </a:r>
                      <a:endParaRPr lang="en-GB" sz="1800" dirty="0">
                        <a:effectLst/>
                      </a:endParaRPr>
                    </a:p>
                    <a:p>
                      <a:pPr marL="457200" algn="just">
                        <a:lnSpc>
                          <a:spcPct val="150000"/>
                        </a:lnSpc>
                        <a:spcAft>
                          <a:spcPts val="0"/>
                        </a:spcAft>
                      </a:pPr>
                      <a:r>
                        <a:rPr lang="en-US" sz="1800" dirty="0" err="1">
                          <a:effectLst/>
                        </a:rPr>
                        <a:t>Menggali</a:t>
                      </a:r>
                      <a:r>
                        <a:rPr lang="en-US" sz="1800" dirty="0">
                          <a:effectLst/>
                        </a:rPr>
                        <a:t>, </a:t>
                      </a:r>
                      <a:r>
                        <a:rPr lang="en-US" sz="1800" dirty="0" err="1">
                          <a:effectLst/>
                        </a:rPr>
                        <a:t>mengebor</a:t>
                      </a:r>
                      <a:endParaRPr lang="en-GB" sz="1800" dirty="0">
                        <a:effectLst/>
                      </a:endParaRPr>
                    </a:p>
                    <a:p>
                      <a:pPr marL="457200" algn="just">
                        <a:lnSpc>
                          <a:spcPct val="150000"/>
                        </a:lnSpc>
                        <a:spcAft>
                          <a:spcPts val="0"/>
                        </a:spcAft>
                      </a:pPr>
                      <a:r>
                        <a:rPr lang="en-US" sz="1800" dirty="0" err="1">
                          <a:effectLst/>
                        </a:rPr>
                        <a:t>Mengecat</a:t>
                      </a:r>
                      <a:r>
                        <a:rPr lang="en-US" sz="1800" dirty="0">
                          <a:effectLst/>
                        </a:rPr>
                        <a:t>, </a:t>
                      </a:r>
                      <a:r>
                        <a:rPr lang="en-US" sz="1800" dirty="0" err="1">
                          <a:effectLst/>
                        </a:rPr>
                        <a:t>mengetik</a:t>
                      </a:r>
                      <a:endParaRPr lang="en-GB" sz="1800" dirty="0">
                        <a:effectLst/>
                        <a:latin typeface="Calibri"/>
                        <a:ea typeface="Calibri"/>
                        <a:cs typeface="Times New Roman"/>
                      </a:endParaRPr>
                    </a:p>
                  </a:txBody>
                  <a:tcPr marL="68580" marR="68580" marT="0" marB="0">
                    <a:solidFill>
                      <a:schemeClr val="accent2">
                        <a:lumMod val="40000"/>
                        <a:lumOff val="60000"/>
                      </a:schemeClr>
                    </a:solidFill>
                  </a:tcPr>
                </a:tc>
              </a:tr>
            </a:tbl>
          </a:graphicData>
        </a:graphic>
      </p:graphicFrame>
    </p:spTree>
    <p:extLst>
      <p:ext uri="{BB962C8B-B14F-4D97-AF65-F5344CB8AC3E}">
        <p14:creationId xmlns:p14="http://schemas.microsoft.com/office/powerpoint/2010/main" val="3560224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1443</Words>
  <Application>Microsoft Office PowerPoint</Application>
  <PresentationFormat>On-screen Show (4:3)</PresentationFormat>
  <Paragraphs>216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Struktur Bahasa Indonesia “Morfologi Bahasa”</vt:lpstr>
      <vt:lpstr>PENGERTIAN MORFOLOGI</vt:lpstr>
      <vt:lpstr>PowerPoint Presentation</vt:lpstr>
      <vt:lpstr>PowerPoint Presentation</vt:lpstr>
      <vt:lpstr>PENGERTIAN MORFEM</vt:lpstr>
      <vt:lpstr>Identifikasi Morfem</vt:lpstr>
      <vt:lpstr>PowerPoint Presentation</vt:lpstr>
      <vt:lpstr>PowerPoint Presentation</vt:lpstr>
      <vt:lpstr>Alomorf Dan Morf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Pembentukan Kata</vt:lpstr>
      <vt:lpstr>PowerPoint Presentation</vt:lpstr>
      <vt:lpstr>KOMPOSISI</vt:lpstr>
      <vt:lpstr>Reduplikasi </vt:lpstr>
      <vt:lpstr>PEMENDEKAN( AKROMINASI), DAN PENYERAPAN </vt:lpstr>
      <vt:lpstr>PowerPoint Presentation</vt:lpstr>
      <vt:lpstr>Terimakasih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 Bahasa Indonesia “Morfologi Bahasa”</dc:title>
  <dc:creator>Vania Septiani♥</dc:creator>
  <cp:lastModifiedBy>bismillah</cp:lastModifiedBy>
  <cp:revision>32</cp:revision>
  <dcterms:created xsi:type="dcterms:W3CDTF">2015-04-01T11:35:26Z</dcterms:created>
  <dcterms:modified xsi:type="dcterms:W3CDTF">2015-08-19T15:59:36Z</dcterms:modified>
</cp:coreProperties>
</file>