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9" autoAdjust="0"/>
  </p:normalViewPr>
  <p:slideViewPr>
    <p:cSldViewPr>
      <p:cViewPr varScale="1">
        <p:scale>
          <a:sx n="67" d="100"/>
          <a:sy n="67" d="100"/>
        </p:scale>
        <p:origin x="-139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B09E2CC-8AD5-45AE-B4B7-F6D8375E788A}" type="datetimeFigureOut">
              <a:rPr lang="id-ID" smtClean="0"/>
              <a:t>17/05/2016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B09E2CC-8AD5-45AE-B4B7-F6D8375E788A}" type="datetimeFigureOut">
              <a:rPr lang="id-ID" smtClean="0"/>
              <a:t>17/05/2016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B09E2CC-8AD5-45AE-B4B7-F6D8375E788A}" type="datetimeFigureOut">
              <a:rPr lang="id-ID" smtClean="0"/>
              <a:t>17/05/2016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B09E2CC-8AD5-45AE-B4B7-F6D8375E788A}" type="datetimeFigureOut">
              <a:rPr lang="id-ID" smtClean="0"/>
              <a:t>17/05/2016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E2CC-8AD5-45AE-B4B7-F6D8375E788A}" type="datetimeFigureOut">
              <a:rPr lang="id-ID" smtClean="0"/>
              <a:t>17/05/2016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B09E2CC-8AD5-45AE-B4B7-F6D8375E788A}" type="datetimeFigureOut">
              <a:rPr lang="id-ID" smtClean="0"/>
              <a:t>17/05/2016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B09E2CC-8AD5-45AE-B4B7-F6D8375E788A}" type="datetimeFigureOut">
              <a:rPr lang="id-ID" smtClean="0"/>
              <a:t>17/05/2016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B09E2CC-8AD5-45AE-B4B7-F6D8375E788A}" type="datetimeFigureOut">
              <a:rPr lang="id-ID" smtClean="0"/>
              <a:t>17/05/2016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E2CC-8AD5-45AE-B4B7-F6D8375E788A}" type="datetimeFigureOut">
              <a:rPr lang="id-ID" smtClean="0"/>
              <a:t>17/05/2016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E2CC-8AD5-45AE-B4B7-F6D8375E788A}" type="datetimeFigureOut">
              <a:rPr lang="id-ID" smtClean="0"/>
              <a:t>17/05/2016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E2CC-8AD5-45AE-B4B7-F6D8375E788A}" type="datetimeFigureOut">
              <a:rPr lang="id-ID" smtClean="0"/>
              <a:t>17/05/2016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E15610-BB82-4832-A186-300DEC1B17F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E2CC-8AD5-45AE-B4B7-F6D8375E788A}" type="datetimeFigureOut">
              <a:rPr lang="id-ID" smtClean="0"/>
              <a:t>17/05/2016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15610-BB82-4832-A186-300DEC1B17F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92896"/>
            <a:ext cx="8229600" cy="1143000"/>
          </a:xfrm>
        </p:spPr>
        <p:txBody>
          <a:bodyPr/>
          <a:lstStyle/>
          <a:p>
            <a:r>
              <a:rPr lang="id-ID" dirty="0" smtClean="0"/>
              <a:t>PENERAPAN </a:t>
            </a:r>
            <a:r>
              <a:rPr lang="id-ID" dirty="0" smtClean="0"/>
              <a:t>MORFOLOGI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Gabungan Afiks</a:t>
            </a:r>
            <a:endParaRPr lang="id-ID" dirty="0"/>
          </a:p>
        </p:txBody>
      </p:sp>
      <p:sp>
        <p:nvSpPr>
          <p:cNvPr id="3" name="Content Placeholder 2"/>
          <p:cNvSpPr>
            <a:spLocks noGrp="1"/>
          </p:cNvSpPr>
          <p:nvPr>
            <p:ph idx="1"/>
          </p:nvPr>
        </p:nvSpPr>
        <p:spPr/>
        <p:txBody>
          <a:bodyPr>
            <a:normAutofit/>
          </a:bodyPr>
          <a:lstStyle/>
          <a:p>
            <a:pPr>
              <a:buNone/>
            </a:pPr>
            <a:r>
              <a:rPr lang="id-ID" dirty="0"/>
              <a:t/>
            </a:r>
            <a:br>
              <a:rPr lang="id-ID" dirty="0"/>
            </a:br>
            <a:r>
              <a:rPr lang="id-ID" dirty="0"/>
              <a:t>Ialah gabungan prefiks dan sufiks yang ditambahkan pada kata dasar tidak sekaligus.</a:t>
            </a:r>
            <a:br>
              <a:rPr lang="id-ID" dirty="0"/>
            </a:br>
            <a:r>
              <a:rPr lang="id-ID" dirty="0"/>
              <a:t>Contoh:</a:t>
            </a:r>
            <a:br>
              <a:rPr lang="id-ID" dirty="0"/>
            </a:br>
            <a:r>
              <a:rPr lang="id-ID" dirty="0"/>
              <a:t>ber—an -berpakaian</a:t>
            </a:r>
            <a:br>
              <a:rPr lang="id-ID" dirty="0"/>
            </a:br>
            <a:r>
              <a:rPr lang="id-ID" dirty="0"/>
              <a:t>-pakai_pakaian berpakaian</a:t>
            </a:r>
            <a:br>
              <a:rPr lang="id-ID" dirty="0"/>
            </a:br>
            <a:r>
              <a:rPr lang="id-ID" dirty="0"/>
              <a:t>member—kan -memberlakukan</a:t>
            </a:r>
            <a:br>
              <a:rPr lang="id-ID" dirty="0"/>
            </a:br>
            <a:r>
              <a:rPr lang="id-ID" dirty="0"/>
              <a:t>laku_ berlaku_ berlakukan _memberlakukan</a:t>
            </a:r>
            <a:br>
              <a:rPr lang="id-ID" dirty="0"/>
            </a:b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Simulfiks</a:t>
            </a:r>
            <a:endParaRPr lang="id-ID"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pPr>
              <a:buNone/>
            </a:pPr>
            <a:r>
              <a:rPr lang="id-ID" dirty="0" smtClean="0"/>
              <a:t>Ialah </a:t>
            </a:r>
            <a:r>
              <a:rPr lang="id-ID" dirty="0"/>
              <a:t>afiks yang disamakan dengan ciri-ciri segmental yang dileburkan pada kata dasarnya. Biasanya di samakan dengan nasalisasi dari fonem pertama suatu bentuk dasar, dan fungsinya ialah membentuk verba atau memverbakan nomina, adjectiva atau kelas kata yang lain menjadi kata kerja. </a:t>
            </a:r>
            <a:br>
              <a:rPr lang="id-ID" dirty="0"/>
            </a:br>
            <a:r>
              <a:rPr lang="id-ID" dirty="0"/>
              <a:t>Contoh: </a:t>
            </a:r>
            <a:br>
              <a:rPr lang="id-ID" dirty="0"/>
            </a:br>
            <a:r>
              <a:rPr lang="id-ID" dirty="0"/>
              <a:t/>
            </a:r>
            <a:br>
              <a:rPr lang="id-ID" dirty="0"/>
            </a:br>
            <a:r>
              <a:rPr lang="id-ID" dirty="0"/>
              <a:t>Kopi → ngopi</a:t>
            </a:r>
            <a:br>
              <a:rPr lang="id-ID" dirty="0"/>
            </a:br>
            <a:r>
              <a:rPr lang="id-ID" dirty="0"/>
              <a:t>Sate → nyate</a:t>
            </a:r>
            <a:br>
              <a:rPr lang="id-ID" dirty="0"/>
            </a:br>
            <a:r>
              <a:rPr lang="id-ID" dirty="0"/>
              <a:t>Kebut → ngebut</a:t>
            </a:r>
            <a:br>
              <a:rPr lang="id-ID" dirty="0"/>
            </a:br>
            <a:r>
              <a:rPr lang="id-ID" dirty="0"/>
              <a:t>Tulis → nulis</a:t>
            </a:r>
            <a:br>
              <a:rPr lang="id-ID" dirty="0"/>
            </a:b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Interfiks</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Interfiks </a:t>
            </a:r>
            <a:r>
              <a:rPr lang="id-ID" dirty="0"/>
              <a:t>yaitu suatu jenis infiks yang muncul di antara dua unsur. Dalam bahasa indonesia interfiks terdapat pada kata-kata bentukan baru, misalnya: interfiks –n-dan -o-. </a:t>
            </a:r>
            <a:br>
              <a:rPr lang="id-ID" dirty="0"/>
            </a:br>
            <a:r>
              <a:rPr lang="id-ID" dirty="0"/>
              <a:t/>
            </a:r>
            <a:br>
              <a:rPr lang="id-ID" dirty="0"/>
            </a:br>
            <a:r>
              <a:rPr lang="id-ID" dirty="0"/>
              <a:t>Contoh: </a:t>
            </a:r>
            <a:br>
              <a:rPr lang="id-ID" dirty="0"/>
            </a:br>
            <a:r>
              <a:rPr lang="id-ID" dirty="0"/>
              <a:t/>
            </a:r>
            <a:br>
              <a:rPr lang="id-ID" dirty="0"/>
            </a:br>
            <a:r>
              <a:rPr lang="id-ID" dirty="0"/>
              <a:t>indonesia-logi → indonesianologi</a:t>
            </a:r>
            <a:br>
              <a:rPr lang="id-ID" dirty="0"/>
            </a:br>
            <a:r>
              <a:rPr lang="id-ID" dirty="0"/>
              <a:t/>
            </a:r>
            <a:br>
              <a:rPr lang="id-ID" dirty="0"/>
            </a:br>
            <a:r>
              <a:rPr lang="id-ID" dirty="0"/>
              <a:t>jawa-logi → jawanologi. </a:t>
            </a:r>
            <a:br>
              <a:rPr lang="id-ID" dirty="0"/>
            </a:b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 Reduplikasi</a:t>
            </a:r>
            <a:br>
              <a:rPr lang="id-ID" dirty="0" smtClean="0"/>
            </a:br>
            <a:endParaRPr lang="id-ID" dirty="0"/>
          </a:p>
        </p:txBody>
      </p:sp>
      <p:sp>
        <p:nvSpPr>
          <p:cNvPr id="3" name="Content Placeholder 2"/>
          <p:cNvSpPr>
            <a:spLocks noGrp="1"/>
          </p:cNvSpPr>
          <p:nvPr>
            <p:ph idx="1"/>
          </p:nvPr>
        </p:nvSpPr>
        <p:spPr/>
        <p:txBody>
          <a:bodyPr/>
          <a:lstStyle/>
          <a:p>
            <a:pPr>
              <a:buNone/>
            </a:pPr>
            <a:r>
              <a:rPr lang="id-ID" dirty="0" smtClean="0"/>
              <a:t>Bentuk digolongkan </a:t>
            </a:r>
            <a:r>
              <a:rPr lang="id-ID" dirty="0"/>
              <a:t>menjadi tiga, yaitu :</a:t>
            </a:r>
          </a:p>
          <a:p>
            <a:r>
              <a:rPr lang="id-ID" dirty="0"/>
              <a:t>Reduplikasi </a:t>
            </a:r>
            <a:r>
              <a:rPr lang="id-ID" dirty="0" smtClean="0"/>
              <a:t>Fonologis</a:t>
            </a:r>
          </a:p>
          <a:p>
            <a:r>
              <a:rPr lang="id-ID" dirty="0"/>
              <a:t>Reduplikasi </a:t>
            </a:r>
            <a:r>
              <a:rPr lang="id-ID" dirty="0" smtClean="0"/>
              <a:t>morfemis</a:t>
            </a:r>
          </a:p>
          <a:p>
            <a:r>
              <a:rPr lang="id-ID" dirty="0"/>
              <a:t>Reduplikasi sintaktis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Reduplikasi Fonologis</a:t>
            </a:r>
            <a:br>
              <a:rPr lang="id-ID" dirty="0" smtClean="0"/>
            </a:br>
            <a:endParaRPr lang="id-ID" dirty="0"/>
          </a:p>
        </p:txBody>
      </p:sp>
      <p:sp>
        <p:nvSpPr>
          <p:cNvPr id="3" name="Content Placeholder 2"/>
          <p:cNvSpPr>
            <a:spLocks noGrp="1"/>
          </p:cNvSpPr>
          <p:nvPr>
            <p:ph idx="1"/>
          </p:nvPr>
        </p:nvSpPr>
        <p:spPr>
          <a:xfrm>
            <a:off x="457200" y="1052736"/>
            <a:ext cx="8229600" cy="5073427"/>
          </a:xfrm>
        </p:spPr>
        <p:txBody>
          <a:bodyPr>
            <a:normAutofit fontScale="92500"/>
          </a:bodyPr>
          <a:lstStyle/>
          <a:p>
            <a:pPr>
              <a:buNone/>
            </a:pPr>
            <a:r>
              <a:rPr lang="id-ID" dirty="0" smtClean="0"/>
              <a:t>Dalam </a:t>
            </a:r>
            <a:r>
              <a:rPr lang="id-ID" dirty="0"/>
              <a:t>reduplikasi fonologis tidak terjadi perubahan makna, karena  hanya bersifat fonologis, artinya tidak ada pengulangan leksem. Misal :</a:t>
            </a:r>
          </a:p>
          <a:p>
            <a:r>
              <a:rPr lang="id-ID" dirty="0" smtClean="0"/>
              <a:t> </a:t>
            </a:r>
            <a:r>
              <a:rPr lang="id-ID" dirty="0"/>
              <a:t>Anak itu memiliki </a:t>
            </a:r>
            <a:r>
              <a:rPr lang="id-ID" i="1" dirty="0"/>
              <a:t>pipi</a:t>
            </a:r>
            <a:r>
              <a:rPr lang="id-ID" dirty="0"/>
              <a:t> yang bagus.</a:t>
            </a:r>
          </a:p>
          <a:p>
            <a:r>
              <a:rPr lang="id-ID" dirty="0" smtClean="0"/>
              <a:t>Walaupun </a:t>
            </a:r>
            <a:r>
              <a:rPr lang="id-ID" dirty="0"/>
              <a:t>terlihat kecil</a:t>
            </a:r>
            <a:r>
              <a:rPr lang="id-ID" i="1" dirty="0"/>
              <a:t>, </a:t>
            </a:r>
            <a:r>
              <a:rPr lang="id-ID" dirty="0"/>
              <a:t>tapi </a:t>
            </a:r>
            <a:r>
              <a:rPr lang="id-ID" i="1" dirty="0"/>
              <a:t>dada</a:t>
            </a:r>
            <a:r>
              <a:rPr lang="id-ID" dirty="0"/>
              <a:t>-nya bidang</a:t>
            </a:r>
            <a:r>
              <a:rPr lang="id-ID" dirty="0" smtClean="0"/>
              <a:t>.</a:t>
            </a:r>
            <a:endParaRPr lang="id-ID" dirty="0"/>
          </a:p>
          <a:p>
            <a:r>
              <a:rPr lang="id-ID" dirty="0" smtClean="0"/>
              <a:t>Sejak </a:t>
            </a:r>
            <a:r>
              <a:rPr lang="id-ID" dirty="0"/>
              <a:t>kecil </a:t>
            </a:r>
            <a:r>
              <a:rPr lang="id-ID" dirty="0" smtClean="0"/>
              <a:t>saya suka </a:t>
            </a:r>
            <a:r>
              <a:rPr lang="id-ID" dirty="0"/>
              <a:t>makan </a:t>
            </a:r>
            <a:r>
              <a:rPr lang="id-ID" i="1" dirty="0"/>
              <a:t>onde-onde</a:t>
            </a:r>
            <a:r>
              <a:rPr lang="id-ID" dirty="0"/>
              <a:t>.</a:t>
            </a:r>
          </a:p>
          <a:p>
            <a:r>
              <a:rPr lang="id-ID" dirty="0" smtClean="0"/>
              <a:t>Merokok </a:t>
            </a:r>
            <a:r>
              <a:rPr lang="id-ID" dirty="0"/>
              <a:t>dapat merusak fungsi </a:t>
            </a:r>
            <a:r>
              <a:rPr lang="id-ID" i="1" dirty="0"/>
              <a:t>paru-paru</a:t>
            </a:r>
            <a:r>
              <a:rPr lang="id-ID" dirty="0"/>
              <a:t> kita.</a:t>
            </a:r>
          </a:p>
          <a:p>
            <a:r>
              <a:rPr lang="id-ID" dirty="0" smtClean="0"/>
              <a:t>Setiap </a:t>
            </a:r>
            <a:r>
              <a:rPr lang="id-ID" dirty="0"/>
              <a:t>hari Minggu pagi di </a:t>
            </a:r>
            <a:r>
              <a:rPr lang="id-ID" i="1" dirty="0"/>
              <a:t>alun-alun</a:t>
            </a:r>
            <a:r>
              <a:rPr lang="id-ID" dirty="0"/>
              <a:t> Kota J</a:t>
            </a:r>
            <a:r>
              <a:rPr lang="id-ID" dirty="0" smtClean="0"/>
              <a:t>akarta </a:t>
            </a:r>
            <a:r>
              <a:rPr lang="id-ID" dirty="0"/>
              <a:t>selalu penuh dengan kegiatan olah raga.</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buNone/>
            </a:pPr>
            <a:r>
              <a:rPr lang="id-ID" dirty="0"/>
              <a:t>Bentuk reduplikasi fonologis pada kalimat-kalimat teersebut adalah </a:t>
            </a:r>
            <a:r>
              <a:rPr lang="id-ID" i="1" dirty="0"/>
              <a:t>pipi, kuku, dada, onde-onde, paru-paru, dan alun-alun</a:t>
            </a:r>
            <a:r>
              <a:rPr lang="id-ID" dirty="0"/>
              <a:t>, karena bentuk-bentuk tersebut bukan asal dari leksem pi, ku, da, onde, paru, dan alun. Dengan kata lain, tidak ada leksem </a:t>
            </a:r>
            <a:r>
              <a:rPr lang="id-ID" i="1" dirty="0"/>
              <a:t>pi, ku, da, onde, paru, dan alun</a:t>
            </a:r>
            <a:r>
              <a:rPr lang="id-ID" dirty="0"/>
              <a:t> dalam bahasa Indonesia.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Reduplikasi morfemis</a:t>
            </a:r>
            <a:br>
              <a:rPr lang="id-ID" dirty="0" smtClean="0"/>
            </a:br>
            <a:endParaRPr lang="id-ID" dirty="0"/>
          </a:p>
        </p:txBody>
      </p:sp>
      <p:sp>
        <p:nvSpPr>
          <p:cNvPr id="3" name="Content Placeholder 2"/>
          <p:cNvSpPr>
            <a:spLocks noGrp="1"/>
          </p:cNvSpPr>
          <p:nvPr>
            <p:ph idx="1"/>
          </p:nvPr>
        </p:nvSpPr>
        <p:spPr>
          <a:xfrm>
            <a:off x="323528" y="764704"/>
            <a:ext cx="8363272" cy="5904656"/>
          </a:xfrm>
        </p:spPr>
        <p:txBody>
          <a:bodyPr>
            <a:normAutofit fontScale="85000" lnSpcReduction="10000"/>
          </a:bodyPr>
          <a:lstStyle/>
          <a:p>
            <a:pPr>
              <a:buNone/>
            </a:pPr>
            <a:r>
              <a:rPr lang="id-ID" dirty="0"/>
              <a:t>R</a:t>
            </a:r>
            <a:r>
              <a:rPr lang="id-ID" dirty="0" smtClean="0"/>
              <a:t>eduplikasi </a:t>
            </a:r>
            <a:r>
              <a:rPr lang="id-ID" dirty="0"/>
              <a:t>morfemis terjadi perubahan makna gramatika atas leksem yang diulang, sehingga terjadilah satuan yang berstatus kata. Dengan demikian, ada reduplikasi pembentuk verba, ajektiva, nomina, pronomina, adverbia, interogativa, dan numeralia. Misal :</a:t>
            </a:r>
          </a:p>
          <a:p>
            <a:r>
              <a:rPr lang="id-ID" dirty="0" smtClean="0"/>
              <a:t>Mahasiswa </a:t>
            </a:r>
            <a:r>
              <a:rPr lang="id-ID" dirty="0"/>
              <a:t>baru sudah mulai </a:t>
            </a:r>
            <a:r>
              <a:rPr lang="id-ID" i="1" dirty="0"/>
              <a:t>beres-beres</a:t>
            </a:r>
            <a:r>
              <a:rPr lang="id-ID" dirty="0"/>
              <a:t> semua barang yang akan dibawa ke kampus. (Reduplikasi pembentuk </a:t>
            </a:r>
            <a:r>
              <a:rPr lang="id-ID" dirty="0" smtClean="0"/>
              <a:t>verba)</a:t>
            </a:r>
          </a:p>
          <a:p>
            <a:r>
              <a:rPr lang="id-ID" dirty="0" smtClean="0"/>
              <a:t>Kelima </a:t>
            </a:r>
            <a:r>
              <a:rPr lang="id-ID" dirty="0"/>
              <a:t>anak </a:t>
            </a:r>
            <a:r>
              <a:rPr lang="id-ID" dirty="0" smtClean="0"/>
              <a:t>perempuannya </a:t>
            </a:r>
            <a:r>
              <a:rPr lang="id-ID" i="1" dirty="0"/>
              <a:t>cantik-cantik</a:t>
            </a:r>
            <a:r>
              <a:rPr lang="id-ID" dirty="0"/>
              <a:t> dan </a:t>
            </a:r>
            <a:r>
              <a:rPr lang="id-ID" i="1" dirty="0"/>
              <a:t>sehat-sehat</a:t>
            </a:r>
            <a:r>
              <a:rPr lang="id-ID" dirty="0"/>
              <a:t> selalu. (Reduplikasi pembentuk </a:t>
            </a:r>
            <a:r>
              <a:rPr lang="id-ID" dirty="0" smtClean="0"/>
              <a:t>ajektiva).</a:t>
            </a:r>
          </a:p>
          <a:p>
            <a:r>
              <a:rPr lang="id-ID" dirty="0" smtClean="0"/>
              <a:t>Akibat angin beliung yang melanda Kota Jakarta, </a:t>
            </a:r>
            <a:r>
              <a:rPr lang="id-ID" i="1" dirty="0" smtClean="0"/>
              <a:t>pohon-pohon</a:t>
            </a:r>
            <a:r>
              <a:rPr lang="id-ID" dirty="0" smtClean="0"/>
              <a:t> di sepanjang Jalan  Sudirman tumbang memenuhi jalan. (Reduplikasi pembentuk nomina).</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id-ID" dirty="0" smtClean="0"/>
              <a:t>Sebagai anak kos</a:t>
            </a:r>
            <a:r>
              <a:rPr lang="id-ID" i="1" dirty="0" smtClean="0"/>
              <a:t>, kami-kami</a:t>
            </a:r>
            <a:r>
              <a:rPr lang="id-ID" dirty="0" smtClean="0"/>
              <a:t> ini suka makan di warung kaki lima. (Reduplikasi pembentuk pronomina).</a:t>
            </a:r>
          </a:p>
          <a:p>
            <a:r>
              <a:rPr lang="id-ID" i="1" dirty="0" smtClean="0"/>
              <a:t>Pagi-pagi</a:t>
            </a:r>
            <a:r>
              <a:rPr lang="id-ID" dirty="0" smtClean="0"/>
              <a:t> Very sudah minta sarapan bubur ayam.(Reduplikasi pembentuk adverbia)</a:t>
            </a:r>
          </a:p>
          <a:p>
            <a:r>
              <a:rPr lang="id-ID" i="1" dirty="0" smtClean="0"/>
              <a:t>Apa-apaan</a:t>
            </a:r>
            <a:r>
              <a:rPr lang="id-ID" dirty="0" smtClean="0"/>
              <a:t> mengundang kami ke tempat seperti ini ?. (Reduplikasi pembentuk interogativa). </a:t>
            </a:r>
          </a:p>
          <a:p>
            <a:r>
              <a:rPr lang="id-ID" i="1" dirty="0" smtClean="0"/>
              <a:t>Beratus-ratus</a:t>
            </a:r>
            <a:r>
              <a:rPr lang="id-ID" dirty="0" smtClean="0"/>
              <a:t> calon penumpang sedang berdesak-desakan di loket Stasiun sudirman. (Reduplikasi pembentuk numeralia).</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Reduplikasi sintaktis</a:t>
            </a:r>
            <a:br>
              <a:rPr lang="id-ID" dirty="0" smtClean="0"/>
            </a:br>
            <a:endParaRPr lang="id-ID"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a:buNone/>
            </a:pPr>
            <a:r>
              <a:rPr lang="id-ID" dirty="0" smtClean="0"/>
              <a:t>Reduplikasi </a:t>
            </a:r>
            <a:r>
              <a:rPr lang="id-ID" dirty="0"/>
              <a:t>sintaksis adalah proses yang terjadi atas leksem yang menghasilkan satuan yang berstatus klausa, jadi berada di luar cakupan morfologis. (Kridalaksana, 2007). Misal :</a:t>
            </a:r>
          </a:p>
          <a:p>
            <a:r>
              <a:rPr lang="id-ID" i="1" dirty="0" smtClean="0"/>
              <a:t>Panas-panas</a:t>
            </a:r>
            <a:r>
              <a:rPr lang="id-ID" dirty="0"/>
              <a:t>, diminumnya juga teh yang baru saja dibuat oleh ibunya.</a:t>
            </a:r>
          </a:p>
          <a:p>
            <a:r>
              <a:rPr lang="id-ID" i="1" dirty="0" smtClean="0"/>
              <a:t>Jauh-jauh</a:t>
            </a:r>
            <a:r>
              <a:rPr lang="id-ID" dirty="0"/>
              <a:t>, didatangi juga rumah sahabat yang baru terkena banjir beberapa waktu lalu.</a:t>
            </a:r>
          </a:p>
          <a:p>
            <a:r>
              <a:rPr lang="id-ID" i="1" dirty="0" smtClean="0"/>
              <a:t>Asam-asam</a:t>
            </a:r>
            <a:r>
              <a:rPr lang="id-ID" dirty="0"/>
              <a:t>, dimakannya juga mangga muda yang baru jatuh dari pohonnya.</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72816"/>
            <a:ext cx="8229600" cy="1935088"/>
          </a:xfrm>
        </p:spPr>
        <p:txBody>
          <a:bodyPr>
            <a:normAutofit fontScale="90000"/>
          </a:bodyPr>
          <a:lstStyle/>
          <a:p>
            <a:r>
              <a:rPr lang="id-ID" dirty="0" smtClean="0"/>
              <a:t>Berdasarkan </a:t>
            </a:r>
            <a:r>
              <a:rPr lang="id-ID" dirty="0"/>
              <a:t>gejalanya reduplikasi  dapat digolongkan menjadi lima jenis </a:t>
            </a:r>
            <a:br>
              <a:rPr lang="id-ID" dirty="0"/>
            </a:b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buNone/>
            </a:pPr>
            <a:endParaRPr lang="id-ID" sz="4000" dirty="0" smtClean="0"/>
          </a:p>
          <a:p>
            <a:pPr algn="ctr">
              <a:buNone/>
            </a:pPr>
            <a:r>
              <a:rPr lang="en-US" sz="4000" dirty="0" err="1" smtClean="0"/>
              <a:t>Proses</a:t>
            </a:r>
            <a:r>
              <a:rPr lang="en-US" sz="4000" dirty="0" smtClean="0"/>
              <a:t> </a:t>
            </a:r>
            <a:r>
              <a:rPr lang="en-US" sz="4000" dirty="0" err="1"/>
              <a:t>morfologis</a:t>
            </a:r>
            <a:r>
              <a:rPr lang="en-US" sz="4000" dirty="0"/>
              <a:t> </a:t>
            </a:r>
            <a:r>
              <a:rPr lang="en-US" sz="4000" dirty="0" err="1"/>
              <a:t>ialah</a:t>
            </a:r>
            <a:r>
              <a:rPr lang="en-US" sz="4000" dirty="0"/>
              <a:t> </a:t>
            </a:r>
            <a:r>
              <a:rPr lang="en-US" sz="4000" dirty="0" err="1"/>
              <a:t>proses</a:t>
            </a:r>
            <a:r>
              <a:rPr lang="en-US" sz="4000" dirty="0"/>
              <a:t> </a:t>
            </a:r>
            <a:r>
              <a:rPr lang="en-US" sz="4000" dirty="0" err="1"/>
              <a:t>pembentukan</a:t>
            </a:r>
            <a:r>
              <a:rPr lang="en-US" sz="4000" dirty="0"/>
              <a:t> </a:t>
            </a:r>
            <a:r>
              <a:rPr lang="en-US" sz="4000" dirty="0" err="1"/>
              <a:t>kata-kata</a:t>
            </a:r>
            <a:r>
              <a:rPr lang="en-US" sz="4000" dirty="0"/>
              <a:t> </a:t>
            </a:r>
            <a:r>
              <a:rPr lang="en-US" sz="4000" dirty="0" err="1"/>
              <a:t>dari</a:t>
            </a:r>
            <a:r>
              <a:rPr lang="en-US" sz="4000" dirty="0"/>
              <a:t> </a:t>
            </a:r>
            <a:r>
              <a:rPr lang="en-US" sz="4000" dirty="0" err="1"/>
              <a:t>satuan</a:t>
            </a:r>
            <a:r>
              <a:rPr lang="en-US" sz="4000" dirty="0"/>
              <a:t> </a:t>
            </a:r>
            <a:r>
              <a:rPr lang="en-US" sz="4000" dirty="0" smtClean="0"/>
              <a:t>lain</a:t>
            </a:r>
            <a:r>
              <a:rPr lang="id-ID" sz="4000" dirty="0" smtClean="0"/>
              <a:t> </a:t>
            </a:r>
            <a:r>
              <a:rPr lang="en-US" sz="4000" dirty="0" smtClean="0"/>
              <a:t>yang </a:t>
            </a:r>
            <a:r>
              <a:rPr lang="en-US" sz="4000" dirty="0" err="1"/>
              <a:t>merupakan</a:t>
            </a:r>
            <a:r>
              <a:rPr lang="en-US" sz="4000" dirty="0"/>
              <a:t> </a:t>
            </a:r>
            <a:r>
              <a:rPr lang="en-US" sz="4000" dirty="0" err="1"/>
              <a:t>bentuk</a:t>
            </a:r>
            <a:r>
              <a:rPr lang="en-US" sz="4000" dirty="0"/>
              <a:t> </a:t>
            </a:r>
            <a:r>
              <a:rPr lang="en-US" sz="4000" dirty="0" err="1"/>
              <a:t>dasarnya</a:t>
            </a:r>
            <a:r>
              <a:rPr lang="en-US" sz="4000" dirty="0"/>
              <a:t>. </a:t>
            </a:r>
            <a:r>
              <a:rPr lang="en-US" sz="4000" dirty="0" err="1"/>
              <a:t>Bentuk</a:t>
            </a:r>
            <a:r>
              <a:rPr lang="en-US" sz="4000" dirty="0"/>
              <a:t> </a:t>
            </a:r>
            <a:r>
              <a:rPr lang="en-US" sz="4000" dirty="0" err="1"/>
              <a:t>dasar</a:t>
            </a:r>
            <a:r>
              <a:rPr lang="en-US" sz="4000" dirty="0"/>
              <a:t> </a:t>
            </a:r>
            <a:r>
              <a:rPr lang="en-US" sz="4000" dirty="0" err="1"/>
              <a:t>dapat</a:t>
            </a:r>
            <a:r>
              <a:rPr lang="en-US" sz="4000" dirty="0"/>
              <a:t> </a:t>
            </a:r>
            <a:r>
              <a:rPr lang="en-US" sz="4000" dirty="0" err="1"/>
              <a:t>berupa</a:t>
            </a:r>
            <a:r>
              <a:rPr lang="en-US" sz="4000" dirty="0"/>
              <a:t> </a:t>
            </a:r>
            <a:r>
              <a:rPr lang="en-US" sz="4000" dirty="0" err="1"/>
              <a:t>kata</a:t>
            </a:r>
            <a:r>
              <a:rPr lang="en-US" sz="4000" dirty="0"/>
              <a:t> </a:t>
            </a:r>
            <a:r>
              <a:rPr lang="en-US" sz="4000" dirty="0" err="1" smtClean="0"/>
              <a:t>atau</a:t>
            </a:r>
            <a:r>
              <a:rPr lang="id-ID" sz="4000" dirty="0" smtClean="0"/>
              <a:t> </a:t>
            </a:r>
            <a:r>
              <a:rPr lang="en-US" sz="4000" dirty="0" err="1" smtClean="0"/>
              <a:t>frasa</a:t>
            </a:r>
            <a:r>
              <a:rPr lang="en-US" sz="4000" dirty="0"/>
              <a:t>.</a:t>
            </a:r>
            <a:endParaRPr lang="id-ID"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Dwipurwa</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Dwipurwa </a:t>
            </a:r>
            <a:r>
              <a:rPr lang="id-ID" dirty="0"/>
              <a:t>adalah pengulangan suku pertama pada leksem dengan pelemahan vokal. Misal :</a:t>
            </a:r>
          </a:p>
          <a:p>
            <a:r>
              <a:rPr lang="id-ID" dirty="0" smtClean="0"/>
              <a:t>Hirman </a:t>
            </a:r>
            <a:r>
              <a:rPr lang="id-ID" dirty="0"/>
              <a:t>salah seorang </a:t>
            </a:r>
            <a:r>
              <a:rPr lang="id-ID" i="1" dirty="0"/>
              <a:t>tetangga </a:t>
            </a:r>
            <a:r>
              <a:rPr lang="id-ID" dirty="0"/>
              <a:t>depan rumahku yang suka musik dangdut.</a:t>
            </a:r>
          </a:p>
          <a:p>
            <a:r>
              <a:rPr lang="id-ID" dirty="0" smtClean="0"/>
              <a:t>Ia </a:t>
            </a:r>
            <a:r>
              <a:rPr lang="id-ID" dirty="0"/>
              <a:t>seorang </a:t>
            </a:r>
            <a:r>
              <a:rPr lang="id-ID" i="1" dirty="0"/>
              <a:t>lelaki</a:t>
            </a:r>
            <a:r>
              <a:rPr lang="id-ID" dirty="0"/>
              <a:t> yang selalu berpenampilan seperti perempuan.</a:t>
            </a:r>
          </a:p>
          <a:p>
            <a:r>
              <a:rPr lang="id-ID" dirty="0" smtClean="0"/>
              <a:t>Para </a:t>
            </a:r>
            <a:r>
              <a:rPr lang="id-ID" i="1" dirty="0"/>
              <a:t>tetamu</a:t>
            </a:r>
            <a:r>
              <a:rPr lang="id-ID" dirty="0"/>
              <a:t> berdatangan pada acara syukuran pernikahan </a:t>
            </a:r>
            <a:r>
              <a:rPr lang="id-ID" dirty="0" smtClean="0"/>
              <a:t>Andre </a:t>
            </a:r>
            <a:r>
              <a:rPr lang="id-ID" dirty="0"/>
              <a:t>waktu itu.</a:t>
            </a:r>
          </a:p>
          <a:p>
            <a:r>
              <a:rPr lang="id-ID" dirty="0" smtClean="0"/>
              <a:t>Sudah </a:t>
            </a:r>
            <a:r>
              <a:rPr lang="id-ID" dirty="0"/>
              <a:t>seharusnya </a:t>
            </a:r>
            <a:r>
              <a:rPr lang="id-ID" i="1" dirty="0"/>
              <a:t>sesama</a:t>
            </a:r>
            <a:r>
              <a:rPr lang="id-ID" dirty="0"/>
              <a:t> manusia saling menghormati dan menghargai.</a:t>
            </a:r>
          </a:p>
          <a:p>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Dwilingga</a:t>
            </a:r>
            <a:br>
              <a:rPr lang="id-ID"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Dwilingga </a:t>
            </a:r>
            <a:r>
              <a:rPr lang="id-ID" dirty="0"/>
              <a:t>adalah pengulangan leksem secara utuh. Misal :</a:t>
            </a:r>
          </a:p>
          <a:p>
            <a:r>
              <a:rPr lang="id-ID" i="1" dirty="0" smtClean="0"/>
              <a:t>Rumah-rumah</a:t>
            </a:r>
            <a:r>
              <a:rPr lang="id-ID" dirty="0" smtClean="0"/>
              <a:t> </a:t>
            </a:r>
            <a:r>
              <a:rPr lang="id-ID" dirty="0"/>
              <a:t>di sepanjang jalan itu terlihat bersih dan rapi</a:t>
            </a:r>
          </a:p>
          <a:p>
            <a:r>
              <a:rPr lang="id-ID" dirty="0" smtClean="0"/>
              <a:t>Kami </a:t>
            </a:r>
            <a:r>
              <a:rPr lang="id-ID" dirty="0"/>
              <a:t>sekeluarga </a:t>
            </a:r>
            <a:r>
              <a:rPr lang="id-ID" i="1" dirty="0"/>
              <a:t>makan-makan</a:t>
            </a:r>
            <a:r>
              <a:rPr lang="id-ID" dirty="0"/>
              <a:t> di </a:t>
            </a:r>
            <a:r>
              <a:rPr lang="id-ID" dirty="0" smtClean="0"/>
              <a:t>restoran.</a:t>
            </a:r>
            <a:endParaRPr lang="id-ID" dirty="0"/>
          </a:p>
          <a:p>
            <a:r>
              <a:rPr lang="id-ID" dirty="0" smtClean="0"/>
              <a:t>Dia </a:t>
            </a:r>
            <a:r>
              <a:rPr lang="id-ID" dirty="0"/>
              <a:t>selalu datang </a:t>
            </a:r>
            <a:r>
              <a:rPr lang="id-ID" i="1" dirty="0"/>
              <a:t>pagi-pagi</a:t>
            </a:r>
            <a:r>
              <a:rPr lang="id-ID" dirty="0"/>
              <a:t>.</a:t>
            </a:r>
          </a:p>
          <a:p>
            <a:r>
              <a:rPr lang="id-ID" i="1" dirty="0" smtClean="0"/>
              <a:t>Buku-buku</a:t>
            </a:r>
            <a:r>
              <a:rPr lang="id-ID" dirty="0" smtClean="0"/>
              <a:t> </a:t>
            </a:r>
            <a:r>
              <a:rPr lang="id-ID" dirty="0"/>
              <a:t>ini adalah literatur kami dalam menyelesaikan makalah akhir.</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Dwilingga salin swara</a:t>
            </a:r>
            <a:br>
              <a:rPr lang="id-ID" dirty="0" smtClean="0"/>
            </a:br>
            <a:endParaRPr lang="id-ID"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a:buNone/>
            </a:pPr>
            <a:r>
              <a:rPr lang="id-ID" dirty="0" smtClean="0"/>
              <a:t>Dwilingga </a:t>
            </a:r>
            <a:r>
              <a:rPr lang="id-ID" dirty="0"/>
              <a:t>salin swara adalah pengulangan leksem dengan variasi fonem. Misal :</a:t>
            </a:r>
          </a:p>
          <a:p>
            <a:r>
              <a:rPr lang="id-ID" dirty="0" smtClean="0"/>
              <a:t>Dia  </a:t>
            </a:r>
            <a:r>
              <a:rPr lang="id-ID" i="1" dirty="0"/>
              <a:t>mondar-mandir</a:t>
            </a:r>
            <a:r>
              <a:rPr lang="id-ID" dirty="0"/>
              <a:t> saja dari tadi seperti orang bingung.</a:t>
            </a:r>
          </a:p>
          <a:p>
            <a:r>
              <a:rPr lang="id-ID" dirty="0" smtClean="0"/>
              <a:t>Kami </a:t>
            </a:r>
            <a:r>
              <a:rPr lang="id-ID" dirty="0"/>
              <a:t>berlari </a:t>
            </a:r>
            <a:r>
              <a:rPr lang="id-ID" i="1" dirty="0"/>
              <a:t>pontang-panting</a:t>
            </a:r>
            <a:r>
              <a:rPr lang="id-ID" dirty="0"/>
              <a:t> karena dikejar anjing galak.</a:t>
            </a:r>
          </a:p>
          <a:p>
            <a:r>
              <a:rPr lang="id-ID" dirty="0" smtClean="0"/>
              <a:t>Setiap </a:t>
            </a:r>
            <a:r>
              <a:rPr lang="id-ID" dirty="0"/>
              <a:t>minggu saya </a:t>
            </a:r>
            <a:r>
              <a:rPr lang="id-ID" i="1" dirty="0"/>
              <a:t>bolak-balik</a:t>
            </a:r>
            <a:r>
              <a:rPr lang="id-ID" dirty="0"/>
              <a:t> </a:t>
            </a:r>
            <a:r>
              <a:rPr lang="id-ID" dirty="0" smtClean="0"/>
              <a:t>Jakarta-Tangerang </a:t>
            </a:r>
            <a:r>
              <a:rPr lang="id-ID" dirty="0"/>
              <a:t>karena sedang kuliah sertifikasi.</a:t>
            </a:r>
          </a:p>
          <a:p>
            <a:r>
              <a:rPr lang="id-ID" i="1" dirty="0" smtClean="0"/>
              <a:t>Coret-coret</a:t>
            </a:r>
            <a:r>
              <a:rPr lang="id-ID" dirty="0" smtClean="0"/>
              <a:t> </a:t>
            </a:r>
            <a:r>
              <a:rPr lang="id-ID" dirty="0"/>
              <a:t>di dinding tembok pada tempat umum menurut para ahli adalah tindakan orang yang sakit jiwa.</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Dwiwasana</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Dwiwasana </a:t>
            </a:r>
            <a:r>
              <a:rPr lang="id-ID" dirty="0"/>
              <a:t>adalah pengulangan bagian belakang dari leksem. Contoh :</a:t>
            </a:r>
          </a:p>
          <a:p>
            <a:r>
              <a:rPr lang="id-ID" dirty="0" smtClean="0"/>
              <a:t>Hadirin </a:t>
            </a:r>
            <a:r>
              <a:rPr lang="id-ID" dirty="0"/>
              <a:t>yang berbahagia, </a:t>
            </a:r>
            <a:r>
              <a:rPr lang="id-ID" i="1" dirty="0"/>
              <a:t>pertama-tama</a:t>
            </a:r>
            <a:r>
              <a:rPr lang="id-ID" dirty="0"/>
              <a:t> marilah kita panjatkan</a:t>
            </a:r>
            <a:r>
              <a:rPr lang="id-ID" dirty="0" smtClean="0"/>
              <a:t>...........</a:t>
            </a:r>
            <a:endParaRPr lang="id-ID" dirty="0"/>
          </a:p>
          <a:p>
            <a:r>
              <a:rPr lang="id-ID" dirty="0" smtClean="0"/>
              <a:t>Dengan </a:t>
            </a:r>
            <a:r>
              <a:rPr lang="id-ID" i="1" dirty="0"/>
              <a:t>perlahan-lahan</a:t>
            </a:r>
            <a:r>
              <a:rPr lang="id-ID" dirty="0"/>
              <a:t> dia membuka pintu agar tidak terdengar oleh orang tuanya .</a:t>
            </a:r>
          </a:p>
          <a:p>
            <a:r>
              <a:rPr lang="id-ID" i="1" dirty="0" smtClean="0"/>
              <a:t>Sekali-kali</a:t>
            </a:r>
            <a:r>
              <a:rPr lang="id-ID" dirty="0" smtClean="0"/>
              <a:t> </a:t>
            </a:r>
            <a:r>
              <a:rPr lang="id-ID" dirty="0"/>
              <a:t>terlihat dia menyeka peluh di wajahnya.</a:t>
            </a:r>
          </a:p>
          <a:p>
            <a:r>
              <a:rPr lang="id-ID" dirty="0" smtClean="0"/>
              <a:t>Kami </a:t>
            </a:r>
            <a:r>
              <a:rPr lang="id-ID" i="1" dirty="0"/>
              <a:t>bersama-sama</a:t>
            </a:r>
            <a:r>
              <a:rPr lang="id-ID" dirty="0"/>
              <a:t> mengerjakan tugas Reduplikasi di </a:t>
            </a:r>
            <a:r>
              <a:rPr lang="id-ID" dirty="0" smtClean="0"/>
              <a:t>kontrakan.</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Trilingga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Trilingga </a:t>
            </a:r>
            <a:r>
              <a:rPr lang="id-ID" dirty="0"/>
              <a:t>merupakan pengulangan </a:t>
            </a:r>
            <a:r>
              <a:rPr lang="id-ID" i="1" dirty="0"/>
              <a:t>onomatope</a:t>
            </a:r>
            <a:r>
              <a:rPr lang="id-ID" dirty="0"/>
              <a:t> tiga kali dengan variasi fonem. Misal :</a:t>
            </a:r>
          </a:p>
          <a:p>
            <a:r>
              <a:rPr lang="id-ID" dirty="0" smtClean="0"/>
              <a:t>Kami </a:t>
            </a:r>
            <a:r>
              <a:rPr lang="id-ID" dirty="0"/>
              <a:t>selalu berusaha </a:t>
            </a:r>
            <a:r>
              <a:rPr lang="id-ID" i="1" dirty="0"/>
              <a:t>cas-cis-cus</a:t>
            </a:r>
            <a:r>
              <a:rPr lang="id-ID" dirty="0"/>
              <a:t> dalam bahasa Inggris ketika sedang kursus bahasa.</a:t>
            </a:r>
          </a:p>
          <a:p>
            <a:r>
              <a:rPr lang="id-ID" dirty="0" smtClean="0"/>
              <a:t>Hati Tiara </a:t>
            </a:r>
            <a:r>
              <a:rPr lang="id-ID" dirty="0"/>
              <a:t>mendadak </a:t>
            </a:r>
            <a:r>
              <a:rPr lang="id-ID" i="1" dirty="0"/>
              <a:t>dag-dig-dug</a:t>
            </a:r>
            <a:r>
              <a:rPr lang="id-ID" dirty="0"/>
              <a:t> ketika </a:t>
            </a:r>
            <a:r>
              <a:rPr lang="id-ID" dirty="0" smtClean="0"/>
              <a:t>Isak </a:t>
            </a:r>
            <a:r>
              <a:rPr lang="id-ID" dirty="0"/>
              <a:t>menyatakan akan menikahinya.</a:t>
            </a:r>
          </a:p>
          <a:p>
            <a:r>
              <a:rPr lang="id-ID" dirty="0" smtClean="0"/>
              <a:t>Bunyi </a:t>
            </a:r>
            <a:r>
              <a:rPr lang="id-ID" i="1" dirty="0"/>
              <a:t>ngak-ngek-ngok</a:t>
            </a:r>
            <a:r>
              <a:rPr lang="id-ID" dirty="0"/>
              <a:t> yang terdengar ternyata berasal dari adaptor komputer yang ada di kamar belakang.</a:t>
            </a:r>
          </a:p>
          <a:p>
            <a:r>
              <a:rPr lang="id-ID" dirty="0" smtClean="0"/>
              <a:t>D</a:t>
            </a:r>
            <a:r>
              <a:rPr lang="id-ID" i="1" dirty="0" smtClean="0"/>
              <a:t>ar-der-dor</a:t>
            </a:r>
            <a:r>
              <a:rPr lang="id-ID" dirty="0" smtClean="0"/>
              <a:t> </a:t>
            </a:r>
            <a:r>
              <a:rPr lang="id-ID" dirty="0"/>
              <a:t>suara senapan terdengar di lapangan latihan menembak.</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Ciri makna kata ulang dalam bahasa Indonesia</a:t>
            </a:r>
            <a:endParaRPr lang="id-ID" dirty="0"/>
          </a:p>
        </p:txBody>
      </p:sp>
      <p:sp>
        <p:nvSpPr>
          <p:cNvPr id="3" name="Content Placeholder 2"/>
          <p:cNvSpPr>
            <a:spLocks noGrp="1"/>
          </p:cNvSpPr>
          <p:nvPr>
            <p:ph idx="1"/>
          </p:nvPr>
        </p:nvSpPr>
        <p:spPr>
          <a:xfrm>
            <a:off x="457200" y="1600200"/>
            <a:ext cx="8229600" cy="4709120"/>
          </a:xfrm>
        </p:spPr>
        <p:txBody>
          <a:bodyPr/>
          <a:lstStyle/>
          <a:p>
            <a:pPr>
              <a:buNone/>
            </a:pPr>
            <a:r>
              <a:rPr lang="id-ID" dirty="0"/>
              <a:t>Perulangan suatu kata, baik kata dasar maupun gabungan kata akan menghasilkan makna atau arti </a:t>
            </a:r>
            <a:r>
              <a:rPr lang="id-ID" dirty="0" smtClean="0"/>
              <a:t>tertentu. Makna-makna </a:t>
            </a:r>
            <a:r>
              <a:rPr lang="id-ID" dirty="0"/>
              <a:t>tersebut adalah sebagai </a:t>
            </a:r>
            <a:r>
              <a:rPr lang="id-ID" dirty="0" smtClean="0"/>
              <a:t>berikut</a:t>
            </a:r>
            <a:endParaRPr lang="id-ID" dirty="0"/>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Bermakna banyak tak tentu</a:t>
            </a:r>
            <a:endParaRPr lang="id-ID" dirty="0"/>
          </a:p>
        </p:txBody>
      </p:sp>
      <p:sp>
        <p:nvSpPr>
          <p:cNvPr id="3" name="Content Placeholder 2"/>
          <p:cNvSpPr>
            <a:spLocks noGrp="1"/>
          </p:cNvSpPr>
          <p:nvPr>
            <p:ph idx="1"/>
          </p:nvPr>
        </p:nvSpPr>
        <p:spPr/>
        <p:txBody>
          <a:bodyPr/>
          <a:lstStyle/>
          <a:p>
            <a:r>
              <a:rPr lang="id-ID" i="1" dirty="0" smtClean="0"/>
              <a:t>Kuda-kuda</a:t>
            </a:r>
            <a:r>
              <a:rPr lang="id-ID" dirty="0" smtClean="0"/>
              <a:t> </a:t>
            </a:r>
            <a:r>
              <a:rPr lang="id-ID" dirty="0"/>
              <a:t>yang berada di lautan rumput itu dikejar-kejar oleh </a:t>
            </a:r>
            <a:r>
              <a:rPr lang="id-ID" i="1" dirty="0"/>
              <a:t>singa-singa</a:t>
            </a:r>
            <a:r>
              <a:rPr lang="id-ID" dirty="0"/>
              <a:t> yang siap menerkamnya.</a:t>
            </a:r>
          </a:p>
          <a:p>
            <a:r>
              <a:rPr lang="id-ID" dirty="0" smtClean="0"/>
              <a:t>Guru </a:t>
            </a:r>
            <a:r>
              <a:rPr lang="id-ID" dirty="0"/>
              <a:t>menegur siswanya yang baru saja membuat </a:t>
            </a:r>
            <a:r>
              <a:rPr lang="id-ID" i="1" dirty="0"/>
              <a:t>buku-buku</a:t>
            </a:r>
            <a:r>
              <a:rPr lang="id-ID" dirty="0"/>
              <a:t> di perpustakaan berserakan.</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Bermakna bermacam-macam</a:t>
            </a:r>
            <a:br>
              <a:rPr lang="id-ID" dirty="0" smtClean="0"/>
            </a:br>
            <a:endParaRPr lang="id-ID" dirty="0"/>
          </a:p>
        </p:txBody>
      </p:sp>
      <p:sp>
        <p:nvSpPr>
          <p:cNvPr id="3" name="Content Placeholder 2"/>
          <p:cNvSpPr>
            <a:spLocks noGrp="1"/>
          </p:cNvSpPr>
          <p:nvPr>
            <p:ph idx="1"/>
          </p:nvPr>
        </p:nvSpPr>
        <p:spPr/>
        <p:txBody>
          <a:bodyPr/>
          <a:lstStyle/>
          <a:p>
            <a:r>
              <a:rPr lang="id-ID" dirty="0" smtClean="0"/>
              <a:t>Di </a:t>
            </a:r>
            <a:r>
              <a:rPr lang="id-ID" dirty="0"/>
              <a:t>hutan </a:t>
            </a:r>
            <a:r>
              <a:rPr lang="id-ID" dirty="0" smtClean="0"/>
              <a:t>Kalimantan </a:t>
            </a:r>
            <a:r>
              <a:rPr lang="id-ID" dirty="0"/>
              <a:t>masih terdapat </a:t>
            </a:r>
            <a:r>
              <a:rPr lang="id-ID" i="1" dirty="0"/>
              <a:t>pohon-pohonan</a:t>
            </a:r>
            <a:r>
              <a:rPr lang="id-ID" dirty="0"/>
              <a:t> yang masih belum diketahui namanya. (pohon-pohonan bermakna bermacam-macam pohon).</a:t>
            </a:r>
          </a:p>
          <a:p>
            <a:r>
              <a:rPr lang="id-ID" dirty="0" smtClean="0"/>
              <a:t>Tidaklah </a:t>
            </a:r>
            <a:r>
              <a:rPr lang="id-ID" dirty="0"/>
              <a:t>sulit menemukan </a:t>
            </a:r>
            <a:r>
              <a:rPr lang="id-ID" i="1" dirty="0"/>
              <a:t>buah-buahan</a:t>
            </a:r>
            <a:r>
              <a:rPr lang="id-ID" dirty="0"/>
              <a:t> di kota yang jauh dari kebun buah. (buah-buahan bermakna bermacam-macam buah).</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Bermakna menyerupai atau tiruan dari sesuatu</a:t>
            </a:r>
            <a:endParaRPr lang="id-ID" dirty="0"/>
          </a:p>
        </p:txBody>
      </p:sp>
      <p:sp>
        <p:nvSpPr>
          <p:cNvPr id="3" name="Content Placeholder 2"/>
          <p:cNvSpPr>
            <a:spLocks noGrp="1"/>
          </p:cNvSpPr>
          <p:nvPr>
            <p:ph idx="1"/>
          </p:nvPr>
        </p:nvSpPr>
        <p:spPr/>
        <p:txBody>
          <a:bodyPr/>
          <a:lstStyle/>
          <a:p>
            <a:r>
              <a:rPr lang="id-ID" dirty="0" smtClean="0"/>
              <a:t>Anak </a:t>
            </a:r>
            <a:r>
              <a:rPr lang="id-ID" dirty="0"/>
              <a:t>kesayangannya dibelikan ayah </a:t>
            </a:r>
            <a:r>
              <a:rPr lang="id-ID" i="1" dirty="0"/>
              <a:t>anak-anakan</a:t>
            </a:r>
            <a:r>
              <a:rPr lang="id-ID" dirty="0"/>
              <a:t> yang cantik. (anak-anakan bermakna menyerupai anak).</a:t>
            </a:r>
          </a:p>
          <a:p>
            <a:r>
              <a:rPr lang="id-ID" i="1" dirty="0" smtClean="0"/>
              <a:t>Langit-langit</a:t>
            </a:r>
            <a:r>
              <a:rPr lang="id-ID" dirty="0" smtClean="0"/>
              <a:t> </a:t>
            </a:r>
            <a:r>
              <a:rPr lang="id-ID" dirty="0"/>
              <a:t>rumah ini sudah dibersihkan pada hari Minggu yang lalu. (langit-langit bermakna menyerupai langit).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Bermakna agak, melemahkan arti</a:t>
            </a:r>
            <a:br>
              <a:rPr lang="id-ID" dirty="0" smtClean="0"/>
            </a:br>
            <a:endParaRPr lang="id-ID" dirty="0"/>
          </a:p>
        </p:txBody>
      </p:sp>
      <p:sp>
        <p:nvSpPr>
          <p:cNvPr id="3" name="Content Placeholder 2"/>
          <p:cNvSpPr>
            <a:spLocks noGrp="1"/>
          </p:cNvSpPr>
          <p:nvPr>
            <p:ph idx="1"/>
          </p:nvPr>
        </p:nvSpPr>
        <p:spPr/>
        <p:txBody>
          <a:bodyPr/>
          <a:lstStyle/>
          <a:p>
            <a:r>
              <a:rPr lang="id-ID" dirty="0" smtClean="0"/>
              <a:t>Setelah </a:t>
            </a:r>
            <a:r>
              <a:rPr lang="id-ID" dirty="0"/>
              <a:t>dua tahun di </a:t>
            </a:r>
            <a:r>
              <a:rPr lang="id-ID" dirty="0" smtClean="0"/>
              <a:t>Amerika, Lukas </a:t>
            </a:r>
            <a:r>
              <a:rPr lang="id-ID" dirty="0"/>
              <a:t>bertingkah </a:t>
            </a:r>
            <a:r>
              <a:rPr lang="id-ID" i="1" dirty="0"/>
              <a:t>kebarat-baratan</a:t>
            </a:r>
            <a:r>
              <a:rPr lang="id-ID" dirty="0"/>
              <a:t>. (kebaratan-baratan agak seperti orang barat).</a:t>
            </a:r>
          </a:p>
          <a:p>
            <a:r>
              <a:rPr lang="id-ID" dirty="0" smtClean="0"/>
              <a:t>Janganlah </a:t>
            </a:r>
            <a:r>
              <a:rPr lang="id-ID" i="1" dirty="0"/>
              <a:t>kekanak-kanakan</a:t>
            </a:r>
            <a:r>
              <a:rPr lang="id-ID" dirty="0"/>
              <a:t> ketika berada di tengah-tengah temanmu di </a:t>
            </a:r>
            <a:r>
              <a:rPr lang="id-ID" dirty="0" smtClean="0"/>
              <a:t>Kampus! </a:t>
            </a:r>
            <a:r>
              <a:rPr lang="id-ID" dirty="0"/>
              <a:t>(kekanak-kanakan bermakna agak seperti anak).</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Pembentukan</a:t>
            </a:r>
            <a:r>
              <a:rPr lang="en-US" dirty="0"/>
              <a:t> </a:t>
            </a:r>
            <a:r>
              <a:rPr lang="en-US" dirty="0" err="1"/>
              <a:t>kata</a:t>
            </a:r>
            <a:r>
              <a:rPr lang="en-US" dirty="0"/>
              <a:t> </a:t>
            </a:r>
            <a:r>
              <a:rPr lang="en-US" dirty="0" err="1"/>
              <a:t>berdasarkan</a:t>
            </a:r>
            <a:r>
              <a:rPr lang="en-US" dirty="0"/>
              <a:t> </a:t>
            </a:r>
            <a:r>
              <a:rPr lang="en-US" dirty="0" err="1"/>
              <a:t>proses</a:t>
            </a:r>
            <a:r>
              <a:rPr lang="en-US" dirty="0"/>
              <a:t> </a:t>
            </a:r>
            <a:r>
              <a:rPr lang="en-US" dirty="0" err="1"/>
              <a:t>morfologis</a:t>
            </a:r>
            <a:r>
              <a:rPr lang="en-US" dirty="0"/>
              <a:t> </a:t>
            </a:r>
            <a:r>
              <a:rPr lang="en-US" dirty="0" err="1"/>
              <a:t>sebagai</a:t>
            </a:r>
            <a:r>
              <a:rPr lang="en-US" dirty="0"/>
              <a:t> </a:t>
            </a:r>
            <a:r>
              <a:rPr lang="en-US" dirty="0" err="1"/>
              <a:t>berikut</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Afiksasi</a:t>
            </a:r>
          </a:p>
          <a:p>
            <a:pPr marL="514350" indent="-514350">
              <a:buFont typeface="+mj-lt"/>
              <a:buAutoNum type="arabicPeriod"/>
            </a:pPr>
            <a:r>
              <a:rPr lang="id-ID" dirty="0" smtClean="0"/>
              <a:t>Reduplikasi atau proses pengulangan</a:t>
            </a:r>
          </a:p>
          <a:p>
            <a:pPr marL="514350" indent="-514350">
              <a:buFont typeface="+mj-lt"/>
              <a:buAutoNum type="arabicPeriod"/>
            </a:pPr>
            <a:r>
              <a:rPr lang="id-ID" dirty="0" smtClean="0"/>
              <a:t>Komposisi atau pemajemukan</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Menyatakan intensitas, mengenai kualitas, kuantitas, maupun frekuensi</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dirty="0" smtClean="0"/>
              <a:t>Belajarlah </a:t>
            </a:r>
            <a:r>
              <a:rPr lang="id-ID" i="1" dirty="0"/>
              <a:t>segiat-giatnya</a:t>
            </a:r>
            <a:r>
              <a:rPr lang="id-ID" dirty="0"/>
              <a:t> selagi masih ada waktu untuk menghadapi Ujian Nasional! (intensitas kualitatif).</a:t>
            </a:r>
          </a:p>
          <a:p>
            <a:r>
              <a:rPr lang="id-ID" i="1" dirty="0" smtClean="0"/>
              <a:t>Kuda-kuda</a:t>
            </a:r>
            <a:r>
              <a:rPr lang="id-ID" dirty="0" smtClean="0"/>
              <a:t> </a:t>
            </a:r>
            <a:r>
              <a:rPr lang="id-ID" dirty="0"/>
              <a:t>sudah disiapkan untuk mengikuti pacuan kuda di </a:t>
            </a:r>
            <a:r>
              <a:rPr lang="id-ID" dirty="0" smtClean="0"/>
              <a:t>lapangan. </a:t>
            </a:r>
            <a:r>
              <a:rPr lang="id-ID" dirty="0"/>
              <a:t>(intensitas kuantitatif).</a:t>
            </a:r>
          </a:p>
          <a:p>
            <a:r>
              <a:rPr lang="id-ID" dirty="0" smtClean="0"/>
              <a:t>Ia </a:t>
            </a:r>
            <a:r>
              <a:rPr lang="id-ID" i="1" dirty="0"/>
              <a:t>menggeleng-gelengkan</a:t>
            </a:r>
            <a:r>
              <a:rPr lang="id-ID" dirty="0"/>
              <a:t> kepalanya saat ditanya oleh asesor sertifikasi guru. (intensitas frekuensi).</a:t>
            </a:r>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Bermakna saling, pekerjaan yang berbalasan</a:t>
            </a:r>
            <a:br>
              <a:rPr lang="id-ID" dirty="0" smtClean="0"/>
            </a:br>
            <a:endParaRPr lang="id-ID" dirty="0"/>
          </a:p>
        </p:txBody>
      </p:sp>
      <p:sp>
        <p:nvSpPr>
          <p:cNvPr id="3" name="Content Placeholder 2"/>
          <p:cNvSpPr>
            <a:spLocks noGrp="1"/>
          </p:cNvSpPr>
          <p:nvPr>
            <p:ph idx="1"/>
          </p:nvPr>
        </p:nvSpPr>
        <p:spPr/>
        <p:txBody>
          <a:bodyPr/>
          <a:lstStyle/>
          <a:p>
            <a:r>
              <a:rPr lang="id-ID" dirty="0" smtClean="0"/>
              <a:t>Begitu </a:t>
            </a:r>
            <a:r>
              <a:rPr lang="id-ID" dirty="0"/>
              <a:t>terjadi pertemuan, keduanya bersalam-salaman melepas kerinduan. (saling bersalaman).</a:t>
            </a:r>
          </a:p>
          <a:p>
            <a:r>
              <a:rPr lang="id-ID" dirty="0" smtClean="0"/>
              <a:t>Di </a:t>
            </a:r>
            <a:r>
              <a:rPr lang="id-ID" dirty="0"/>
              <a:t>kampung ini </a:t>
            </a:r>
            <a:r>
              <a:rPr lang="id-ID" dirty="0" smtClean="0"/>
              <a:t>warganya </a:t>
            </a:r>
            <a:r>
              <a:rPr lang="id-ID" dirty="0"/>
              <a:t>sudah tolong-menolong dalam hal kebaikan. (saling menolong).</a:t>
            </a: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Bermakna kolektif</a:t>
            </a:r>
            <a:br>
              <a:rPr lang="id-ID" dirty="0" smtClean="0"/>
            </a:br>
            <a:endParaRPr lang="id-ID" dirty="0"/>
          </a:p>
        </p:txBody>
      </p:sp>
      <p:sp>
        <p:nvSpPr>
          <p:cNvPr id="3" name="Content Placeholder 2"/>
          <p:cNvSpPr>
            <a:spLocks noGrp="1"/>
          </p:cNvSpPr>
          <p:nvPr>
            <p:ph idx="1"/>
          </p:nvPr>
        </p:nvSpPr>
        <p:spPr/>
        <p:txBody>
          <a:bodyPr/>
          <a:lstStyle/>
          <a:p>
            <a:r>
              <a:rPr lang="id-ID" dirty="0" smtClean="0"/>
              <a:t>Masuklah </a:t>
            </a:r>
            <a:r>
              <a:rPr lang="id-ID" dirty="0"/>
              <a:t>ke ruang ujian </a:t>
            </a:r>
            <a:r>
              <a:rPr lang="id-ID" i="1" dirty="0"/>
              <a:t>lima-lima</a:t>
            </a:r>
            <a:r>
              <a:rPr lang="id-ID" dirty="0"/>
              <a:t> saja! (lima demi lima)</a:t>
            </a:r>
          </a:p>
          <a:p>
            <a:r>
              <a:rPr lang="id-ID" dirty="0" smtClean="0"/>
              <a:t>Berikan </a:t>
            </a:r>
            <a:r>
              <a:rPr lang="id-ID" dirty="0"/>
              <a:t>kue ini kepada temanmu </a:t>
            </a:r>
            <a:r>
              <a:rPr lang="id-ID" i="1" dirty="0"/>
              <a:t>tiga-tiga</a:t>
            </a:r>
            <a:r>
              <a:rPr lang="id-ID" dirty="0"/>
              <a:t>. (kolektif berjumlah tiga)</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3. Komposisi atau pemajemukan</a:t>
            </a:r>
            <a:br>
              <a:rPr lang="id-ID" dirty="0" smtClean="0"/>
            </a:br>
            <a:endParaRPr lang="id-ID" dirty="0"/>
          </a:p>
        </p:txBody>
      </p:sp>
      <p:sp>
        <p:nvSpPr>
          <p:cNvPr id="3" name="Content Placeholder 2"/>
          <p:cNvSpPr>
            <a:spLocks noGrp="1"/>
          </p:cNvSpPr>
          <p:nvPr>
            <p:ph idx="1"/>
          </p:nvPr>
        </p:nvSpPr>
        <p:spPr/>
        <p:txBody>
          <a:bodyPr/>
          <a:lstStyle/>
          <a:p>
            <a:pPr>
              <a:buNone/>
            </a:pPr>
            <a:r>
              <a:rPr lang="en-US" dirty="0" err="1"/>
              <a:t>Komposisi</a:t>
            </a:r>
            <a:r>
              <a:rPr lang="en-US" dirty="0"/>
              <a:t> </a:t>
            </a:r>
            <a:r>
              <a:rPr lang="en-US" dirty="0" err="1"/>
              <a:t>atau</a:t>
            </a:r>
            <a:r>
              <a:rPr lang="en-US" dirty="0"/>
              <a:t> </a:t>
            </a:r>
            <a:r>
              <a:rPr lang="en-US" dirty="0" err="1"/>
              <a:t>pemajemukan</a:t>
            </a:r>
            <a:r>
              <a:rPr lang="en-US" dirty="0"/>
              <a:t> (</a:t>
            </a:r>
            <a:r>
              <a:rPr lang="en-US" dirty="0" err="1"/>
              <a:t>perpaduan</a:t>
            </a:r>
            <a:r>
              <a:rPr lang="en-US" dirty="0"/>
              <a:t>) </a:t>
            </a:r>
            <a:r>
              <a:rPr lang="en-US" dirty="0" err="1"/>
              <a:t>adalah</a:t>
            </a:r>
            <a:r>
              <a:rPr lang="en-US" dirty="0"/>
              <a:t> </a:t>
            </a:r>
            <a:r>
              <a:rPr lang="en-US" dirty="0" err="1"/>
              <a:t>penggabungan</a:t>
            </a:r>
            <a:r>
              <a:rPr lang="en-US" dirty="0"/>
              <a:t> </a:t>
            </a:r>
            <a:r>
              <a:rPr lang="en-US" dirty="0" err="1" smtClean="0"/>
              <a:t>dua</a:t>
            </a:r>
            <a:r>
              <a:rPr lang="id-ID" dirty="0" smtClean="0"/>
              <a:t> </a:t>
            </a:r>
            <a:r>
              <a:rPr lang="en-US" dirty="0" err="1" smtClean="0"/>
              <a:t>kata</a:t>
            </a:r>
            <a:r>
              <a:rPr lang="en-US" dirty="0" smtClean="0"/>
              <a:t> </a:t>
            </a:r>
            <a:r>
              <a:rPr lang="en-US" dirty="0" err="1"/>
              <a:t>atau</a:t>
            </a:r>
            <a:r>
              <a:rPr lang="en-US" dirty="0"/>
              <a:t> </a:t>
            </a:r>
            <a:r>
              <a:rPr lang="en-US" dirty="0" err="1" smtClean="0"/>
              <a:t>lebih</a:t>
            </a:r>
            <a:r>
              <a:rPr lang="id-ID" dirty="0" smtClean="0"/>
              <a:t> </a:t>
            </a:r>
            <a:r>
              <a:rPr lang="en-US" dirty="0" err="1" smtClean="0"/>
              <a:t>dalam</a:t>
            </a:r>
            <a:r>
              <a:rPr lang="en-US" dirty="0" smtClean="0"/>
              <a:t> </a:t>
            </a:r>
            <a:r>
              <a:rPr lang="en-US" dirty="0" err="1"/>
              <a:t>membentuk</a:t>
            </a:r>
            <a:r>
              <a:rPr lang="en-US" dirty="0"/>
              <a:t> </a:t>
            </a:r>
            <a:r>
              <a:rPr lang="en-US" dirty="0" err="1"/>
              <a:t>kata</a:t>
            </a:r>
            <a:r>
              <a:rPr lang="en-US" dirty="0"/>
              <a:t>.</a:t>
            </a:r>
            <a:endParaRPr lang="id-ID" dirty="0"/>
          </a:p>
          <a:p>
            <a:pPr>
              <a:buNone/>
            </a:pPr>
            <a:r>
              <a:rPr lang="en-US" b="1" dirty="0" err="1"/>
              <a:t>Contoh</a:t>
            </a:r>
            <a:r>
              <a:rPr lang="en-US" b="1" dirty="0"/>
              <a:t>:</a:t>
            </a:r>
            <a:endParaRPr lang="id-ID" dirty="0"/>
          </a:p>
          <a:p>
            <a:r>
              <a:rPr lang="en-US" dirty="0" err="1"/>
              <a:t>kepala</a:t>
            </a:r>
            <a:r>
              <a:rPr lang="en-US" dirty="0"/>
              <a:t> + </a:t>
            </a:r>
            <a:r>
              <a:rPr lang="en-US" dirty="0" err="1"/>
              <a:t>batu</a:t>
            </a:r>
            <a:r>
              <a:rPr lang="en-US" dirty="0"/>
              <a:t> �� </a:t>
            </a:r>
            <a:r>
              <a:rPr lang="en-US" dirty="0" err="1"/>
              <a:t>kepala</a:t>
            </a:r>
            <a:r>
              <a:rPr lang="en-US" dirty="0"/>
              <a:t> </a:t>
            </a:r>
            <a:r>
              <a:rPr lang="en-US" dirty="0" err="1"/>
              <a:t>batu</a:t>
            </a:r>
            <a:endParaRPr lang="id-ID" dirty="0"/>
          </a:p>
          <a:p>
            <a:r>
              <a:rPr lang="en-US" dirty="0" err="1"/>
              <a:t>mata</a:t>
            </a:r>
            <a:r>
              <a:rPr lang="en-US" dirty="0"/>
              <a:t> + </a:t>
            </a:r>
            <a:r>
              <a:rPr lang="en-US" dirty="0" err="1"/>
              <a:t>pelajaran</a:t>
            </a:r>
            <a:r>
              <a:rPr lang="en-US" dirty="0"/>
              <a:t> �� </a:t>
            </a:r>
            <a:r>
              <a:rPr lang="en-US" dirty="0" err="1"/>
              <a:t>mata</a:t>
            </a:r>
            <a:r>
              <a:rPr lang="en-US" dirty="0"/>
              <a:t> </a:t>
            </a:r>
            <a:r>
              <a:rPr lang="en-US" dirty="0" err="1"/>
              <a:t>pelajaran</a:t>
            </a:r>
            <a:endParaRPr lang="id-ID" dirty="0"/>
          </a:p>
          <a:p>
            <a:pPr>
              <a:buNone/>
            </a:pP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fontScale="85000" lnSpcReduction="20000"/>
          </a:bodyPr>
          <a:lstStyle/>
          <a:p>
            <a:r>
              <a:rPr lang="en-US" dirty="0" err="1"/>
              <a:t>adu</a:t>
            </a:r>
            <a:r>
              <a:rPr lang="en-US" dirty="0"/>
              <a:t> </a:t>
            </a:r>
            <a:r>
              <a:rPr lang="en-US" dirty="0" err="1" smtClean="0"/>
              <a:t>lari</a:t>
            </a:r>
            <a:endParaRPr lang="id-ID" dirty="0" smtClean="0"/>
          </a:p>
          <a:p>
            <a:r>
              <a:rPr lang="en-US" dirty="0" err="1" smtClean="0"/>
              <a:t>akal</a:t>
            </a:r>
            <a:r>
              <a:rPr lang="en-US" dirty="0" smtClean="0"/>
              <a:t> </a:t>
            </a:r>
            <a:r>
              <a:rPr lang="en-US" dirty="0" err="1" smtClean="0"/>
              <a:t>budi</a:t>
            </a:r>
            <a:endParaRPr lang="id-ID" dirty="0" smtClean="0"/>
          </a:p>
          <a:p>
            <a:r>
              <a:rPr lang="en-US" dirty="0" err="1" smtClean="0"/>
              <a:t>alih</a:t>
            </a:r>
            <a:r>
              <a:rPr lang="en-US" dirty="0" smtClean="0"/>
              <a:t> </a:t>
            </a:r>
            <a:r>
              <a:rPr lang="en-US" dirty="0" err="1" smtClean="0"/>
              <a:t>tugas</a:t>
            </a:r>
            <a:endParaRPr lang="id-ID" dirty="0" smtClean="0"/>
          </a:p>
          <a:p>
            <a:r>
              <a:rPr lang="en-US" dirty="0" err="1" smtClean="0"/>
              <a:t>anak</a:t>
            </a:r>
            <a:r>
              <a:rPr lang="en-US" dirty="0" smtClean="0"/>
              <a:t> </a:t>
            </a:r>
            <a:r>
              <a:rPr lang="en-US" dirty="0" err="1" smtClean="0"/>
              <a:t>cucu</a:t>
            </a:r>
            <a:endParaRPr lang="id-ID" dirty="0"/>
          </a:p>
          <a:p>
            <a:r>
              <a:rPr lang="en-US" dirty="0"/>
              <a:t> </a:t>
            </a:r>
            <a:r>
              <a:rPr lang="en-US" dirty="0" err="1"/>
              <a:t>jual</a:t>
            </a:r>
            <a:r>
              <a:rPr lang="en-US" dirty="0"/>
              <a:t> </a:t>
            </a:r>
            <a:r>
              <a:rPr lang="en-US" dirty="0" err="1" smtClean="0"/>
              <a:t>beli</a:t>
            </a:r>
            <a:endParaRPr lang="id-ID" dirty="0"/>
          </a:p>
          <a:p>
            <a:r>
              <a:rPr lang="en-US" dirty="0" err="1" smtClean="0"/>
              <a:t>anak</a:t>
            </a:r>
            <a:r>
              <a:rPr lang="en-US" dirty="0" smtClean="0"/>
              <a:t> </a:t>
            </a:r>
            <a:r>
              <a:rPr lang="en-US" dirty="0" err="1" smtClean="0"/>
              <a:t>angkat</a:t>
            </a:r>
            <a:endParaRPr lang="id-ID" dirty="0" smtClean="0"/>
          </a:p>
          <a:p>
            <a:r>
              <a:rPr lang="en-US" dirty="0" err="1" smtClean="0"/>
              <a:t>banting</a:t>
            </a:r>
            <a:r>
              <a:rPr lang="en-US" dirty="0" smtClean="0"/>
              <a:t> </a:t>
            </a:r>
            <a:r>
              <a:rPr lang="en-US" dirty="0" err="1" smtClean="0"/>
              <a:t>harga</a:t>
            </a:r>
            <a:endParaRPr lang="id-ID" dirty="0" smtClean="0"/>
          </a:p>
          <a:p>
            <a:r>
              <a:rPr lang="en-US" dirty="0" err="1" smtClean="0"/>
              <a:t>gatal</a:t>
            </a:r>
            <a:r>
              <a:rPr lang="en-US" dirty="0" smtClean="0"/>
              <a:t> </a:t>
            </a:r>
            <a:r>
              <a:rPr lang="en-US" dirty="0" err="1" smtClean="0"/>
              <a:t>tangan</a:t>
            </a:r>
            <a:endParaRPr lang="id-ID" dirty="0"/>
          </a:p>
          <a:p>
            <a:r>
              <a:rPr lang="en-US" dirty="0" err="1" smtClean="0"/>
              <a:t>Harga</a:t>
            </a:r>
            <a:r>
              <a:rPr lang="id-ID" dirty="0" smtClean="0"/>
              <a:t> </a:t>
            </a:r>
            <a:r>
              <a:rPr lang="en-US" dirty="0" err="1" smtClean="0"/>
              <a:t>diri</a:t>
            </a:r>
            <a:endParaRPr lang="id-ID" dirty="0" smtClean="0"/>
          </a:p>
          <a:p>
            <a:r>
              <a:rPr lang="en-US" dirty="0" err="1" smtClean="0"/>
              <a:t>banting</a:t>
            </a:r>
            <a:r>
              <a:rPr lang="en-US" dirty="0" smtClean="0"/>
              <a:t> </a:t>
            </a:r>
            <a:r>
              <a:rPr lang="en-US" dirty="0" err="1" smtClean="0"/>
              <a:t>tulang</a:t>
            </a:r>
            <a:endParaRPr lang="id-ID" dirty="0" smtClean="0"/>
          </a:p>
          <a:p>
            <a:r>
              <a:rPr lang="en-US" dirty="0" err="1" smtClean="0"/>
              <a:t>buah</a:t>
            </a:r>
            <a:r>
              <a:rPr lang="en-US" dirty="0" smtClean="0"/>
              <a:t> </a:t>
            </a:r>
            <a:r>
              <a:rPr lang="en-US" dirty="0" err="1" smtClean="0"/>
              <a:t>bibir</a:t>
            </a:r>
            <a:endParaRPr lang="id-ID" dirty="0" smtClean="0"/>
          </a:p>
          <a:p>
            <a:r>
              <a:rPr lang="en-US" dirty="0" err="1" smtClean="0"/>
              <a:t>bulan</a:t>
            </a:r>
            <a:r>
              <a:rPr lang="en-US" dirty="0" smtClean="0"/>
              <a:t> </a:t>
            </a:r>
            <a:r>
              <a:rPr lang="en-US" dirty="0" err="1" smtClean="0"/>
              <a:t>madu</a:t>
            </a:r>
            <a:endParaRPr lang="id-ID" dirty="0"/>
          </a:p>
          <a:p>
            <a:r>
              <a:rPr lang="en-US" dirty="0"/>
              <a:t> </a:t>
            </a:r>
            <a:r>
              <a:rPr lang="en-US" dirty="0" err="1"/>
              <a:t>jantung</a:t>
            </a:r>
            <a:r>
              <a:rPr lang="en-US" dirty="0"/>
              <a:t> </a:t>
            </a:r>
            <a:r>
              <a:rPr lang="en-US" dirty="0" err="1" smtClean="0"/>
              <a:t>hati</a:t>
            </a:r>
            <a:endParaRPr lang="id-ID" dirty="0"/>
          </a:p>
          <a:p>
            <a:r>
              <a:rPr lang="en-US" dirty="0" err="1" smtClean="0"/>
              <a:t>darah</a:t>
            </a:r>
            <a:r>
              <a:rPr lang="en-US" dirty="0" smtClean="0"/>
              <a:t> </a:t>
            </a:r>
            <a:r>
              <a:rPr lang="en-US" dirty="0" err="1" smtClean="0"/>
              <a:t>daging</a:t>
            </a:r>
            <a:r>
              <a:rPr lang="id-ID" dirty="0" smtClean="0"/>
              <a:t> dll</a:t>
            </a: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lstStyle/>
          <a:p>
            <a:r>
              <a:rPr lang="id-ID" dirty="0" smtClean="0"/>
              <a:t>THANKS</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Afiksasi</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a:t/>
            </a:r>
            <a:br>
              <a:rPr lang="id-ID" dirty="0"/>
            </a:br>
            <a:r>
              <a:rPr lang="id-ID" dirty="0" smtClean="0"/>
              <a:t>Ialah </a:t>
            </a:r>
            <a:r>
              <a:rPr lang="id-ID" dirty="0"/>
              <a:t>proses pembubuhan afiks pada suatu satuan, baik berupa satuan tunggal maupun kompleks untuk membentuk kata</a:t>
            </a:r>
            <a:r>
              <a:rPr lang="id-ID" dirty="0" smtClean="0"/>
              <a:t>.</a:t>
            </a:r>
            <a:r>
              <a:rPr lang="id-ID" dirty="0"/>
              <a:t/>
            </a:r>
            <a:br>
              <a:rPr lang="id-ID" dirty="0"/>
            </a:br>
            <a:r>
              <a:rPr lang="id-ID" dirty="0"/>
              <a:t>Contoh:</a:t>
            </a:r>
            <a:br>
              <a:rPr lang="id-ID" dirty="0"/>
            </a:br>
            <a:r>
              <a:rPr lang="id-ID" dirty="0"/>
              <a:t/>
            </a:r>
            <a:br>
              <a:rPr lang="id-ID" dirty="0"/>
            </a:br>
            <a:r>
              <a:rPr lang="id-ID" dirty="0"/>
              <a:t>ber- padaLARI - berjberlari</a:t>
            </a:r>
            <a:br>
              <a:rPr lang="id-ID" dirty="0"/>
            </a:br>
            <a:r>
              <a:rPr lang="id-ID" dirty="0"/>
              <a:t>me(N)- pada runcing - meruncing</a:t>
            </a:r>
            <a:br>
              <a:rPr lang="id-ID" dirty="0"/>
            </a:br>
            <a:r>
              <a:rPr lang="id-ID" dirty="0"/>
              <a:t>-an pada pakai - </a:t>
            </a:r>
            <a:r>
              <a:rPr lang="id-ID" dirty="0" smtClean="0"/>
              <a:t>pakaian</a:t>
            </a:r>
            <a:r>
              <a:rPr lang="id-ID" dirty="0"/>
              <a:t/>
            </a:r>
            <a:br>
              <a:rPr lang="id-ID" dirty="0"/>
            </a:b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Macam-macam Afiksasi</a:t>
            </a:r>
            <a:endParaRPr lang="id-ID" dirty="0"/>
          </a:p>
        </p:txBody>
      </p:sp>
      <p:sp>
        <p:nvSpPr>
          <p:cNvPr id="3" name="Content Placeholder 2"/>
          <p:cNvSpPr>
            <a:spLocks noGrp="1"/>
          </p:cNvSpPr>
          <p:nvPr>
            <p:ph idx="1"/>
          </p:nvPr>
        </p:nvSpPr>
        <p:spPr/>
        <p:txBody>
          <a:bodyPr>
            <a:normAutofit/>
          </a:bodyPr>
          <a:lstStyle/>
          <a:p>
            <a:r>
              <a:rPr lang="id-ID" dirty="0" smtClean="0"/>
              <a:t>Prefiks</a:t>
            </a:r>
          </a:p>
          <a:p>
            <a:r>
              <a:rPr lang="id-ID" dirty="0" smtClean="0"/>
              <a:t>Sufiks</a:t>
            </a:r>
          </a:p>
          <a:p>
            <a:r>
              <a:rPr lang="id-ID" dirty="0" smtClean="0"/>
              <a:t>Infiks</a:t>
            </a:r>
          </a:p>
          <a:p>
            <a:r>
              <a:rPr lang="id-ID" dirty="0" smtClean="0"/>
              <a:t>Konfiks</a:t>
            </a:r>
          </a:p>
          <a:p>
            <a:r>
              <a:rPr lang="id-ID" dirty="0" smtClean="0"/>
              <a:t>gabungan afiks</a:t>
            </a:r>
          </a:p>
          <a:p>
            <a:r>
              <a:rPr lang="id-ID" dirty="0" smtClean="0"/>
              <a:t>Simulfiks</a:t>
            </a:r>
          </a:p>
          <a:p>
            <a:r>
              <a:rPr lang="id-ID" dirty="0" smtClean="0"/>
              <a:t>Interfiks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Prefiks (Awalan)</a:t>
            </a:r>
            <a:endParaRPr lang="id-ID" dirty="0"/>
          </a:p>
        </p:txBody>
      </p:sp>
      <p:sp>
        <p:nvSpPr>
          <p:cNvPr id="3" name="Content Placeholder 2"/>
          <p:cNvSpPr>
            <a:spLocks noGrp="1"/>
          </p:cNvSpPr>
          <p:nvPr>
            <p:ph idx="1"/>
          </p:nvPr>
        </p:nvSpPr>
        <p:spPr/>
        <p:txBody>
          <a:bodyPr>
            <a:normAutofit/>
          </a:bodyPr>
          <a:lstStyle/>
          <a:p>
            <a:pPr>
              <a:buNone/>
            </a:pPr>
            <a:r>
              <a:rPr lang="id-ID" dirty="0" smtClean="0"/>
              <a:t>Ialah </a:t>
            </a:r>
            <a:r>
              <a:rPr lang="id-ID" dirty="0"/>
              <a:t>afiks (imbuhan) yang ditempatkan </a:t>
            </a:r>
            <a:r>
              <a:rPr lang="id-ID" dirty="0" smtClean="0"/>
              <a:t>di bagian </a:t>
            </a:r>
            <a:r>
              <a:rPr lang="id-ID" dirty="0"/>
              <a:t>muka dasar (mungkin kata dasar atau kata kompleks/jadian).</a:t>
            </a:r>
            <a:br>
              <a:rPr lang="id-ID" dirty="0"/>
            </a:br>
            <a:r>
              <a:rPr lang="id-ID" dirty="0"/>
              <a:t>Contoh:</a:t>
            </a:r>
            <a:br>
              <a:rPr lang="id-ID" dirty="0"/>
            </a:br>
            <a:r>
              <a:rPr lang="id-ID" dirty="0"/>
              <a:t>ber - -berjalan, bermain</a:t>
            </a:r>
            <a:br>
              <a:rPr lang="id-ID" dirty="0"/>
            </a:br>
            <a:r>
              <a:rPr lang="id-ID" dirty="0"/>
              <a:t>di- -ditulis, dibeli, dipukul</a:t>
            </a:r>
            <a:br>
              <a:rPr lang="id-ID" dirty="0"/>
            </a:br>
            <a:r>
              <a:rPr lang="id-ID" dirty="0"/>
              <a:t>meN- -menulis, membaca, mempertahankan</a:t>
            </a:r>
            <a:br>
              <a:rPr lang="id-ID" dirty="0"/>
            </a:br>
            <a:r>
              <a:rPr lang="id-ID" dirty="0"/>
              <a:t>ter- -terpilih, terbawa</a:t>
            </a:r>
            <a:br>
              <a:rPr lang="id-ID" dirty="0"/>
            </a:b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Sufiks (Akhiran)</a:t>
            </a:r>
            <a:endParaRPr lang="id-ID" dirty="0"/>
          </a:p>
        </p:txBody>
      </p:sp>
      <p:sp>
        <p:nvSpPr>
          <p:cNvPr id="3" name="Content Placeholder 2"/>
          <p:cNvSpPr>
            <a:spLocks noGrp="1"/>
          </p:cNvSpPr>
          <p:nvPr>
            <p:ph idx="1"/>
          </p:nvPr>
        </p:nvSpPr>
        <p:spPr/>
        <p:txBody>
          <a:bodyPr>
            <a:normAutofit/>
          </a:bodyPr>
          <a:lstStyle/>
          <a:p>
            <a:pPr>
              <a:buNone/>
            </a:pPr>
            <a:r>
              <a:rPr lang="id-ID" dirty="0" smtClean="0"/>
              <a:t>Ialah </a:t>
            </a:r>
            <a:r>
              <a:rPr lang="id-ID" dirty="0"/>
              <a:t>morfem terikat yang digunakan di bagian belakang kata atau dilekatkan pada akhir dasar.</a:t>
            </a:r>
            <a:br>
              <a:rPr lang="id-ID" dirty="0"/>
            </a:br>
            <a:r>
              <a:rPr lang="id-ID" dirty="0"/>
              <a:t>Contoh:</a:t>
            </a:r>
            <a:br>
              <a:rPr lang="id-ID" dirty="0"/>
            </a:br>
            <a:r>
              <a:rPr lang="id-ID" dirty="0"/>
              <a:t>-an -makanan, mainan</a:t>
            </a:r>
            <a:br>
              <a:rPr lang="id-ID" dirty="0"/>
            </a:br>
            <a:r>
              <a:rPr lang="id-ID" dirty="0"/>
              <a:t>-kan -ambilkan</a:t>
            </a:r>
            <a:br>
              <a:rPr lang="id-ID" dirty="0"/>
            </a:br>
            <a:r>
              <a:rPr lang="id-ID" dirty="0"/>
              <a:t>-man, -wati _seniman, seniwati </a:t>
            </a:r>
            <a:br>
              <a:rPr lang="id-ID" dirty="0"/>
            </a:br>
            <a:r>
              <a:rPr lang="id-ID" dirty="0"/>
              <a:t/>
            </a:r>
            <a:br>
              <a:rPr lang="id-ID" dirty="0"/>
            </a:b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Infiks (Sisipan)</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a:t/>
            </a:r>
            <a:br>
              <a:rPr lang="id-ID" dirty="0"/>
            </a:br>
            <a:r>
              <a:rPr lang="id-ID" dirty="0"/>
              <a:t>Ialah afiks yang diselipkan atau dilekatkan di tengah kata dasar.</a:t>
            </a:r>
            <a:br>
              <a:rPr lang="id-ID" dirty="0"/>
            </a:br>
            <a:r>
              <a:rPr lang="id-ID" dirty="0"/>
              <a:t>Contoh:</a:t>
            </a:r>
            <a:br>
              <a:rPr lang="id-ID" dirty="0"/>
            </a:br>
            <a:r>
              <a:rPr lang="id-ID" dirty="0"/>
              <a:t>-el, -geletar, </a:t>
            </a:r>
            <a:br>
              <a:rPr lang="id-ID" dirty="0"/>
            </a:br>
            <a:r>
              <a:rPr lang="id-ID" dirty="0"/>
              <a:t>-em, -gemetar,</a:t>
            </a:r>
            <a:br>
              <a:rPr lang="id-ID" dirty="0"/>
            </a:br>
            <a:r>
              <a:rPr lang="id-ID" dirty="0"/>
              <a:t>-er, - gerigi</a:t>
            </a:r>
            <a:br>
              <a:rPr lang="id-ID" dirty="0"/>
            </a:br>
            <a:r>
              <a:rPr lang="id-ID" dirty="0"/>
              <a:t>-in -kinerja</a:t>
            </a:r>
            <a:br>
              <a:rPr lang="id-ID" dirty="0"/>
            </a:br>
            <a:r>
              <a:rPr lang="id-ID" dirty="0"/>
              <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Konfiks</a:t>
            </a:r>
            <a:endParaRPr lang="id-ID" dirty="0"/>
          </a:p>
        </p:txBody>
      </p:sp>
      <p:sp>
        <p:nvSpPr>
          <p:cNvPr id="3" name="Content Placeholder 2"/>
          <p:cNvSpPr>
            <a:spLocks noGrp="1"/>
          </p:cNvSpPr>
          <p:nvPr>
            <p:ph idx="1"/>
          </p:nvPr>
        </p:nvSpPr>
        <p:spPr/>
        <p:txBody>
          <a:bodyPr>
            <a:normAutofit lnSpcReduction="10000"/>
          </a:bodyPr>
          <a:lstStyle/>
          <a:p>
            <a:pPr>
              <a:buNone/>
            </a:pPr>
            <a:r>
              <a:rPr lang="id-ID" dirty="0"/>
              <a:t/>
            </a:r>
            <a:br>
              <a:rPr lang="id-ID" dirty="0"/>
            </a:br>
            <a:r>
              <a:rPr lang="id-ID" dirty="0"/>
              <a:t>Ialah gabungan prefiks dan sufiks yang dilekatkan sekaligus pada awal dan akhir dasar.</a:t>
            </a:r>
            <a:br>
              <a:rPr lang="id-ID" dirty="0"/>
            </a:br>
            <a:r>
              <a:rPr lang="id-ID" dirty="0"/>
              <a:t>Contoh:</a:t>
            </a:r>
            <a:br>
              <a:rPr lang="id-ID" dirty="0"/>
            </a:br>
            <a:r>
              <a:rPr lang="id-ID" dirty="0"/>
              <a:t>ber – an -berdatangan, berhamburan</a:t>
            </a:r>
            <a:br>
              <a:rPr lang="id-ID" dirty="0"/>
            </a:br>
            <a:r>
              <a:rPr lang="id-ID" dirty="0"/>
              <a:t>ke—an -keuangan, keahlian</a:t>
            </a:r>
            <a:br>
              <a:rPr lang="id-ID" dirty="0"/>
            </a:br>
            <a:r>
              <a:rPr lang="id-ID" dirty="0"/>
              <a:t>per—an -perjuagan, pertemuan</a:t>
            </a:r>
            <a:br>
              <a:rPr lang="id-ID" dirty="0"/>
            </a:br>
            <a:r>
              <a:rPr lang="id-ID" dirty="0"/>
              <a:t>se—nya -sebaik-baiknya, sebesar-besarnya</a:t>
            </a:r>
            <a:br>
              <a:rPr lang="id-ID" dirty="0"/>
            </a:b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1144</Words>
  <Application>Microsoft Office PowerPoint</Application>
  <PresentationFormat>On-screen Show (4:3)</PresentationFormat>
  <Paragraphs>133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PENERAPAN MORFOLOGI</vt:lpstr>
      <vt:lpstr>PowerPoint Presentation</vt:lpstr>
      <vt:lpstr>Pembentukan kata berdasarkan proses morfologis sebagai berikut</vt:lpstr>
      <vt:lpstr>1. Afiksasi</vt:lpstr>
      <vt:lpstr>Macam-macam Afiksasi</vt:lpstr>
      <vt:lpstr>Prefiks (Awalan)</vt:lpstr>
      <vt:lpstr>Sufiks (Akhiran)</vt:lpstr>
      <vt:lpstr>Infiks (Sisipan)</vt:lpstr>
      <vt:lpstr>Konfiks</vt:lpstr>
      <vt:lpstr>Gabungan Afiks</vt:lpstr>
      <vt:lpstr>Simulfiks</vt:lpstr>
      <vt:lpstr>Interfiks</vt:lpstr>
      <vt:lpstr>2. Reduplikasi </vt:lpstr>
      <vt:lpstr>Reduplikasi Fonologis </vt:lpstr>
      <vt:lpstr>PowerPoint Presentation</vt:lpstr>
      <vt:lpstr>Reduplikasi morfemis </vt:lpstr>
      <vt:lpstr>PowerPoint Presentation</vt:lpstr>
      <vt:lpstr>Reduplikasi sintaktis </vt:lpstr>
      <vt:lpstr>Berdasarkan gejalanya reduplikasi  dapat digolongkan menjadi lima jenis  </vt:lpstr>
      <vt:lpstr>Dwipurwa </vt:lpstr>
      <vt:lpstr>Dwilingga </vt:lpstr>
      <vt:lpstr>Dwilingga salin swara </vt:lpstr>
      <vt:lpstr>Dwiwasana</vt:lpstr>
      <vt:lpstr>Trilingga  </vt:lpstr>
      <vt:lpstr>Ciri makna kata ulang dalam bahasa Indonesia</vt:lpstr>
      <vt:lpstr>Bermakna banyak tak tentu</vt:lpstr>
      <vt:lpstr>Bermakna bermacam-macam </vt:lpstr>
      <vt:lpstr>Bermakna menyerupai atau tiruan dari sesuatu</vt:lpstr>
      <vt:lpstr>Bermakna agak, melemahkan arti </vt:lpstr>
      <vt:lpstr>Menyatakan intensitas, mengenai kualitas, kuantitas, maupun frekuensi </vt:lpstr>
      <vt:lpstr>Bermakna saling, pekerjaan yang berbalasan </vt:lpstr>
      <vt:lpstr>Bermakna kolektif </vt:lpstr>
      <vt:lpstr>3. Komposisi atau pemajemukan </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KELOMPOK 6</dc:title>
  <dc:creator>Acer</dc:creator>
  <cp:lastModifiedBy>bismillah</cp:lastModifiedBy>
  <cp:revision>15</cp:revision>
  <dcterms:created xsi:type="dcterms:W3CDTF">2015-04-08T12:52:30Z</dcterms:created>
  <dcterms:modified xsi:type="dcterms:W3CDTF">2016-05-17T08:21:51Z</dcterms:modified>
</cp:coreProperties>
</file>